
<file path=[Content_Types].xml><?xml version="1.0" encoding="utf-8"?>
<Types xmlns="http://schemas.openxmlformats.org/package/2006/content-types">
  <Default Extension="emf" ContentType="image/x-emf"/>
  <Default Extension="m4a" ContentType="audio/mp4"/>
  <Default Extension="png" ContentType="image/png"/>
  <Default Extension="pptx" ContentType="application/vnd.openxmlformats-officedocument.presentationml.presentation"/>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3"/>
  </p:notesMasterIdLst>
  <p:sldIdLst>
    <p:sldId id="256" r:id="rId2"/>
    <p:sldId id="257" r:id="rId3"/>
    <p:sldId id="258" r:id="rId4"/>
    <p:sldId id="259" r:id="rId5"/>
    <p:sldId id="260" r:id="rId6"/>
    <p:sldId id="268" r:id="rId7"/>
    <p:sldId id="262" r:id="rId8"/>
    <p:sldId id="263" r:id="rId9"/>
    <p:sldId id="264" r:id="rId10"/>
    <p:sldId id="265" r:id="rId11"/>
    <p:sldId id="266" r:id="rId12"/>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586EDF2-C28C-413A-B4DD-488FC0675B12}" v="60" dt="2026-08-19T15:08:27.27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700"/>
    <p:restoredTop sz="82961" autoAdjust="0"/>
  </p:normalViewPr>
  <p:slideViewPr>
    <p:cSldViewPr snapToGrid="0" snapToObjects="1">
      <p:cViewPr varScale="1">
        <p:scale>
          <a:sx n="91" d="100"/>
          <a:sy n="91" d="100"/>
        </p:scale>
        <p:origin x="648" y="55"/>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onnie Marrs" userId="924bdf18-87c8-4a03-b5ff-a9e825317cf2" providerId="ADAL" clId="{9C8B0A02-C6CB-4E9E-852A-C63269E1E2DA}"/>
    <pc:docChg chg="modSld">
      <pc:chgData name="Bonnie Marrs" userId="924bdf18-87c8-4a03-b5ff-a9e825317cf2" providerId="ADAL" clId="{9C8B0A02-C6CB-4E9E-852A-C63269E1E2DA}" dt="2026-08-19T15:08:27.274" v="106"/>
      <pc:docMkLst>
        <pc:docMk/>
      </pc:docMkLst>
      <pc:sldChg chg="modTransition modNotesTx">
        <pc:chgData name="Bonnie Marrs" userId="924bdf18-87c8-4a03-b5ff-a9e825317cf2" providerId="ADAL" clId="{9C8B0A02-C6CB-4E9E-852A-C63269E1E2DA}" dt="2026-08-19T15:06:59.414" v="95"/>
        <pc:sldMkLst>
          <pc:docMk/>
          <pc:sldMk cId="0" sldId="256"/>
        </pc:sldMkLst>
      </pc:sldChg>
      <pc:sldChg chg="modTransition modNotesTx">
        <pc:chgData name="Bonnie Marrs" userId="924bdf18-87c8-4a03-b5ff-a9e825317cf2" providerId="ADAL" clId="{9C8B0A02-C6CB-4E9E-852A-C63269E1E2DA}" dt="2026-08-19T15:07:26.542" v="98"/>
        <pc:sldMkLst>
          <pc:docMk/>
          <pc:sldMk cId="0" sldId="257"/>
        </pc:sldMkLst>
      </pc:sldChg>
      <pc:sldChg chg="modTransition modNotesTx">
        <pc:chgData name="Bonnie Marrs" userId="924bdf18-87c8-4a03-b5ff-a9e825317cf2" providerId="ADAL" clId="{9C8B0A02-C6CB-4E9E-852A-C63269E1E2DA}" dt="2026-08-19T15:07:13.117" v="97"/>
        <pc:sldMkLst>
          <pc:docMk/>
          <pc:sldMk cId="0" sldId="258"/>
        </pc:sldMkLst>
      </pc:sldChg>
      <pc:sldChg chg="modTransition modNotesTx">
        <pc:chgData name="Bonnie Marrs" userId="924bdf18-87c8-4a03-b5ff-a9e825317cf2" providerId="ADAL" clId="{9C8B0A02-C6CB-4E9E-852A-C63269E1E2DA}" dt="2026-08-19T15:07:53.534" v="99"/>
        <pc:sldMkLst>
          <pc:docMk/>
          <pc:sldMk cId="0" sldId="259"/>
        </pc:sldMkLst>
      </pc:sldChg>
      <pc:sldChg chg="modTransition modNotesTx">
        <pc:chgData name="Bonnie Marrs" userId="924bdf18-87c8-4a03-b5ff-a9e825317cf2" providerId="ADAL" clId="{9C8B0A02-C6CB-4E9E-852A-C63269E1E2DA}" dt="2026-08-19T15:07:56.137" v="100"/>
        <pc:sldMkLst>
          <pc:docMk/>
          <pc:sldMk cId="0" sldId="260"/>
        </pc:sldMkLst>
      </pc:sldChg>
      <pc:sldChg chg="modTransition modNotesTx">
        <pc:chgData name="Bonnie Marrs" userId="924bdf18-87c8-4a03-b5ff-a9e825317cf2" providerId="ADAL" clId="{9C8B0A02-C6CB-4E9E-852A-C63269E1E2DA}" dt="2026-08-19T15:08:12.840" v="102"/>
        <pc:sldMkLst>
          <pc:docMk/>
          <pc:sldMk cId="0" sldId="262"/>
        </pc:sldMkLst>
      </pc:sldChg>
      <pc:sldChg chg="modTransition modNotesTx">
        <pc:chgData name="Bonnie Marrs" userId="924bdf18-87c8-4a03-b5ff-a9e825317cf2" providerId="ADAL" clId="{9C8B0A02-C6CB-4E9E-852A-C63269E1E2DA}" dt="2026-08-19T15:08:14.994" v="103"/>
        <pc:sldMkLst>
          <pc:docMk/>
          <pc:sldMk cId="0" sldId="263"/>
        </pc:sldMkLst>
      </pc:sldChg>
      <pc:sldChg chg="modTransition modNotesTx">
        <pc:chgData name="Bonnie Marrs" userId="924bdf18-87c8-4a03-b5ff-a9e825317cf2" providerId="ADAL" clId="{9C8B0A02-C6CB-4E9E-852A-C63269E1E2DA}" dt="2026-08-19T15:08:17.439" v="104"/>
        <pc:sldMkLst>
          <pc:docMk/>
          <pc:sldMk cId="0" sldId="264"/>
        </pc:sldMkLst>
      </pc:sldChg>
      <pc:sldChg chg="modTransition modNotesTx">
        <pc:chgData name="Bonnie Marrs" userId="924bdf18-87c8-4a03-b5ff-a9e825317cf2" providerId="ADAL" clId="{9C8B0A02-C6CB-4E9E-852A-C63269E1E2DA}" dt="2026-08-19T15:08:21.574" v="105"/>
        <pc:sldMkLst>
          <pc:docMk/>
          <pc:sldMk cId="0" sldId="265"/>
        </pc:sldMkLst>
      </pc:sldChg>
      <pc:sldChg chg="modSp mod modTransition modNotesTx">
        <pc:chgData name="Bonnie Marrs" userId="924bdf18-87c8-4a03-b5ff-a9e825317cf2" providerId="ADAL" clId="{9C8B0A02-C6CB-4E9E-852A-C63269E1E2DA}" dt="2026-08-19T15:08:27.274" v="106"/>
        <pc:sldMkLst>
          <pc:docMk/>
          <pc:sldMk cId="0" sldId="266"/>
        </pc:sldMkLst>
        <pc:spChg chg="mod">
          <ac:chgData name="Bonnie Marrs" userId="924bdf18-87c8-4a03-b5ff-a9e825317cf2" providerId="ADAL" clId="{9C8B0A02-C6CB-4E9E-852A-C63269E1E2DA}" dt="2026-08-19T15:05:04.640" v="83" actId="20577"/>
          <ac:spMkLst>
            <pc:docMk/>
            <pc:sldMk cId="0" sldId="266"/>
            <ac:spMk id="12" creationId="{00000000-0000-0000-0000-000000000000}"/>
          </ac:spMkLst>
        </pc:spChg>
      </pc:sldChg>
      <pc:sldChg chg="modTransition modNotesTx">
        <pc:chgData name="Bonnie Marrs" userId="924bdf18-87c8-4a03-b5ff-a9e825317cf2" providerId="ADAL" clId="{9C8B0A02-C6CB-4E9E-852A-C63269E1E2DA}" dt="2026-08-19T15:08:09.455" v="101"/>
        <pc:sldMkLst>
          <pc:docMk/>
          <pc:sldMk cId="2817389145" sldId="268"/>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461224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dirty="0"/>
              <a:t>Welcome to the CoARC Cup of Clarity video series. </a:t>
            </a:r>
            <a:endParaRPr lang="en-US" dirty="0"/>
          </a:p>
          <a:p>
            <a:r>
              <a:rPr dirty="0"/>
              <a:t>In this short video, we will review Standards 2.03 and 2.07 and clarify the administrative release time requirement for the Program Director and the Director of Clinical Education. T</a:t>
            </a:r>
            <a:endParaRPr lang="en-US" dirty="0"/>
          </a:p>
          <a:p>
            <a:r>
              <a:rPr dirty="0"/>
              <a:t>he key takeaway is simple: each role must have sufficient, documented time to meet its educational, administrative, and accreditation responsibilities.</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are the key takeaways. </a:t>
            </a:r>
          </a:p>
          <a:p>
            <a:r>
              <a:rPr lang="en-US" dirty="0"/>
              <a:t>First, the release time must be documented. </a:t>
            </a:r>
          </a:p>
          <a:p>
            <a:r>
              <a:rPr lang="en-US" dirty="0"/>
              <a:t>Second, it must be dedicated to administrative and leadership responsibilities. </a:t>
            </a:r>
          </a:p>
          <a:p>
            <a:r>
              <a:rPr lang="en-US" dirty="0"/>
              <a:t>Third, it must be defensible, meaning the workload calculation is clear and easy to verify. </a:t>
            </a:r>
          </a:p>
          <a:p>
            <a:r>
              <a:rPr lang="en-US" dirty="0"/>
              <a:t>Programs should review the PD and DCE workload assignments, confirm the minimum 25 percent administrative release, update job descriptions and workload forms, and ensure the documentation aligns with sponsor policy. For complete guidance, review Standards 2.03 and 2.07.</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dirty="0"/>
              <a:t>Thank you for watching this CoARC Cup of Clarity video. </a:t>
            </a:r>
            <a:endParaRPr lang="en-US" dirty="0"/>
          </a:p>
          <a:p>
            <a:r>
              <a:rPr dirty="0"/>
              <a:t>Remember the 3 D’s for Standards 2.03 and 2.07: administrative release time must be documented, dedicated to leadership and administrative responsibilities, and defensible through clear evidence. </a:t>
            </a:r>
            <a:endParaRPr lang="en-US" dirty="0"/>
          </a:p>
          <a:p>
            <a:r>
              <a:rPr dirty="0"/>
              <a:t>For complete details, review the full CoARC </a:t>
            </a:r>
            <a:r>
              <a:rPr lang="en-US" dirty="0"/>
              <a:t>2027 </a:t>
            </a:r>
            <a:r>
              <a:rPr dirty="0"/>
              <a:t>Standards and Interpretive Guidelines.</a:t>
            </a:r>
          </a:p>
        </p:txBody>
      </p:sp>
      <p:sp>
        <p:nvSpPr>
          <p:cNvPr id="4" name="Slide Number Placeholder 3"/>
          <p:cNvSpPr>
            <a:spLocks noGrp="1"/>
          </p:cNvSpPr>
          <p:nvPr>
            <p:ph type="sldNum" sz="quarter" idx="5"/>
          </p:nvPr>
        </p:nvSpPr>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These standards are about program support. </a:t>
            </a:r>
          </a:p>
          <a:p>
            <a:r>
              <a:rPr lang="en-US" dirty="0"/>
              <a:t>CoARC is looking for evidence that the Program Director and Director of Clinical Education have enough time, authority, and resources to lead the program. </a:t>
            </a:r>
          </a:p>
          <a:p>
            <a:r>
              <a:rPr lang="en-US" dirty="0"/>
              <a:t>The goal is not simply to name someone to the role. The goal is to demonstrate that the role is supported in a way that allows the program to meet the Standards.</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Standard 2.03 focuses on the Program Director. </a:t>
            </a:r>
          </a:p>
          <a:p>
            <a:r>
              <a:rPr lang="en-US" dirty="0"/>
              <a:t>The Program Director is the academic and administrative leader of the program and serves as the primary official point of contact with CoARC. </a:t>
            </a:r>
          </a:p>
          <a:p>
            <a:r>
              <a:rPr lang="en-US" dirty="0"/>
              <a:t>The PD is responsible for communication, program planning and assessment, fiscal management, curriculum review, and overall compliance with the CoARC Standards. </a:t>
            </a:r>
          </a:p>
          <a:p>
            <a:r>
              <a:rPr lang="en-US" dirty="0"/>
              <a:t>Because this is a substantial leadership role, the PD must be allocated sufficient time to do the work.</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Standard 2.07 focuses on the Director of Clinical Education. </a:t>
            </a:r>
          </a:p>
          <a:p>
            <a:r>
              <a:rPr lang="en-US" dirty="0"/>
              <a:t>The DCE is responsible for developing, conducting, and assessing the clinical education program. </a:t>
            </a:r>
          </a:p>
          <a:p>
            <a:r>
              <a:rPr lang="en-US" dirty="0"/>
              <a:t>This includes clinical site management, communication with affiliates and clinical faculty, student supervision and assessment, and making sure clinical learning experiences are aligned with the curriculum and expected competencies. </a:t>
            </a:r>
          </a:p>
          <a:p>
            <a:r>
              <a:rPr lang="en-US" dirty="0"/>
              <a:t>Like the Program Director, the DCE must have sufficient time allocated to fulfill these responsibilities.</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major shared requirement is a minimum 25 percent formal, documented administrative release for both the Program Director and the Director of Clinical Education. </a:t>
            </a:r>
          </a:p>
          <a:p>
            <a:r>
              <a:rPr lang="en-US" dirty="0"/>
              <a:t>The release time must be based on the sponsor’s standard full-time workload. For example, if a full-time teaching assignment is 15 credit hours, 25 percent release is approximately 3.75 credit hours per semester. If the institution uses hours, workload units, or another model, it must document an equivalent workload reduction.</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685800" y="5867400"/>
            <a:ext cx="5486400" cy="480060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Administrative release time may include a range of functions.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Examples include program administration, clinical education coordination, preparation of accreditation reports and self-studies, program assessment, faculty recruitment and evaluation, student recruitment and advising, and institutional or professional service related to program administration.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important point is that the release supports the full scope of the leadership role, not only accreditation-related tasks.</a:t>
            </a:r>
          </a:p>
          <a:p>
            <a:endParaRPr lang="en-US" dirty="0"/>
          </a:p>
        </p:txBody>
      </p:sp>
    </p:spTree>
    <p:extLst>
      <p:ext uri="{BB962C8B-B14F-4D97-AF65-F5344CB8AC3E}">
        <p14:creationId xmlns:p14="http://schemas.microsoft.com/office/powerpoint/2010/main" val="4357217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is equally important to understand what does not count. </a:t>
            </a:r>
          </a:p>
          <a:p>
            <a:r>
              <a:rPr lang="en-US" dirty="0"/>
              <a:t>Teaching-related activities, such as setting up didactic, laboratory, or simulation activities, do not count as administrative release. </a:t>
            </a:r>
          </a:p>
          <a:p>
            <a:r>
              <a:rPr lang="en-US" dirty="0"/>
              <a:t>Stipends do not count by themselves. General professional development also does not count unless it directly supports program management, accreditation, assessment, or compliance. </a:t>
            </a:r>
          </a:p>
          <a:p>
            <a:r>
              <a:rPr lang="en-US" dirty="0"/>
              <a:t>The release must be a real, documented reduction from the standard full-time workload.</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Programs should be prepared to provide evidence of compliance. </a:t>
            </a:r>
          </a:p>
          <a:p>
            <a:r>
              <a:rPr lang="en-US" dirty="0"/>
              <a:t>This may include the sponsor letter of appointment, job description, organizational chart, the CoARC Teaching and Administrative Workload Form, the sponsor workload policy, and documentation verifying at least 25 percent administrative release. </a:t>
            </a:r>
          </a:p>
          <a:p>
            <a:r>
              <a:rPr lang="en-US" dirty="0"/>
              <a:t>The evidence should also show that the PD and DCE have the authority and workload balance needed to meet their responsibilities.</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Some PDs and DCEs have additional responsibilities, such as serving as a Dean, Chair, faculty member, clinician, or researcher. </a:t>
            </a:r>
          </a:p>
          <a:p>
            <a:r>
              <a:rPr lang="en-US" dirty="0"/>
              <a:t>That is acceptable only if the workload balance still allows sufficient time for program administrative duties. </a:t>
            </a:r>
          </a:p>
          <a:p>
            <a:r>
              <a:rPr lang="en-US" dirty="0"/>
              <a:t>Remote or distant work may also be acceptable when the sponsor provides adequate personnel support, access to data and technology, and notice to prospective students. </a:t>
            </a:r>
          </a:p>
          <a:p>
            <a:r>
              <a:rPr lang="en-US" dirty="0"/>
              <a:t>The key question is not only whether the individual is qualified. It is whether the role is adequately supported.</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COARC_MASTER">
    <p:bg>
      <p:bgPr>
        <a:solidFill>
          <a:srgbClr val="F7FBFF"/>
        </a:solidFill>
        <a:effectLst/>
      </p:bgPr>
    </p:bg>
    <p:spTree>
      <p:nvGrpSpPr>
        <p:cNvPr id="1" name=""/>
        <p:cNvGrpSpPr/>
        <p:nvPr/>
      </p:nvGrpSpPr>
      <p:grpSpPr>
        <a:xfrm>
          <a:off x="0" y="0"/>
          <a:ext cx="0" cy="0"/>
          <a:chOff x="0" y="0"/>
          <a:chExt cx="0" cy="0"/>
        </a:xfrm>
      </p:grpSpPr>
      <p:sp>
        <p:nvSpPr>
          <p:cNvPr id="2" name="Shape 0"/>
          <p:cNvSpPr/>
          <p:nvPr/>
        </p:nvSpPr>
        <p:spPr>
          <a:xfrm>
            <a:off x="0" y="0"/>
            <a:ext cx="12191695" cy="0"/>
          </a:xfrm>
          <a:prstGeom prst="line">
            <a:avLst/>
          </a:prstGeom>
          <a:noFill/>
          <a:ln w="38100">
            <a:solidFill>
              <a:srgbClr val="1E4F9A"/>
            </a:solidFill>
            <a:prstDash val="solid"/>
          </a:ln>
        </p:spPr>
        <p:txBody>
          <a:bodyPr/>
          <a:lstStyle/>
          <a:p>
            <a:endParaRPr lang="en-US"/>
          </a:p>
        </p:txBody>
      </p:sp>
      <p:sp>
        <p:nvSpPr>
          <p:cNvPr id="25" name="Slide Number Placeholder 0"/>
          <p:cNvSpPr>
            <a:spLocks noGrp="1"/>
          </p:cNvSpPr>
          <p:nvPr>
            <p:ph type="sldNum" sz="quarter" idx="4294967295"/>
          </p:nvPr>
        </p:nvSpPr>
        <p:spPr>
          <a:xfrm>
            <a:off x="11109960" y="6455664"/>
            <a:ext cx="800000" cy="300000"/>
          </a:xfrm>
          <a:prstGeom prst="rect">
            <a:avLst/>
          </a:prstGeom>
          <a:extLst>
            <a:ext uri="{C572A759-6A51-4108-AA02-DFA0A04FC94B}">
              <ma14:wrappingTextBoxFlag xmlns:ma14="http://schemas.microsoft.com/office/mac/drawingml/2011/main" xmlns="" val="0"/>
            </a:ext>
          </a:extLst>
        </p:spPr>
        <p:txBody>
          <a:bodyPr/>
          <a:lstStyle>
            <a:lvl1pPr>
              <a:defRPr sz="800">
                <a:solidFill>
                  <a:srgbClr val="6785B6"/>
                </a:solidFill>
                <a:latin typeface="Aptos"/>
                <a:ea typeface="Aptos"/>
                <a:cs typeface="Aptos"/>
              </a:defRPr>
            </a:lvl1pPr>
          </a:lstStyle>
          <a:p>
            <a:pPr algn="l"/>
            <a:fld id="{F7021451-1387-4CA6-816F-3879F97B5CBC}" type="slidenum">
              <a:rPr lang="en-US" b="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5" name="Slide Number Placeholder 0"/>
          <p:cNvSpPr>
            <a:spLocks noGrp="1"/>
          </p:cNvSpPr>
          <p:nvPr>
            <p:ph type="sldNum" sz="quarter" idx="4294967295"/>
          </p:nvPr>
        </p:nvSpPr>
        <p:spPr>
          <a:xfrm>
            <a:off x="11109960" y="6455664"/>
            <a:ext cx="800000" cy="300000"/>
          </a:xfrm>
          <a:prstGeom prst="rect">
            <a:avLst/>
          </a:prstGeom>
          <a:extLst>
            <a:ext uri="{C572A759-6A51-4108-AA02-DFA0A04FC94B}">
              <ma14:wrappingTextBoxFlag xmlns:ma14="http://schemas.microsoft.com/office/mac/drawingml/2011/main" xmlns="" val="0"/>
            </a:ext>
          </a:extLst>
        </p:spPr>
        <p:txBody>
          <a:bodyPr/>
          <a:lstStyle>
            <a:lvl1pPr>
              <a:defRPr sz="800">
                <a:solidFill>
                  <a:srgbClr val="6785B6"/>
                </a:solidFill>
                <a:latin typeface="Aptos"/>
                <a:ea typeface="Aptos"/>
                <a:cs typeface="Aptos"/>
              </a:defRPr>
            </a:lvl1pPr>
          </a:lstStyle>
          <a:p>
            <a:pPr algn="l"/>
            <a:fld id="{F7021451-1387-4CA6-816F-3879F97B5CBC}" type="slidenum">
              <a:rPr lang="en-US" b="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notesSlide" Target="../notesSlides/notesSlide11.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3.emf"/><Relationship Id="rId5" Type="http://schemas.openxmlformats.org/officeDocument/2006/relationships/package" Target="../embeddings/Microsoft_PowerPoint_Presentation.pptx"/><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7FBFF"/>
        </a:solidFill>
        <a:effectLst/>
      </p:bgPr>
    </p:bg>
    <p:spTree>
      <p:nvGrpSpPr>
        <p:cNvPr id="1" name=""/>
        <p:cNvGrpSpPr/>
        <p:nvPr/>
      </p:nvGrpSpPr>
      <p:grpSpPr>
        <a:xfrm>
          <a:off x="0" y="0"/>
          <a:ext cx="0" cy="0"/>
          <a:chOff x="0" y="0"/>
          <a:chExt cx="0" cy="0"/>
        </a:xfrm>
      </p:grpSpPr>
      <p:sp>
        <p:nvSpPr>
          <p:cNvPr id="2" name="Rectangle 1"/>
          <p:cNvSpPr/>
          <p:nvPr/>
        </p:nvSpPr>
        <p:spPr>
          <a:xfrm>
            <a:off x="0" y="301159"/>
            <a:ext cx="12191695"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0" y="0"/>
            <a:ext cx="12191695" cy="155448"/>
          </a:xfrm>
          <a:prstGeom prst="rect">
            <a:avLst/>
          </a:prstGeom>
          <a:solidFill>
            <a:srgbClr val="0A2D5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Rectangle 3"/>
          <p:cNvSpPr/>
          <p:nvPr/>
        </p:nvSpPr>
        <p:spPr>
          <a:xfrm>
            <a:off x="0" y="6473952"/>
            <a:ext cx="12191695" cy="384048"/>
          </a:xfrm>
          <a:prstGeom prst="rect">
            <a:avLst/>
          </a:prstGeom>
          <a:solidFill>
            <a:srgbClr val="E2F0F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Rectangle 4"/>
          <p:cNvSpPr/>
          <p:nvPr/>
        </p:nvSpPr>
        <p:spPr>
          <a:xfrm>
            <a:off x="6629400" y="155448"/>
            <a:ext cx="5559552" cy="6318504"/>
          </a:xfrm>
          <a:prstGeom prst="rect">
            <a:avLst/>
          </a:prstGeom>
          <a:solidFill>
            <a:srgbClr val="F3F8F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640080" y="685800"/>
            <a:ext cx="5989320" cy="685800"/>
          </a:xfrm>
          <a:prstGeom prst="rect">
            <a:avLst/>
          </a:prstGeom>
          <a:noFill/>
        </p:spPr>
        <p:txBody>
          <a:bodyPr wrap="none" lIns="45720" tIns="18288" rIns="45720" bIns="18288" anchor="ctr">
            <a:spAutoFit/>
          </a:bodyPr>
          <a:lstStyle/>
          <a:p>
            <a:pPr algn="l">
              <a:defRPr sz="3800" b="1" i="0">
                <a:solidFill>
                  <a:srgbClr val="3674AC"/>
                </a:solidFill>
                <a:latin typeface="Aptos"/>
              </a:defRPr>
            </a:pPr>
            <a:r>
              <a:rPr>
                <a:latin typeface="Aptos"/>
              </a:rPr>
              <a:t>CoARC Cup of Clarity</a:t>
            </a:r>
          </a:p>
        </p:txBody>
      </p:sp>
      <p:sp>
        <p:nvSpPr>
          <p:cNvPr id="8" name="TextBox 7"/>
          <p:cNvSpPr txBox="1"/>
          <p:nvPr/>
        </p:nvSpPr>
        <p:spPr>
          <a:xfrm>
            <a:off x="694944" y="1298448"/>
            <a:ext cx="3291840" cy="320040"/>
          </a:xfrm>
          <a:prstGeom prst="rect">
            <a:avLst/>
          </a:prstGeom>
          <a:noFill/>
        </p:spPr>
        <p:txBody>
          <a:bodyPr wrap="none" lIns="45720" tIns="18288" rIns="45720" bIns="18288" anchor="ctr">
            <a:spAutoFit/>
          </a:bodyPr>
          <a:lstStyle/>
          <a:p>
            <a:pPr algn="l">
              <a:defRPr sz="1700" b="1" i="0">
                <a:solidFill>
                  <a:srgbClr val="0A2D5C"/>
                </a:solidFill>
                <a:latin typeface="Aptos"/>
              </a:defRPr>
            </a:pPr>
            <a:r>
              <a:rPr>
                <a:latin typeface="Aptos"/>
              </a:rPr>
              <a:t>Video Series</a:t>
            </a:r>
          </a:p>
        </p:txBody>
      </p:sp>
      <p:sp>
        <p:nvSpPr>
          <p:cNvPr id="9" name="Rectangle 8"/>
          <p:cNvSpPr/>
          <p:nvPr/>
        </p:nvSpPr>
        <p:spPr>
          <a:xfrm>
            <a:off x="694944" y="1719072"/>
            <a:ext cx="4892040" cy="45720"/>
          </a:xfrm>
          <a:prstGeom prst="rect">
            <a:avLst/>
          </a:prstGeom>
          <a:solidFill>
            <a:srgbClr val="5791C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p:cNvSpPr txBox="1"/>
          <p:nvPr/>
        </p:nvSpPr>
        <p:spPr>
          <a:xfrm>
            <a:off x="640080" y="2011680"/>
            <a:ext cx="5669280" cy="502920"/>
          </a:xfrm>
          <a:prstGeom prst="rect">
            <a:avLst/>
          </a:prstGeom>
          <a:noFill/>
        </p:spPr>
        <p:txBody>
          <a:bodyPr wrap="none" lIns="45720" tIns="18288" rIns="45720" bIns="18288" anchor="ctr">
            <a:spAutoFit/>
          </a:bodyPr>
          <a:lstStyle/>
          <a:p>
            <a:pPr algn="l">
              <a:defRPr sz="2800" b="1" i="0">
                <a:solidFill>
                  <a:srgbClr val="0A2D5C"/>
                </a:solidFill>
                <a:latin typeface="Aptos"/>
              </a:defRPr>
            </a:pPr>
            <a:r>
              <a:rPr>
                <a:latin typeface="Aptos"/>
              </a:rPr>
              <a:t>Standards 2.03 &amp; 2.07</a:t>
            </a:r>
          </a:p>
        </p:txBody>
      </p:sp>
      <p:sp>
        <p:nvSpPr>
          <p:cNvPr id="11" name="TextBox 10"/>
          <p:cNvSpPr txBox="1"/>
          <p:nvPr/>
        </p:nvSpPr>
        <p:spPr>
          <a:xfrm>
            <a:off x="563526" y="2668417"/>
            <a:ext cx="6057052" cy="652486"/>
          </a:xfrm>
          <a:prstGeom prst="rect">
            <a:avLst/>
          </a:prstGeom>
          <a:noFill/>
        </p:spPr>
        <p:txBody>
          <a:bodyPr wrap="square" lIns="45720" tIns="18288" rIns="45720" bIns="18288" anchor="ctr">
            <a:spAutoFit/>
          </a:bodyPr>
          <a:lstStyle/>
          <a:p>
            <a:pPr algn="ctr">
              <a:defRPr sz="2000" b="0" i="0">
                <a:solidFill>
                  <a:srgbClr val="5A6473"/>
                </a:solidFill>
                <a:latin typeface="Aptos"/>
              </a:defRPr>
            </a:pPr>
            <a:r>
              <a:rPr dirty="0">
                <a:latin typeface="Aptos"/>
              </a:rPr>
              <a:t>Administrative Release Time for the Program Director </a:t>
            </a:r>
            <a:endParaRPr lang="en-US" dirty="0">
              <a:latin typeface="Aptos"/>
            </a:endParaRPr>
          </a:p>
          <a:p>
            <a:pPr algn="ctr">
              <a:defRPr sz="2000" b="0" i="0">
                <a:solidFill>
                  <a:srgbClr val="5A6473"/>
                </a:solidFill>
                <a:latin typeface="Aptos"/>
              </a:defRPr>
            </a:pPr>
            <a:r>
              <a:rPr dirty="0">
                <a:latin typeface="Aptos"/>
              </a:rPr>
              <a:t>and Director of Clinical Education</a:t>
            </a:r>
          </a:p>
        </p:txBody>
      </p:sp>
      <p:sp>
        <p:nvSpPr>
          <p:cNvPr id="12" name="Rounded Rectangle 11"/>
          <p:cNvSpPr/>
          <p:nvPr/>
        </p:nvSpPr>
        <p:spPr>
          <a:xfrm>
            <a:off x="713232" y="3886200"/>
            <a:ext cx="5212080" cy="1005840"/>
          </a:xfrm>
          <a:prstGeom prst="roundRect">
            <a:avLst/>
          </a:prstGeom>
          <a:solidFill>
            <a:srgbClr val="E2F0FC"/>
          </a:solidFill>
          <a:ln>
            <a:solidFill>
              <a:srgbClr val="5791C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TextBox 12"/>
          <p:cNvSpPr txBox="1"/>
          <p:nvPr/>
        </p:nvSpPr>
        <p:spPr>
          <a:xfrm>
            <a:off x="987552" y="4050791"/>
            <a:ext cx="1143000" cy="502920"/>
          </a:xfrm>
          <a:prstGeom prst="rect">
            <a:avLst/>
          </a:prstGeom>
          <a:noFill/>
        </p:spPr>
        <p:txBody>
          <a:bodyPr wrap="none" lIns="45720" tIns="18288" rIns="45720" bIns="18288" anchor="ctr">
            <a:spAutoFit/>
          </a:bodyPr>
          <a:lstStyle/>
          <a:p>
            <a:pPr algn="ctr">
              <a:defRPr sz="3000" b="1" i="0">
                <a:solidFill>
                  <a:srgbClr val="0A2D5C"/>
                </a:solidFill>
                <a:latin typeface="Aptos"/>
              </a:defRPr>
            </a:pPr>
            <a:r>
              <a:rPr>
                <a:latin typeface="Aptos"/>
              </a:rPr>
              <a:t>25%</a:t>
            </a:r>
          </a:p>
        </p:txBody>
      </p:sp>
      <p:sp>
        <p:nvSpPr>
          <p:cNvPr id="14" name="TextBox 13"/>
          <p:cNvSpPr txBox="1"/>
          <p:nvPr/>
        </p:nvSpPr>
        <p:spPr>
          <a:xfrm>
            <a:off x="2057400" y="4095982"/>
            <a:ext cx="3662916" cy="590931"/>
          </a:xfrm>
          <a:prstGeom prst="rect">
            <a:avLst/>
          </a:prstGeom>
          <a:noFill/>
        </p:spPr>
        <p:txBody>
          <a:bodyPr wrap="square" lIns="45720" tIns="18288" rIns="45720" bIns="18288" anchor="ctr">
            <a:spAutoFit/>
          </a:bodyPr>
          <a:lstStyle/>
          <a:p>
            <a:pPr algn="l">
              <a:defRPr sz="1800" b="1" i="0">
                <a:solidFill>
                  <a:srgbClr val="0A2D5C"/>
                </a:solidFill>
                <a:latin typeface="Aptos"/>
              </a:defRPr>
            </a:pPr>
            <a:r>
              <a:rPr dirty="0">
                <a:latin typeface="Aptos"/>
              </a:rPr>
              <a:t>minimum documented </a:t>
            </a:r>
            <a:endParaRPr lang="en-US" dirty="0">
              <a:latin typeface="Aptos"/>
            </a:endParaRPr>
          </a:p>
          <a:p>
            <a:pPr algn="l">
              <a:defRPr sz="1800" b="1" i="0">
                <a:solidFill>
                  <a:srgbClr val="0A2D5C"/>
                </a:solidFill>
                <a:latin typeface="Aptos"/>
              </a:defRPr>
            </a:pPr>
            <a:r>
              <a:rPr dirty="0">
                <a:latin typeface="Aptos"/>
              </a:rPr>
              <a:t>administrative release</a:t>
            </a:r>
          </a:p>
        </p:txBody>
      </p:sp>
      <p:sp>
        <p:nvSpPr>
          <p:cNvPr id="16" name="TextBox 15"/>
          <p:cNvSpPr txBox="1"/>
          <p:nvPr/>
        </p:nvSpPr>
        <p:spPr>
          <a:xfrm>
            <a:off x="749808" y="6547104"/>
            <a:ext cx="5029200" cy="201168"/>
          </a:xfrm>
          <a:prstGeom prst="rect">
            <a:avLst/>
          </a:prstGeom>
          <a:noFill/>
        </p:spPr>
        <p:txBody>
          <a:bodyPr wrap="none" lIns="45720" tIns="18288" rIns="45720" bIns="18288" anchor="ctr">
            <a:spAutoFit/>
          </a:bodyPr>
          <a:lstStyle/>
          <a:p>
            <a:pPr algn="l">
              <a:defRPr sz="1100" b="0" i="0">
                <a:solidFill>
                  <a:srgbClr val="0A2D5C"/>
                </a:solidFill>
                <a:latin typeface="Aptos"/>
              </a:defRPr>
            </a:pPr>
            <a:r>
              <a:rPr dirty="0">
                <a:latin typeface="Aptos"/>
              </a:rPr>
              <a:t>Standards education • CoARC Cup of Clarity</a:t>
            </a:r>
          </a:p>
        </p:txBody>
      </p:sp>
      <p:pic>
        <p:nvPicPr>
          <p:cNvPr id="17" name="Picture 16">
            <a:extLst>
              <a:ext uri="{FF2B5EF4-FFF2-40B4-BE49-F238E27FC236}">
                <a16:creationId xmlns:a16="http://schemas.microsoft.com/office/drawing/2014/main" id="{6D1D4E3C-BF86-6D59-194F-56E249D6C875}"/>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306566" y="1185504"/>
            <a:ext cx="4130325" cy="4130325"/>
          </a:xfrm>
          <a:prstGeom prst="rect">
            <a:avLst/>
          </a:prstGeom>
          <a:noFill/>
        </p:spPr>
      </p:pic>
      <p:pic>
        <p:nvPicPr>
          <p:cNvPr id="34" name="Audio 33">
            <a:extLst>
              <a:ext uri="{FF2B5EF4-FFF2-40B4-BE49-F238E27FC236}">
                <a16:creationId xmlns:a16="http://schemas.microsoft.com/office/drawing/2014/main" id="{C43B682C-D297-8C38-07FD-2EEA238F33F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226800" y="5892800"/>
            <a:ext cx="812800" cy="812800"/>
          </a:xfrm>
          <a:prstGeom prst="rect">
            <a:avLst/>
          </a:prstGeom>
        </p:spPr>
      </p:pic>
    </p:spTree>
  </p:cSld>
  <p:clrMapOvr>
    <a:masterClrMapping/>
  </p:clrMapOvr>
  <p:transition spd="slow" advTm="35295">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4"/>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Shape 0"/>
          <p:cNvSpPr/>
          <p:nvPr/>
        </p:nvSpPr>
        <p:spPr>
          <a:xfrm>
            <a:off x="0" y="0"/>
            <a:ext cx="12191695" cy="658368"/>
          </a:xfrm>
          <a:prstGeom prst="rect">
            <a:avLst/>
          </a:prstGeom>
          <a:solidFill>
            <a:srgbClr val="0A2D63"/>
          </a:solidFill>
          <a:ln w="12700">
            <a:solidFill>
              <a:srgbClr val="0A2D63"/>
            </a:solidFill>
            <a:prstDash val="solid"/>
          </a:ln>
        </p:spPr>
        <p:txBody>
          <a:bodyPr/>
          <a:lstStyle/>
          <a:p>
            <a:endParaRPr/>
          </a:p>
        </p:txBody>
      </p:sp>
      <p:sp>
        <p:nvSpPr>
          <p:cNvPr id="4" name="Text 1"/>
          <p:cNvSpPr/>
          <p:nvPr/>
        </p:nvSpPr>
        <p:spPr>
          <a:xfrm>
            <a:off x="2331720" y="164592"/>
            <a:ext cx="7315200" cy="25603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55C9E6"/>
                </a:solidFill>
                <a:effectLst/>
                <a:uLnTx/>
                <a:uFillTx/>
                <a:latin typeface="Baguet Script" panose="00000500000000000000" pitchFamily="2" charset="0"/>
                <a:ea typeface="Aptos" pitchFamily="34" charset="-122"/>
                <a:cs typeface="Aptos" pitchFamily="34" charset="-120"/>
              </a:rPr>
              <a:t>Clarity in Every Standard. Confidence in Every Program.</a:t>
            </a:r>
            <a:endParaRPr kumimoji="0" lang="en-US" sz="1800" b="0" i="1" u="none" strike="noStrike" kern="1200" cap="none" spc="0" normalizeH="0" baseline="0" noProof="0" dirty="0">
              <a:ln>
                <a:noFill/>
              </a:ln>
              <a:solidFill>
                <a:prstClr val="black"/>
              </a:solidFill>
              <a:effectLst/>
              <a:uLnTx/>
              <a:uFillTx/>
              <a:latin typeface="Baguet Script" panose="00000500000000000000" pitchFamily="2" charset="0"/>
              <a:ea typeface="+mn-ea"/>
              <a:cs typeface="+mn-cs"/>
            </a:endParaRPr>
          </a:p>
        </p:txBody>
      </p:sp>
      <p:sp>
        <p:nvSpPr>
          <p:cNvPr id="5" name="Text 2"/>
          <p:cNvSpPr/>
          <p:nvPr/>
        </p:nvSpPr>
        <p:spPr>
          <a:xfrm>
            <a:off x="9860280" y="164592"/>
            <a:ext cx="1889760" cy="256032"/>
          </a:xfrm>
          <a:prstGeom prst="rect">
            <a:avLst/>
          </a:prstGeom>
          <a:noFill/>
          <a:ln/>
        </p:spPr>
        <p:txBody>
          <a:bodyPr wrap="square" lIns="0" tIns="0" rIns="0" bIns="0" rtlCol="0" anchor="ctr"/>
          <a:lstStyle/>
          <a:p>
            <a:pPr marL="0" indent="0" algn="r">
              <a:buNone/>
            </a:pPr>
            <a:r>
              <a:rPr lang="en-US" sz="1100" b="1" dirty="0">
                <a:solidFill>
                  <a:srgbClr val="D6EAFF"/>
                </a:solidFill>
                <a:latin typeface="Aptos" pitchFamily="34" charset="0"/>
                <a:ea typeface="Aptos" pitchFamily="34" charset="-122"/>
                <a:cs typeface="Aptos" pitchFamily="34" charset="-120"/>
              </a:rPr>
              <a:t>Standards 2.03 &amp; 2.07</a:t>
            </a:r>
            <a:endParaRPr lang="en-US" sz="1100" dirty="0"/>
          </a:p>
        </p:txBody>
      </p:sp>
      <p:sp>
        <p:nvSpPr>
          <p:cNvPr id="6" name="Text 3"/>
          <p:cNvSpPr/>
          <p:nvPr/>
        </p:nvSpPr>
        <p:spPr>
          <a:xfrm>
            <a:off x="685800" y="960120"/>
            <a:ext cx="10881360" cy="475488"/>
          </a:xfrm>
          <a:prstGeom prst="rect">
            <a:avLst/>
          </a:prstGeom>
          <a:noFill/>
          <a:ln/>
        </p:spPr>
        <p:txBody>
          <a:bodyPr wrap="square" lIns="0" tIns="0" rIns="0" bIns="0" rtlCol="0" anchor="ctr"/>
          <a:lstStyle/>
          <a:p>
            <a:pPr marL="0" indent="0">
              <a:buNone/>
            </a:pPr>
            <a:r>
              <a:rPr lang="en-US" sz="3000" b="1" dirty="0">
                <a:solidFill>
                  <a:srgbClr val="0A2D63"/>
                </a:solidFill>
                <a:latin typeface="Aptos" pitchFamily="34" charset="0"/>
                <a:ea typeface="Aptos Display" pitchFamily="34" charset="-122"/>
                <a:cs typeface="Aptos Display" pitchFamily="34" charset="-120"/>
              </a:rPr>
              <a:t>Key takeaways and next steps</a:t>
            </a:r>
            <a:endParaRPr lang="en-US" sz="3000" dirty="0"/>
          </a:p>
        </p:txBody>
      </p:sp>
      <p:sp>
        <p:nvSpPr>
          <p:cNvPr id="7" name="Text 4"/>
          <p:cNvSpPr/>
          <p:nvPr/>
        </p:nvSpPr>
        <p:spPr>
          <a:xfrm>
            <a:off x="685800" y="1490472"/>
            <a:ext cx="10424160" cy="320040"/>
          </a:xfrm>
          <a:prstGeom prst="rect">
            <a:avLst/>
          </a:prstGeom>
          <a:noFill/>
          <a:ln/>
        </p:spPr>
        <p:txBody>
          <a:bodyPr wrap="square" lIns="0" tIns="0" rIns="0" bIns="0" rtlCol="0" anchor="ctr"/>
          <a:lstStyle/>
          <a:p>
            <a:pPr marL="0" indent="0">
              <a:buNone/>
            </a:pPr>
            <a:r>
              <a:rPr lang="en-US" sz="1450" dirty="0">
                <a:solidFill>
                  <a:srgbClr val="5C6670"/>
                </a:solidFill>
                <a:latin typeface="Aptos" pitchFamily="34" charset="0"/>
                <a:ea typeface="Aptos" pitchFamily="34" charset="-122"/>
                <a:cs typeface="Aptos" pitchFamily="34" charset="-120"/>
              </a:rPr>
              <a:t>Remember the 3 D’s for Standards 2.03 and 2.07.</a:t>
            </a:r>
            <a:endParaRPr lang="en-US" sz="1450" dirty="0"/>
          </a:p>
        </p:txBody>
      </p:sp>
      <p:sp>
        <p:nvSpPr>
          <p:cNvPr id="8" name="Shape 5"/>
          <p:cNvSpPr/>
          <p:nvPr/>
        </p:nvSpPr>
        <p:spPr>
          <a:xfrm>
            <a:off x="868680" y="2011680"/>
            <a:ext cx="914400" cy="914400"/>
          </a:xfrm>
          <a:prstGeom prst="ellipse">
            <a:avLst/>
          </a:prstGeom>
          <a:solidFill>
            <a:srgbClr val="2B74C8"/>
          </a:solidFill>
          <a:ln w="12700">
            <a:solidFill>
              <a:srgbClr val="2B74C8"/>
            </a:solidFill>
            <a:prstDash val="solid"/>
          </a:ln>
        </p:spPr>
        <p:txBody>
          <a:bodyPr/>
          <a:lstStyle/>
          <a:p>
            <a:endParaRPr/>
          </a:p>
        </p:txBody>
      </p:sp>
      <p:sp>
        <p:nvSpPr>
          <p:cNvPr id="9" name="Text 6"/>
          <p:cNvSpPr/>
          <p:nvPr/>
        </p:nvSpPr>
        <p:spPr>
          <a:xfrm>
            <a:off x="868680" y="2267712"/>
            <a:ext cx="914400" cy="411480"/>
          </a:xfrm>
          <a:prstGeom prst="rect">
            <a:avLst/>
          </a:prstGeom>
          <a:noFill/>
          <a:ln/>
        </p:spPr>
        <p:txBody>
          <a:bodyPr wrap="square" lIns="0" tIns="0" rIns="0" bIns="0" rtlCol="0" anchor="ctr"/>
          <a:lstStyle/>
          <a:p>
            <a:pPr marL="0" indent="0" algn="ctr">
              <a:buNone/>
            </a:pPr>
            <a:r>
              <a:rPr lang="en-US" sz="2400" b="1" dirty="0">
                <a:solidFill>
                  <a:srgbClr val="FFFFFF"/>
                </a:solidFill>
                <a:latin typeface="Aptos" pitchFamily="34" charset="0"/>
                <a:ea typeface="Aptos Display" pitchFamily="34" charset="-122"/>
                <a:cs typeface="Aptos Display" pitchFamily="34" charset="-120"/>
              </a:rPr>
              <a:t>1</a:t>
            </a:r>
            <a:endParaRPr lang="en-US" sz="2400" dirty="0"/>
          </a:p>
        </p:txBody>
      </p:sp>
      <p:sp>
        <p:nvSpPr>
          <p:cNvPr id="10" name="Text 7"/>
          <p:cNvSpPr/>
          <p:nvPr/>
        </p:nvSpPr>
        <p:spPr>
          <a:xfrm>
            <a:off x="1965960" y="2103120"/>
            <a:ext cx="3108960" cy="274320"/>
          </a:xfrm>
          <a:prstGeom prst="rect">
            <a:avLst/>
          </a:prstGeom>
          <a:noFill/>
          <a:ln/>
        </p:spPr>
        <p:txBody>
          <a:bodyPr wrap="square" lIns="0" tIns="0" rIns="0" bIns="0" rtlCol="0" anchor="ctr"/>
          <a:lstStyle/>
          <a:p>
            <a:pPr marL="0" indent="0">
              <a:buNone/>
            </a:pPr>
            <a:r>
              <a:rPr lang="en-US" sz="2400" b="1" dirty="0">
                <a:solidFill>
                  <a:srgbClr val="0A2D63"/>
                </a:solidFill>
                <a:latin typeface="Aptos" pitchFamily="34" charset="0"/>
                <a:ea typeface="Aptos Display" pitchFamily="34" charset="-122"/>
                <a:cs typeface="Aptos Display" pitchFamily="34" charset="-120"/>
              </a:rPr>
              <a:t>Documented</a:t>
            </a:r>
            <a:endParaRPr lang="en-US" sz="2400" dirty="0"/>
          </a:p>
        </p:txBody>
      </p:sp>
      <p:sp>
        <p:nvSpPr>
          <p:cNvPr id="11" name="Text 8"/>
          <p:cNvSpPr/>
          <p:nvPr/>
        </p:nvSpPr>
        <p:spPr>
          <a:xfrm>
            <a:off x="1965960" y="2514600"/>
            <a:ext cx="4206240" cy="228600"/>
          </a:xfrm>
          <a:prstGeom prst="rect">
            <a:avLst/>
          </a:prstGeom>
          <a:noFill/>
          <a:ln/>
        </p:spPr>
        <p:txBody>
          <a:bodyPr wrap="square" lIns="0" tIns="0" rIns="0" bIns="0" rtlCol="0" anchor="ctr"/>
          <a:lstStyle/>
          <a:p>
            <a:pPr marL="0" indent="0">
              <a:buNone/>
            </a:pPr>
            <a:r>
              <a:rPr lang="en-US" sz="1350" dirty="0">
                <a:solidFill>
                  <a:srgbClr val="1A1A1A"/>
                </a:solidFill>
                <a:latin typeface="Aptos" pitchFamily="34" charset="0"/>
                <a:ea typeface="Aptos" pitchFamily="34" charset="-122"/>
                <a:cs typeface="Aptos" pitchFamily="34" charset="-120"/>
              </a:rPr>
              <a:t>Show formal workload release and supporting evidence.</a:t>
            </a:r>
            <a:endParaRPr lang="en-US" sz="1350" dirty="0"/>
          </a:p>
        </p:txBody>
      </p:sp>
      <p:sp>
        <p:nvSpPr>
          <p:cNvPr id="12" name="Shape 9"/>
          <p:cNvSpPr/>
          <p:nvPr/>
        </p:nvSpPr>
        <p:spPr>
          <a:xfrm>
            <a:off x="868680" y="3246120"/>
            <a:ext cx="914400" cy="914400"/>
          </a:xfrm>
          <a:prstGeom prst="ellipse">
            <a:avLst/>
          </a:prstGeom>
          <a:solidFill>
            <a:srgbClr val="11A2C8"/>
          </a:solidFill>
          <a:ln w="12700">
            <a:solidFill>
              <a:srgbClr val="11A2C8"/>
            </a:solidFill>
            <a:prstDash val="solid"/>
          </a:ln>
        </p:spPr>
        <p:txBody>
          <a:bodyPr/>
          <a:lstStyle/>
          <a:p>
            <a:endParaRPr/>
          </a:p>
        </p:txBody>
      </p:sp>
      <p:sp>
        <p:nvSpPr>
          <p:cNvPr id="13" name="Text 10"/>
          <p:cNvSpPr/>
          <p:nvPr/>
        </p:nvSpPr>
        <p:spPr>
          <a:xfrm>
            <a:off x="868680" y="3502152"/>
            <a:ext cx="914400" cy="411480"/>
          </a:xfrm>
          <a:prstGeom prst="rect">
            <a:avLst/>
          </a:prstGeom>
          <a:noFill/>
          <a:ln/>
        </p:spPr>
        <p:txBody>
          <a:bodyPr wrap="square" lIns="0" tIns="0" rIns="0" bIns="0" rtlCol="0" anchor="ctr"/>
          <a:lstStyle/>
          <a:p>
            <a:pPr marL="0" indent="0" algn="ctr">
              <a:buNone/>
            </a:pPr>
            <a:r>
              <a:rPr lang="en-US" sz="2400" b="1" dirty="0">
                <a:solidFill>
                  <a:srgbClr val="FFFFFF"/>
                </a:solidFill>
                <a:latin typeface="Aptos" pitchFamily="34" charset="0"/>
                <a:ea typeface="Aptos Display" pitchFamily="34" charset="-122"/>
                <a:cs typeface="Aptos Display" pitchFamily="34" charset="-120"/>
              </a:rPr>
              <a:t>2</a:t>
            </a:r>
            <a:endParaRPr lang="en-US" sz="2400" dirty="0"/>
          </a:p>
        </p:txBody>
      </p:sp>
      <p:sp>
        <p:nvSpPr>
          <p:cNvPr id="14" name="Text 11"/>
          <p:cNvSpPr/>
          <p:nvPr/>
        </p:nvSpPr>
        <p:spPr>
          <a:xfrm>
            <a:off x="1965960" y="3337560"/>
            <a:ext cx="3108960" cy="274320"/>
          </a:xfrm>
          <a:prstGeom prst="rect">
            <a:avLst/>
          </a:prstGeom>
          <a:noFill/>
          <a:ln/>
        </p:spPr>
        <p:txBody>
          <a:bodyPr wrap="square" lIns="0" tIns="0" rIns="0" bIns="0" rtlCol="0" anchor="ctr"/>
          <a:lstStyle/>
          <a:p>
            <a:pPr marL="0" indent="0">
              <a:buNone/>
            </a:pPr>
            <a:r>
              <a:rPr lang="en-US" sz="2400" b="1" dirty="0">
                <a:solidFill>
                  <a:srgbClr val="0A2D63"/>
                </a:solidFill>
                <a:latin typeface="Aptos" pitchFamily="34" charset="0"/>
                <a:ea typeface="Aptos Display" pitchFamily="34" charset="-122"/>
                <a:cs typeface="Aptos Display" pitchFamily="34" charset="-120"/>
              </a:rPr>
              <a:t>Dedicated</a:t>
            </a:r>
            <a:endParaRPr lang="en-US" sz="2400" dirty="0"/>
          </a:p>
        </p:txBody>
      </p:sp>
      <p:sp>
        <p:nvSpPr>
          <p:cNvPr id="15" name="Text 12"/>
          <p:cNvSpPr/>
          <p:nvPr/>
        </p:nvSpPr>
        <p:spPr>
          <a:xfrm>
            <a:off x="1965960" y="3749040"/>
            <a:ext cx="4480560" cy="228600"/>
          </a:xfrm>
          <a:prstGeom prst="rect">
            <a:avLst/>
          </a:prstGeom>
          <a:noFill/>
          <a:ln/>
        </p:spPr>
        <p:txBody>
          <a:bodyPr wrap="square" lIns="0" tIns="0" rIns="0" bIns="0" rtlCol="0" anchor="ctr"/>
          <a:lstStyle/>
          <a:p>
            <a:pPr marL="0" indent="0">
              <a:buNone/>
            </a:pPr>
            <a:r>
              <a:rPr lang="en-US" sz="1350" dirty="0">
                <a:solidFill>
                  <a:srgbClr val="1A1A1A"/>
                </a:solidFill>
                <a:latin typeface="Aptos" pitchFamily="34" charset="0"/>
                <a:ea typeface="Aptos" pitchFamily="34" charset="-122"/>
                <a:cs typeface="Aptos" pitchFamily="34" charset="-120"/>
              </a:rPr>
              <a:t>Connect release time to administrative and leadership duties.</a:t>
            </a:r>
            <a:endParaRPr lang="en-US" sz="1350" dirty="0"/>
          </a:p>
        </p:txBody>
      </p:sp>
      <p:sp>
        <p:nvSpPr>
          <p:cNvPr id="16" name="Shape 13"/>
          <p:cNvSpPr/>
          <p:nvPr/>
        </p:nvSpPr>
        <p:spPr>
          <a:xfrm>
            <a:off x="868680" y="4480560"/>
            <a:ext cx="914400" cy="914400"/>
          </a:xfrm>
          <a:prstGeom prst="ellipse">
            <a:avLst/>
          </a:prstGeom>
          <a:solidFill>
            <a:srgbClr val="5943B5"/>
          </a:solidFill>
          <a:ln w="12700">
            <a:solidFill>
              <a:srgbClr val="5943B5"/>
            </a:solidFill>
            <a:prstDash val="solid"/>
          </a:ln>
        </p:spPr>
        <p:txBody>
          <a:bodyPr/>
          <a:lstStyle/>
          <a:p>
            <a:endParaRPr/>
          </a:p>
        </p:txBody>
      </p:sp>
      <p:sp>
        <p:nvSpPr>
          <p:cNvPr id="17" name="Text 14"/>
          <p:cNvSpPr/>
          <p:nvPr/>
        </p:nvSpPr>
        <p:spPr>
          <a:xfrm>
            <a:off x="868680" y="4736592"/>
            <a:ext cx="914400" cy="411480"/>
          </a:xfrm>
          <a:prstGeom prst="rect">
            <a:avLst/>
          </a:prstGeom>
          <a:noFill/>
          <a:ln/>
        </p:spPr>
        <p:txBody>
          <a:bodyPr wrap="square" lIns="0" tIns="0" rIns="0" bIns="0" rtlCol="0" anchor="ctr"/>
          <a:lstStyle/>
          <a:p>
            <a:pPr marL="0" indent="0" algn="ctr">
              <a:buNone/>
            </a:pPr>
            <a:r>
              <a:rPr lang="en-US" sz="2400" b="1" dirty="0">
                <a:solidFill>
                  <a:srgbClr val="FFFFFF"/>
                </a:solidFill>
                <a:latin typeface="Aptos" pitchFamily="34" charset="0"/>
                <a:ea typeface="Aptos Display" pitchFamily="34" charset="-122"/>
                <a:cs typeface="Aptos Display" pitchFamily="34" charset="-120"/>
              </a:rPr>
              <a:t>3</a:t>
            </a:r>
            <a:endParaRPr lang="en-US" sz="2400" dirty="0"/>
          </a:p>
        </p:txBody>
      </p:sp>
      <p:sp>
        <p:nvSpPr>
          <p:cNvPr id="18" name="Text 15"/>
          <p:cNvSpPr/>
          <p:nvPr/>
        </p:nvSpPr>
        <p:spPr>
          <a:xfrm>
            <a:off x="1965960" y="4572000"/>
            <a:ext cx="3108960" cy="274320"/>
          </a:xfrm>
          <a:prstGeom prst="rect">
            <a:avLst/>
          </a:prstGeom>
          <a:noFill/>
          <a:ln/>
        </p:spPr>
        <p:txBody>
          <a:bodyPr wrap="square" lIns="0" tIns="0" rIns="0" bIns="0" rtlCol="0" anchor="ctr"/>
          <a:lstStyle/>
          <a:p>
            <a:pPr marL="0" indent="0">
              <a:buNone/>
            </a:pPr>
            <a:r>
              <a:rPr lang="en-US" sz="2400" b="1" dirty="0">
                <a:solidFill>
                  <a:srgbClr val="0A2D63"/>
                </a:solidFill>
                <a:latin typeface="Aptos" pitchFamily="34" charset="0"/>
                <a:ea typeface="Aptos Display" pitchFamily="34" charset="-122"/>
                <a:cs typeface="Aptos Display" pitchFamily="34" charset="-120"/>
              </a:rPr>
              <a:t>Defensible</a:t>
            </a:r>
            <a:endParaRPr lang="en-US" sz="2400" dirty="0"/>
          </a:p>
        </p:txBody>
      </p:sp>
      <p:sp>
        <p:nvSpPr>
          <p:cNvPr id="19" name="Text 16"/>
          <p:cNvSpPr/>
          <p:nvPr/>
        </p:nvSpPr>
        <p:spPr>
          <a:xfrm>
            <a:off x="1965960" y="4983480"/>
            <a:ext cx="4480560" cy="228600"/>
          </a:xfrm>
          <a:prstGeom prst="rect">
            <a:avLst/>
          </a:prstGeom>
          <a:noFill/>
          <a:ln/>
        </p:spPr>
        <p:txBody>
          <a:bodyPr wrap="square" lIns="0" tIns="0" rIns="0" bIns="0" rtlCol="0" anchor="ctr"/>
          <a:lstStyle/>
          <a:p>
            <a:pPr marL="0" indent="0">
              <a:buNone/>
            </a:pPr>
            <a:r>
              <a:rPr lang="en-US" sz="1350" dirty="0">
                <a:solidFill>
                  <a:srgbClr val="1A1A1A"/>
                </a:solidFill>
                <a:latin typeface="Aptos" pitchFamily="34" charset="0"/>
                <a:ea typeface="Aptos" pitchFamily="34" charset="-122"/>
                <a:cs typeface="Aptos" pitchFamily="34" charset="-120"/>
              </a:rPr>
              <a:t>Make the workload calculation easy for reviewers to follow.</a:t>
            </a:r>
            <a:endParaRPr lang="en-US" sz="1350" dirty="0"/>
          </a:p>
        </p:txBody>
      </p:sp>
      <p:sp>
        <p:nvSpPr>
          <p:cNvPr id="20" name="Shape 17"/>
          <p:cNvSpPr/>
          <p:nvPr/>
        </p:nvSpPr>
        <p:spPr>
          <a:xfrm>
            <a:off x="6675120" y="1965960"/>
            <a:ext cx="4480560" cy="3383280"/>
          </a:xfrm>
          <a:prstGeom prst="roundRect">
            <a:avLst>
              <a:gd name="adj" fmla="val 4865"/>
            </a:avLst>
          </a:prstGeom>
          <a:solidFill>
            <a:srgbClr val="EAF4FF"/>
          </a:solidFill>
          <a:ln w="12700">
            <a:solidFill>
              <a:srgbClr val="B9D6F6"/>
            </a:solidFill>
            <a:prstDash val="solid"/>
          </a:ln>
        </p:spPr>
        <p:txBody>
          <a:bodyPr/>
          <a:lstStyle/>
          <a:p>
            <a:endParaRPr/>
          </a:p>
        </p:txBody>
      </p:sp>
      <p:sp>
        <p:nvSpPr>
          <p:cNvPr id="21" name="Text 18"/>
          <p:cNvSpPr/>
          <p:nvPr/>
        </p:nvSpPr>
        <p:spPr>
          <a:xfrm>
            <a:off x="6995160" y="2240280"/>
            <a:ext cx="3840480" cy="274320"/>
          </a:xfrm>
          <a:prstGeom prst="rect">
            <a:avLst/>
          </a:prstGeom>
          <a:noFill/>
          <a:ln/>
        </p:spPr>
        <p:txBody>
          <a:bodyPr wrap="square" lIns="0" tIns="0" rIns="0" bIns="0" rtlCol="0" anchor="ctr"/>
          <a:lstStyle/>
          <a:p>
            <a:pPr marL="0" indent="0">
              <a:buNone/>
            </a:pPr>
            <a:r>
              <a:rPr lang="en-US" sz="1900" b="1" dirty="0">
                <a:solidFill>
                  <a:srgbClr val="1E4F9A"/>
                </a:solidFill>
                <a:latin typeface="Aptos" pitchFamily="34" charset="0"/>
                <a:ea typeface="Aptos Display" pitchFamily="34" charset="-122"/>
                <a:cs typeface="Aptos Display" pitchFamily="34" charset="-120"/>
              </a:rPr>
              <a:t>Program Action Checklist</a:t>
            </a:r>
            <a:endParaRPr lang="en-US" sz="1900" dirty="0"/>
          </a:p>
        </p:txBody>
      </p:sp>
      <p:sp>
        <p:nvSpPr>
          <p:cNvPr id="22" name="Text 19"/>
          <p:cNvSpPr/>
          <p:nvPr/>
        </p:nvSpPr>
        <p:spPr>
          <a:xfrm>
            <a:off x="7059168" y="2679192"/>
            <a:ext cx="3657600" cy="2304288"/>
          </a:xfrm>
          <a:prstGeom prst="rect">
            <a:avLst/>
          </a:prstGeom>
          <a:noFill/>
          <a:ln/>
        </p:spPr>
        <p:txBody>
          <a:bodyPr wrap="square" lIns="635" tIns="635" rIns="635" bIns="635" rtlCol="0" anchor="ctr">
            <a:noAutofit/>
          </a:bodyPr>
          <a:lstStyle/>
          <a:p>
            <a:pPr marL="285750" indent="-285750">
              <a:buFont typeface="Wingdings" panose="05000000000000000000" pitchFamily="2" charset="2"/>
              <a:buChar char="q"/>
            </a:pPr>
            <a:r>
              <a:rPr lang="en-US" dirty="0">
                <a:solidFill>
                  <a:srgbClr val="1A1A1A"/>
                </a:solidFill>
                <a:latin typeface="Aptos" pitchFamily="34" charset="0"/>
                <a:ea typeface="Aptos" pitchFamily="34" charset="-122"/>
                <a:cs typeface="Aptos" pitchFamily="34" charset="-120"/>
              </a:rPr>
              <a:t>Review PD and DCE workload assignments</a:t>
            </a:r>
            <a:endParaRPr lang="en-US" dirty="0"/>
          </a:p>
          <a:p>
            <a:pPr marL="285750" indent="-285750">
              <a:buFont typeface="Wingdings" panose="05000000000000000000" pitchFamily="2" charset="2"/>
              <a:buChar char="q"/>
            </a:pPr>
            <a:r>
              <a:rPr lang="en-US" dirty="0">
                <a:solidFill>
                  <a:srgbClr val="1A1A1A"/>
                </a:solidFill>
                <a:latin typeface="Aptos" pitchFamily="34" charset="0"/>
                <a:ea typeface="Aptos" pitchFamily="34" charset="-122"/>
                <a:cs typeface="Aptos" pitchFamily="34" charset="-120"/>
              </a:rPr>
              <a:t>Confirm the minimum 25% administrative release</a:t>
            </a:r>
            <a:endParaRPr lang="en-US" dirty="0"/>
          </a:p>
          <a:p>
            <a:pPr marL="285750" indent="-285750">
              <a:buFont typeface="Wingdings" panose="05000000000000000000" pitchFamily="2" charset="2"/>
              <a:buChar char="q"/>
            </a:pPr>
            <a:r>
              <a:rPr lang="en-US" dirty="0">
                <a:solidFill>
                  <a:srgbClr val="1A1A1A"/>
                </a:solidFill>
                <a:latin typeface="Aptos" pitchFamily="34" charset="0"/>
                <a:ea typeface="Aptos" pitchFamily="34" charset="-122"/>
                <a:cs typeface="Aptos" pitchFamily="34" charset="-120"/>
              </a:rPr>
              <a:t>Update job descriptions and workload forms</a:t>
            </a:r>
            <a:endParaRPr lang="en-US" dirty="0"/>
          </a:p>
          <a:p>
            <a:pPr marL="285750" indent="-285750">
              <a:buFont typeface="Wingdings" panose="05000000000000000000" pitchFamily="2" charset="2"/>
              <a:buChar char="q"/>
            </a:pPr>
            <a:r>
              <a:rPr lang="en-US" dirty="0">
                <a:solidFill>
                  <a:srgbClr val="1A1A1A"/>
                </a:solidFill>
                <a:latin typeface="Aptos" pitchFamily="34" charset="0"/>
                <a:ea typeface="Aptos" pitchFamily="34" charset="-122"/>
                <a:cs typeface="Aptos" pitchFamily="34" charset="-120"/>
              </a:rPr>
              <a:t>Align documentation with sponsor policy</a:t>
            </a:r>
            <a:endParaRPr lang="en-US" dirty="0"/>
          </a:p>
        </p:txBody>
      </p:sp>
      <p:sp>
        <p:nvSpPr>
          <p:cNvPr id="23" name="Text 20"/>
          <p:cNvSpPr/>
          <p:nvPr/>
        </p:nvSpPr>
        <p:spPr>
          <a:xfrm>
            <a:off x="2331720" y="5989320"/>
            <a:ext cx="7589520" cy="228600"/>
          </a:xfrm>
          <a:prstGeom prst="rect">
            <a:avLst/>
          </a:prstGeom>
          <a:noFill/>
          <a:ln/>
        </p:spPr>
        <p:txBody>
          <a:bodyPr wrap="square" lIns="0" tIns="0" rIns="0" bIns="0" rtlCol="0" anchor="ctr"/>
          <a:lstStyle/>
          <a:p>
            <a:pPr marL="0" indent="0" algn="ctr">
              <a:buNone/>
            </a:pPr>
            <a:r>
              <a:rPr lang="en-US" sz="1600" b="1" dirty="0">
                <a:solidFill>
                  <a:srgbClr val="5943B5"/>
                </a:solidFill>
                <a:latin typeface="Aptos" pitchFamily="34" charset="0"/>
                <a:ea typeface="Aptos Display" pitchFamily="34" charset="-122"/>
                <a:cs typeface="Aptos Display" pitchFamily="34" charset="-120"/>
              </a:rPr>
              <a:t>For complete guidance, review Standards 2.03 and 2.07.</a:t>
            </a:r>
            <a:endParaRPr lang="en-US" sz="1600" dirty="0"/>
          </a:p>
        </p:txBody>
      </p:sp>
      <p:sp>
        <p:nvSpPr>
          <p:cNvPr id="24" name="Shape 21"/>
          <p:cNvSpPr/>
          <p:nvPr/>
        </p:nvSpPr>
        <p:spPr>
          <a:xfrm>
            <a:off x="0" y="6537960"/>
            <a:ext cx="12191695" cy="320040"/>
          </a:xfrm>
          <a:prstGeom prst="rect">
            <a:avLst/>
          </a:prstGeom>
          <a:solidFill>
            <a:srgbClr val="E8F2FF"/>
          </a:solidFill>
          <a:ln w="12700">
            <a:solidFill>
              <a:srgbClr val="E8F2FF"/>
            </a:solidFill>
            <a:prstDash val="solid"/>
          </a:ln>
        </p:spPr>
        <p:txBody>
          <a:bodyPr/>
          <a:lstStyle/>
          <a:p>
            <a:endParaRPr/>
          </a:p>
        </p:txBody>
      </p:sp>
      <p:sp>
        <p:nvSpPr>
          <p:cNvPr id="25" name="Text 22"/>
          <p:cNvSpPr/>
          <p:nvPr/>
        </p:nvSpPr>
        <p:spPr>
          <a:xfrm>
            <a:off x="411480" y="6620256"/>
            <a:ext cx="9601200" cy="100584"/>
          </a:xfrm>
          <a:prstGeom prst="rect">
            <a:avLst/>
          </a:prstGeom>
          <a:noFill/>
          <a:ln/>
        </p:spPr>
        <p:txBody>
          <a:bodyPr wrap="square" lIns="0" tIns="0" rIns="0" bIns="0" rtlCol="0" anchor="ctr"/>
          <a:lstStyle/>
          <a:p>
            <a:pPr marL="0" indent="0">
              <a:buNone/>
            </a:pPr>
            <a:r>
              <a:rPr lang="en-US" sz="750" dirty="0">
                <a:solidFill>
                  <a:srgbClr val="4A5B70"/>
                </a:solidFill>
                <a:latin typeface="Aptos" pitchFamily="34" charset="0"/>
                <a:ea typeface="Aptos" pitchFamily="34" charset="-122"/>
                <a:cs typeface="Aptos" pitchFamily="34" charset="-120"/>
              </a:rPr>
              <a:t>Source: CoARC Standards 2.03 and 2.07 interpretive guidance</a:t>
            </a:r>
            <a:endParaRPr lang="en-US" sz="750" dirty="0"/>
          </a:p>
        </p:txBody>
      </p:sp>
      <p:sp>
        <p:nvSpPr>
          <p:cNvPr id="26" name="Slide Number Placeholder 0"/>
          <p:cNvSpPr>
            <a:spLocks noGrp="1"/>
          </p:cNvSpPr>
          <p:nvPr>
            <p:ph type="sldNum" sz="quarter" idx="4294967295"/>
          </p:nvPr>
        </p:nvSpPr>
        <p:spPr>
          <a:xfrm>
            <a:off x="11109960" y="6455664"/>
            <a:ext cx="800000" cy="300000"/>
          </a:xfrm>
          <a:prstGeom prst="rect">
            <a:avLst/>
          </a:prstGeom>
          <a:extLst>
            <a:ext uri="{C572A759-6A51-4108-AA02-DFA0A04FC94B}">
              <ma14:wrappingTextBoxFlag xmlns:ma14="http://schemas.microsoft.com/office/mac/drawingml/2011/main" xmlns="" val="0"/>
            </a:ext>
          </a:extLst>
        </p:spPr>
        <p:txBody>
          <a:bodyPr/>
          <a:lstStyle>
            <a:lvl1pPr>
              <a:defRPr sz="800">
                <a:solidFill>
                  <a:srgbClr val="6785B6"/>
                </a:solidFill>
                <a:latin typeface="Aptos"/>
                <a:ea typeface="Aptos"/>
                <a:cs typeface="Aptos"/>
              </a:defRPr>
            </a:lvl1pPr>
          </a:lstStyle>
          <a:p>
            <a:pPr algn="l"/>
            <a:fld id="{F7021451-1387-4CA6-816F-3879F97B5CBC}" type="slidenum">
              <a:rPr lang="en-US" b="0"/>
              <a:t>10</a:t>
            </a:fld>
            <a:endParaRPr lang="en-US"/>
          </a:p>
        </p:txBody>
      </p:sp>
      <p:pic>
        <p:nvPicPr>
          <p:cNvPr id="28" name="Picture 27">
            <a:extLst>
              <a:ext uri="{FF2B5EF4-FFF2-40B4-BE49-F238E27FC236}">
                <a16:creationId xmlns:a16="http://schemas.microsoft.com/office/drawing/2014/main" id="{24C0CCC4-2E1F-EDE3-0874-0D5C9E1D6570}"/>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85799" y="0"/>
            <a:ext cx="640081" cy="640081"/>
          </a:xfrm>
          <a:prstGeom prst="rect">
            <a:avLst/>
          </a:prstGeom>
          <a:noFill/>
        </p:spPr>
      </p:pic>
      <p:pic>
        <p:nvPicPr>
          <p:cNvPr id="30" name="Audio 29">
            <a:extLst>
              <a:ext uri="{FF2B5EF4-FFF2-40B4-BE49-F238E27FC236}">
                <a16:creationId xmlns:a16="http://schemas.microsoft.com/office/drawing/2014/main" id="{3513FB9C-1CE2-33B7-2A89-4830F15EC2B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226800" y="5892800"/>
            <a:ext cx="812800" cy="812800"/>
          </a:xfrm>
          <a:prstGeom prst="rect">
            <a:avLst/>
          </a:prstGeom>
        </p:spPr>
      </p:pic>
    </p:spTree>
  </p:cSld>
  <p:clrMapOvr>
    <a:masterClrMapping/>
  </p:clrMapOvr>
  <p:transition spd="slow" advTm="46083">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0"/>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0" y="0"/>
            <a:ext cx="12191695" cy="155448"/>
          </a:xfrm>
          <a:prstGeom prst="rect">
            <a:avLst/>
          </a:prstGeom>
          <a:solidFill>
            <a:srgbClr val="0A2D5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Rectangle 3"/>
          <p:cNvSpPr/>
          <p:nvPr/>
        </p:nvSpPr>
        <p:spPr>
          <a:xfrm>
            <a:off x="0" y="6355080"/>
            <a:ext cx="12191695" cy="502920"/>
          </a:xfrm>
          <a:prstGeom prst="rect">
            <a:avLst/>
          </a:prstGeom>
          <a:solidFill>
            <a:srgbClr val="E2F0F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6080760" y="1143000"/>
            <a:ext cx="5349240" cy="640080"/>
          </a:xfrm>
          <a:prstGeom prst="rect">
            <a:avLst/>
          </a:prstGeom>
          <a:noFill/>
        </p:spPr>
        <p:txBody>
          <a:bodyPr wrap="none" lIns="45720" tIns="18288" rIns="45720" bIns="18288" anchor="ctr">
            <a:spAutoFit/>
          </a:bodyPr>
          <a:lstStyle/>
          <a:p>
            <a:pPr algn="l">
              <a:defRPr sz="3400" b="1" i="0">
                <a:solidFill>
                  <a:srgbClr val="3674AC"/>
                </a:solidFill>
                <a:latin typeface="Aptos"/>
              </a:defRPr>
            </a:pPr>
            <a:r>
              <a:rPr>
                <a:latin typeface="Aptos"/>
              </a:rPr>
              <a:t>CoARC Cup of Clarity</a:t>
            </a:r>
          </a:p>
        </p:txBody>
      </p:sp>
      <p:sp>
        <p:nvSpPr>
          <p:cNvPr id="7" name="TextBox 6"/>
          <p:cNvSpPr txBox="1"/>
          <p:nvPr/>
        </p:nvSpPr>
        <p:spPr>
          <a:xfrm>
            <a:off x="6144768" y="1953178"/>
            <a:ext cx="3779304" cy="437043"/>
          </a:xfrm>
          <a:prstGeom prst="rect">
            <a:avLst/>
          </a:prstGeom>
          <a:noFill/>
        </p:spPr>
        <p:txBody>
          <a:bodyPr wrap="none" lIns="45720" tIns="18288" rIns="45720" bIns="18288" anchor="ctr">
            <a:spAutoFit/>
          </a:bodyPr>
          <a:lstStyle/>
          <a:p>
            <a:pPr algn="l">
              <a:defRPr sz="2600" b="1" i="0">
                <a:solidFill>
                  <a:srgbClr val="0A2D5C"/>
                </a:solidFill>
                <a:latin typeface="Aptos"/>
              </a:defRPr>
            </a:pPr>
            <a:r>
              <a:rPr dirty="0">
                <a:latin typeface="Aptos"/>
              </a:rPr>
              <a:t>Thank</a:t>
            </a:r>
            <a:r>
              <a:rPr lang="en-US" dirty="0">
                <a:latin typeface="Aptos"/>
              </a:rPr>
              <a:t> You F</a:t>
            </a:r>
            <a:r>
              <a:rPr dirty="0">
                <a:latin typeface="Aptos"/>
              </a:rPr>
              <a:t>or </a:t>
            </a:r>
            <a:r>
              <a:rPr lang="en-US" dirty="0">
                <a:latin typeface="Aptos"/>
              </a:rPr>
              <a:t>W</a:t>
            </a:r>
            <a:r>
              <a:rPr dirty="0">
                <a:latin typeface="Aptos"/>
              </a:rPr>
              <a:t>atching</a:t>
            </a:r>
            <a:r>
              <a:rPr lang="en-US" dirty="0">
                <a:latin typeface="Aptos"/>
              </a:rPr>
              <a:t>!</a:t>
            </a:r>
            <a:endParaRPr dirty="0">
              <a:latin typeface="Aptos"/>
            </a:endParaRPr>
          </a:p>
        </p:txBody>
      </p:sp>
      <p:sp>
        <p:nvSpPr>
          <p:cNvPr id="8" name="TextBox 7"/>
          <p:cNvSpPr txBox="1"/>
          <p:nvPr/>
        </p:nvSpPr>
        <p:spPr>
          <a:xfrm>
            <a:off x="6172200" y="2670048"/>
            <a:ext cx="4983480" cy="347472"/>
          </a:xfrm>
          <a:prstGeom prst="rect">
            <a:avLst/>
          </a:prstGeom>
          <a:noFill/>
        </p:spPr>
        <p:txBody>
          <a:bodyPr wrap="none" lIns="45720" tIns="18288" rIns="45720" bIns="18288" anchor="ctr">
            <a:spAutoFit/>
          </a:bodyPr>
          <a:lstStyle/>
          <a:p>
            <a:pPr algn="l">
              <a:defRPr sz="1800" b="0" i="0">
                <a:solidFill>
                  <a:srgbClr val="5A6473"/>
                </a:solidFill>
                <a:latin typeface="Aptos"/>
              </a:defRPr>
            </a:pPr>
            <a:r>
              <a:rPr>
                <a:latin typeface="Aptos"/>
              </a:rPr>
              <a:t>Standards 2.03 &amp; 2.07</a:t>
            </a:r>
          </a:p>
        </p:txBody>
      </p:sp>
      <p:sp>
        <p:nvSpPr>
          <p:cNvPr id="9" name="Rounded Rectangle 8"/>
          <p:cNvSpPr/>
          <p:nvPr/>
        </p:nvSpPr>
        <p:spPr>
          <a:xfrm>
            <a:off x="6236207" y="3246120"/>
            <a:ext cx="4687045" cy="1103202"/>
          </a:xfrm>
          <a:prstGeom prst="roundRect">
            <a:avLst/>
          </a:prstGeom>
          <a:solidFill>
            <a:srgbClr val="E2F0FC"/>
          </a:solidFill>
          <a:ln>
            <a:solidFill>
              <a:srgbClr val="5791C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p:cNvSpPr txBox="1"/>
          <p:nvPr/>
        </p:nvSpPr>
        <p:spPr>
          <a:xfrm>
            <a:off x="6492240" y="3352881"/>
            <a:ext cx="2155014" cy="298543"/>
          </a:xfrm>
          <a:prstGeom prst="rect">
            <a:avLst/>
          </a:prstGeom>
          <a:noFill/>
        </p:spPr>
        <p:txBody>
          <a:bodyPr wrap="none" lIns="45720" tIns="18288" rIns="45720" bIns="18288" anchor="ctr">
            <a:spAutoFit/>
          </a:bodyPr>
          <a:lstStyle/>
          <a:p>
            <a:pPr algn="l">
              <a:defRPr sz="1700" b="1" i="0">
                <a:solidFill>
                  <a:srgbClr val="0A2D5C"/>
                </a:solidFill>
                <a:latin typeface="Aptos"/>
              </a:defRPr>
            </a:pPr>
            <a:r>
              <a:rPr dirty="0">
                <a:latin typeface="Aptos"/>
              </a:rPr>
              <a:t>Remember the 3 D’s:</a:t>
            </a:r>
          </a:p>
        </p:txBody>
      </p:sp>
      <p:sp>
        <p:nvSpPr>
          <p:cNvPr id="11" name="TextBox 10"/>
          <p:cNvSpPr txBox="1"/>
          <p:nvPr/>
        </p:nvSpPr>
        <p:spPr>
          <a:xfrm>
            <a:off x="6492240" y="3802126"/>
            <a:ext cx="4155707" cy="298543"/>
          </a:xfrm>
          <a:prstGeom prst="rect">
            <a:avLst/>
          </a:prstGeom>
          <a:noFill/>
        </p:spPr>
        <p:txBody>
          <a:bodyPr wrap="square" lIns="45720" tIns="18288" rIns="45720" bIns="18288" anchor="ctr">
            <a:spAutoFit/>
          </a:bodyPr>
          <a:lstStyle/>
          <a:p>
            <a:pPr algn="l">
              <a:defRPr sz="1600" b="1" i="0">
                <a:solidFill>
                  <a:srgbClr val="0A2D5C"/>
                </a:solidFill>
                <a:latin typeface="Aptos"/>
              </a:defRPr>
            </a:pPr>
            <a:r>
              <a:rPr sz="1700" dirty="0">
                <a:latin typeface="Aptos"/>
              </a:rPr>
              <a:t>Documented • Dedicated • Defensible</a:t>
            </a:r>
          </a:p>
        </p:txBody>
      </p:sp>
      <p:sp>
        <p:nvSpPr>
          <p:cNvPr id="12" name="TextBox 11"/>
          <p:cNvSpPr txBox="1"/>
          <p:nvPr/>
        </p:nvSpPr>
        <p:spPr>
          <a:xfrm>
            <a:off x="6211046" y="4453370"/>
            <a:ext cx="4917202" cy="1268039"/>
          </a:xfrm>
          <a:prstGeom prst="rect">
            <a:avLst/>
          </a:prstGeom>
          <a:noFill/>
        </p:spPr>
        <p:txBody>
          <a:bodyPr wrap="square" lIns="45720" tIns="18288" rIns="45720" bIns="18288" anchor="ctr">
            <a:spAutoFit/>
          </a:bodyPr>
          <a:lstStyle/>
          <a:p>
            <a:pPr algn="l">
              <a:defRPr sz="1600" b="0" i="0">
                <a:solidFill>
                  <a:srgbClr val="5A6473"/>
                </a:solidFill>
                <a:latin typeface="Aptos"/>
              </a:defRPr>
            </a:pPr>
            <a:endParaRPr lang="en-US" dirty="0">
              <a:latin typeface="Aptos"/>
            </a:endParaRPr>
          </a:p>
          <a:p>
            <a:pPr algn="l">
              <a:defRPr sz="1600" b="0" i="0">
                <a:solidFill>
                  <a:srgbClr val="5A6473"/>
                </a:solidFill>
                <a:latin typeface="Aptos"/>
              </a:defRPr>
            </a:pPr>
            <a:endParaRPr lang="en-US" dirty="0">
              <a:latin typeface="Aptos"/>
            </a:endParaRPr>
          </a:p>
          <a:p>
            <a:pPr algn="l">
              <a:defRPr sz="1600" b="0" i="0">
                <a:solidFill>
                  <a:srgbClr val="5A6473"/>
                </a:solidFill>
                <a:latin typeface="Aptos"/>
              </a:defRPr>
            </a:pPr>
            <a:endParaRPr lang="en-US" dirty="0">
              <a:latin typeface="Aptos"/>
            </a:endParaRPr>
          </a:p>
          <a:p>
            <a:pPr algn="l">
              <a:defRPr sz="1600" b="0" i="0">
                <a:solidFill>
                  <a:srgbClr val="5A6473"/>
                </a:solidFill>
                <a:latin typeface="Aptos"/>
              </a:defRPr>
            </a:pPr>
            <a:r>
              <a:rPr dirty="0">
                <a:latin typeface="Aptos"/>
              </a:rPr>
              <a:t>For complete details, review the full </a:t>
            </a:r>
            <a:endParaRPr lang="en-US" dirty="0">
              <a:latin typeface="Aptos"/>
            </a:endParaRPr>
          </a:p>
          <a:p>
            <a:pPr algn="l">
              <a:defRPr sz="1600" b="0" i="0">
                <a:solidFill>
                  <a:srgbClr val="5A6473"/>
                </a:solidFill>
                <a:latin typeface="Aptos"/>
              </a:defRPr>
            </a:pPr>
            <a:r>
              <a:rPr dirty="0">
                <a:latin typeface="Aptos"/>
              </a:rPr>
              <a:t>CoARC </a:t>
            </a:r>
            <a:r>
              <a:rPr lang="en-US" dirty="0">
                <a:latin typeface="Aptos"/>
              </a:rPr>
              <a:t>2027 </a:t>
            </a:r>
            <a:r>
              <a:rPr dirty="0">
                <a:latin typeface="Aptos"/>
              </a:rPr>
              <a:t>Standards and Interpretive Guidelines.</a:t>
            </a:r>
          </a:p>
        </p:txBody>
      </p:sp>
      <p:sp>
        <p:nvSpPr>
          <p:cNvPr id="13" name="TextBox 12"/>
          <p:cNvSpPr txBox="1"/>
          <p:nvPr/>
        </p:nvSpPr>
        <p:spPr>
          <a:xfrm>
            <a:off x="3108960" y="6483096"/>
            <a:ext cx="5943600" cy="219456"/>
          </a:xfrm>
          <a:prstGeom prst="rect">
            <a:avLst/>
          </a:prstGeom>
          <a:noFill/>
        </p:spPr>
        <p:txBody>
          <a:bodyPr wrap="none" lIns="45720" tIns="18288" rIns="45720" bIns="18288" anchor="ctr">
            <a:spAutoFit/>
          </a:bodyPr>
          <a:lstStyle/>
          <a:p>
            <a:pPr algn="ctr">
              <a:defRPr sz="1200" b="0" i="0">
                <a:solidFill>
                  <a:srgbClr val="0A2D5C"/>
                </a:solidFill>
                <a:latin typeface="Aptos"/>
              </a:defRPr>
            </a:pPr>
            <a:r>
              <a:rPr>
                <a:latin typeface="Aptos"/>
              </a:rPr>
              <a:t>CoARC Cup of Clarity • Standards education series</a:t>
            </a:r>
          </a:p>
        </p:txBody>
      </p:sp>
      <p:pic>
        <p:nvPicPr>
          <p:cNvPr id="14" name="Picture 13">
            <a:extLst>
              <a:ext uri="{FF2B5EF4-FFF2-40B4-BE49-F238E27FC236}">
                <a16:creationId xmlns:a16="http://schemas.microsoft.com/office/drawing/2014/main" id="{2F57E12C-1E51-E6D8-E7AD-9B917691CD90}"/>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45336" y="1143000"/>
            <a:ext cx="4687045" cy="4687045"/>
          </a:xfrm>
          <a:prstGeom prst="rect">
            <a:avLst/>
          </a:prstGeom>
          <a:noFill/>
        </p:spPr>
      </p:pic>
      <p:pic>
        <p:nvPicPr>
          <p:cNvPr id="21" name="Audio 20">
            <a:extLst>
              <a:ext uri="{FF2B5EF4-FFF2-40B4-BE49-F238E27FC236}">
                <a16:creationId xmlns:a16="http://schemas.microsoft.com/office/drawing/2014/main" id="{2DA0D362-4DFD-573B-67FF-B170CC81736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226800" y="5892800"/>
            <a:ext cx="812800" cy="812800"/>
          </a:xfrm>
          <a:prstGeom prst="rect">
            <a:avLst/>
          </a:prstGeom>
        </p:spPr>
      </p:pic>
    </p:spTree>
  </p:cSld>
  <p:clrMapOvr>
    <a:masterClrMapping/>
  </p:clrMapOvr>
  <p:transition spd="slow" advTm="38189">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1"/>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Shape 0"/>
          <p:cNvSpPr/>
          <p:nvPr/>
        </p:nvSpPr>
        <p:spPr>
          <a:xfrm>
            <a:off x="0" y="0"/>
            <a:ext cx="12191695" cy="658368"/>
          </a:xfrm>
          <a:prstGeom prst="rect">
            <a:avLst/>
          </a:prstGeom>
          <a:solidFill>
            <a:srgbClr val="0A2D63"/>
          </a:solidFill>
          <a:ln w="12700">
            <a:solidFill>
              <a:srgbClr val="0A2D63"/>
            </a:solidFill>
            <a:prstDash val="solid"/>
          </a:ln>
        </p:spPr>
        <p:txBody>
          <a:bodyPr/>
          <a:lstStyle/>
          <a:p>
            <a:endParaRPr dirty="0"/>
          </a:p>
        </p:txBody>
      </p:sp>
      <p:sp>
        <p:nvSpPr>
          <p:cNvPr id="4" name="Text 1"/>
          <p:cNvSpPr/>
          <p:nvPr/>
        </p:nvSpPr>
        <p:spPr>
          <a:xfrm>
            <a:off x="2021789" y="164592"/>
            <a:ext cx="7625131" cy="256032"/>
          </a:xfrm>
          <a:prstGeom prst="rect">
            <a:avLst/>
          </a:prstGeom>
          <a:noFill/>
          <a:ln/>
        </p:spPr>
        <p:txBody>
          <a:bodyPr wrap="square" lIns="0" tIns="0" rIns="0" bIns="0" rtlCol="0" anchor="ctr"/>
          <a:lstStyle/>
          <a:p>
            <a:r>
              <a:rPr lang="en-US" i="1" dirty="0">
                <a:solidFill>
                  <a:srgbClr val="55C9E6"/>
                </a:solidFill>
                <a:latin typeface="Baguet Script" panose="00000500000000000000" pitchFamily="2" charset="0"/>
                <a:ea typeface="Aptos" pitchFamily="34" charset="-122"/>
                <a:cs typeface="Aptos" pitchFamily="34" charset="-120"/>
              </a:rPr>
              <a:t>Clarity in Every Standard. Confidence in Every Program.</a:t>
            </a:r>
            <a:endParaRPr lang="en-US" i="1" dirty="0">
              <a:latin typeface="Baguet Script" panose="00000500000000000000" pitchFamily="2" charset="0"/>
            </a:endParaRPr>
          </a:p>
        </p:txBody>
      </p:sp>
      <p:sp>
        <p:nvSpPr>
          <p:cNvPr id="5" name="Text 2"/>
          <p:cNvSpPr/>
          <p:nvPr/>
        </p:nvSpPr>
        <p:spPr>
          <a:xfrm>
            <a:off x="9828651" y="164592"/>
            <a:ext cx="1921389" cy="256032"/>
          </a:xfrm>
          <a:prstGeom prst="rect">
            <a:avLst/>
          </a:prstGeom>
          <a:noFill/>
          <a:ln/>
        </p:spPr>
        <p:txBody>
          <a:bodyPr wrap="square" lIns="0" tIns="0" rIns="0" bIns="0" rtlCol="0" anchor="ctr"/>
          <a:lstStyle/>
          <a:p>
            <a:pPr marL="0" indent="0" algn="r">
              <a:buNone/>
            </a:pPr>
            <a:r>
              <a:rPr lang="en-US" sz="1200" b="1" dirty="0">
                <a:solidFill>
                  <a:srgbClr val="D6EAFF"/>
                </a:solidFill>
                <a:latin typeface="Aptos" pitchFamily="34" charset="0"/>
                <a:ea typeface="Aptos" pitchFamily="34" charset="-122"/>
                <a:cs typeface="Aptos" pitchFamily="34" charset="-120"/>
              </a:rPr>
              <a:t>Standards 2.03 &amp; 2.07</a:t>
            </a:r>
            <a:endParaRPr lang="en-US" sz="1200" dirty="0"/>
          </a:p>
        </p:txBody>
      </p:sp>
      <p:sp>
        <p:nvSpPr>
          <p:cNvPr id="6" name="Text 3"/>
          <p:cNvSpPr/>
          <p:nvPr/>
        </p:nvSpPr>
        <p:spPr>
          <a:xfrm>
            <a:off x="685800" y="960120"/>
            <a:ext cx="10881360" cy="475488"/>
          </a:xfrm>
          <a:prstGeom prst="rect">
            <a:avLst/>
          </a:prstGeom>
          <a:noFill/>
          <a:ln/>
        </p:spPr>
        <p:txBody>
          <a:bodyPr wrap="square" lIns="0" tIns="0" rIns="0" bIns="0" rtlCol="0" anchor="ctr"/>
          <a:lstStyle/>
          <a:p>
            <a:pPr marL="0" indent="0">
              <a:buNone/>
            </a:pPr>
            <a:r>
              <a:rPr lang="en-US" sz="3000" b="1" dirty="0">
                <a:solidFill>
                  <a:srgbClr val="0A2D63"/>
                </a:solidFill>
                <a:latin typeface="Aptos" pitchFamily="34" charset="0"/>
                <a:ea typeface="Aptos Display" pitchFamily="34" charset="-122"/>
                <a:cs typeface="Aptos Display" pitchFamily="34" charset="-120"/>
              </a:rPr>
              <a:t>Why these Standards matter</a:t>
            </a:r>
            <a:endParaRPr lang="en-US" sz="3000" dirty="0"/>
          </a:p>
        </p:txBody>
      </p:sp>
      <p:sp>
        <p:nvSpPr>
          <p:cNvPr id="7" name="Text 4"/>
          <p:cNvSpPr/>
          <p:nvPr/>
        </p:nvSpPr>
        <p:spPr>
          <a:xfrm>
            <a:off x="685800" y="1490472"/>
            <a:ext cx="10424160" cy="320040"/>
          </a:xfrm>
          <a:prstGeom prst="rect">
            <a:avLst/>
          </a:prstGeom>
          <a:noFill/>
          <a:ln/>
        </p:spPr>
        <p:txBody>
          <a:bodyPr wrap="square" lIns="0" tIns="0" rIns="0" bIns="0" rtlCol="0" anchor="ctr"/>
          <a:lstStyle/>
          <a:p>
            <a:pPr marL="0" indent="0">
              <a:buNone/>
            </a:pPr>
            <a:r>
              <a:rPr lang="en-US" sz="1450" dirty="0">
                <a:solidFill>
                  <a:srgbClr val="5C6670"/>
                </a:solidFill>
                <a:latin typeface="Aptos" pitchFamily="34" charset="0"/>
                <a:ea typeface="Aptos" pitchFamily="34" charset="-122"/>
                <a:cs typeface="Aptos" pitchFamily="34" charset="-120"/>
              </a:rPr>
              <a:t>Effective leadership requires more than a title. It requires time, authority, and documentation.</a:t>
            </a:r>
            <a:endParaRPr lang="en-US" sz="1450" dirty="0"/>
          </a:p>
        </p:txBody>
      </p:sp>
      <p:sp>
        <p:nvSpPr>
          <p:cNvPr id="8" name="Shape 5"/>
          <p:cNvSpPr/>
          <p:nvPr/>
        </p:nvSpPr>
        <p:spPr>
          <a:xfrm>
            <a:off x="685800" y="2011680"/>
            <a:ext cx="3246120" cy="1920240"/>
          </a:xfrm>
          <a:prstGeom prst="roundRect">
            <a:avLst>
              <a:gd name="adj" fmla="val 7619"/>
            </a:avLst>
          </a:prstGeom>
          <a:solidFill>
            <a:srgbClr val="EAF4FF"/>
          </a:solidFill>
          <a:ln w="13970">
            <a:solidFill>
              <a:srgbClr val="B9D6F6"/>
            </a:solidFill>
            <a:prstDash val="solid"/>
          </a:ln>
        </p:spPr>
        <p:txBody>
          <a:bodyPr/>
          <a:lstStyle/>
          <a:p>
            <a:endParaRPr/>
          </a:p>
        </p:txBody>
      </p:sp>
      <p:sp>
        <p:nvSpPr>
          <p:cNvPr id="9" name="Text 6"/>
          <p:cNvSpPr/>
          <p:nvPr/>
        </p:nvSpPr>
        <p:spPr>
          <a:xfrm>
            <a:off x="914400" y="2176272"/>
            <a:ext cx="2788920" cy="228600"/>
          </a:xfrm>
          <a:prstGeom prst="rect">
            <a:avLst/>
          </a:prstGeom>
          <a:noFill/>
          <a:ln/>
        </p:spPr>
        <p:txBody>
          <a:bodyPr wrap="square" lIns="0" tIns="0" rIns="0" bIns="0" rtlCol="0" anchor="ctr"/>
          <a:lstStyle/>
          <a:p>
            <a:pPr marL="0" indent="0">
              <a:buNone/>
            </a:pPr>
            <a:r>
              <a:rPr lang="en-US" sz="1800" b="1" dirty="0">
                <a:solidFill>
                  <a:srgbClr val="0A2D63"/>
                </a:solidFill>
                <a:latin typeface="Aptos" pitchFamily="34" charset="0"/>
                <a:ea typeface="Aptos Display" pitchFamily="34" charset="-122"/>
                <a:cs typeface="Aptos Display" pitchFamily="34" charset="-120"/>
              </a:rPr>
              <a:t>Leadership</a:t>
            </a:r>
            <a:endParaRPr lang="en-US" sz="1800" dirty="0"/>
          </a:p>
        </p:txBody>
      </p:sp>
      <p:sp>
        <p:nvSpPr>
          <p:cNvPr id="10" name="Text 7"/>
          <p:cNvSpPr/>
          <p:nvPr/>
        </p:nvSpPr>
        <p:spPr>
          <a:xfrm>
            <a:off x="914400" y="2578608"/>
            <a:ext cx="2788920" cy="1207008"/>
          </a:xfrm>
          <a:prstGeom prst="rect">
            <a:avLst/>
          </a:prstGeom>
          <a:noFill/>
          <a:ln/>
        </p:spPr>
        <p:txBody>
          <a:bodyPr wrap="square" lIns="254" tIns="254" rIns="254" bIns="254" rtlCol="0" anchor="ctr">
            <a:noAutofit/>
          </a:bodyPr>
          <a:lstStyle/>
          <a:p>
            <a:pPr marL="0" indent="0">
              <a:buNone/>
            </a:pPr>
            <a:r>
              <a:rPr lang="en-US" sz="1600" dirty="0">
                <a:solidFill>
                  <a:srgbClr val="1A1A1A"/>
                </a:solidFill>
                <a:latin typeface="Aptos" pitchFamily="34" charset="0"/>
                <a:ea typeface="Aptos" pitchFamily="34" charset="-122"/>
                <a:cs typeface="Aptos" pitchFamily="34" charset="-120"/>
              </a:rPr>
              <a:t>The PD and DCE guide critical parts of the program and must be able to carry out their assigned responsibilities effectively.</a:t>
            </a:r>
            <a:endParaRPr lang="en-US" sz="1600" dirty="0"/>
          </a:p>
        </p:txBody>
      </p:sp>
      <p:sp>
        <p:nvSpPr>
          <p:cNvPr id="11" name="Shape 8"/>
          <p:cNvSpPr/>
          <p:nvPr/>
        </p:nvSpPr>
        <p:spPr>
          <a:xfrm>
            <a:off x="4480560" y="2011680"/>
            <a:ext cx="3246120" cy="1920240"/>
          </a:xfrm>
          <a:prstGeom prst="roundRect">
            <a:avLst>
              <a:gd name="adj" fmla="val 7619"/>
            </a:avLst>
          </a:prstGeom>
          <a:solidFill>
            <a:srgbClr val="EAF4FF"/>
          </a:solidFill>
          <a:ln w="13970">
            <a:solidFill>
              <a:srgbClr val="B9D6F6"/>
            </a:solidFill>
            <a:prstDash val="solid"/>
          </a:ln>
        </p:spPr>
        <p:txBody>
          <a:bodyPr/>
          <a:lstStyle/>
          <a:p>
            <a:endParaRPr/>
          </a:p>
        </p:txBody>
      </p:sp>
      <p:sp>
        <p:nvSpPr>
          <p:cNvPr id="12" name="Text 9"/>
          <p:cNvSpPr/>
          <p:nvPr/>
        </p:nvSpPr>
        <p:spPr>
          <a:xfrm>
            <a:off x="4709160" y="2176272"/>
            <a:ext cx="2788920" cy="228600"/>
          </a:xfrm>
          <a:prstGeom prst="rect">
            <a:avLst/>
          </a:prstGeom>
          <a:noFill/>
          <a:ln/>
        </p:spPr>
        <p:txBody>
          <a:bodyPr wrap="square" lIns="0" tIns="0" rIns="0" bIns="0" rtlCol="0" anchor="ctr"/>
          <a:lstStyle/>
          <a:p>
            <a:pPr marL="0" indent="0">
              <a:buNone/>
            </a:pPr>
            <a:r>
              <a:rPr lang="en-US" sz="1800" b="1" dirty="0">
                <a:solidFill>
                  <a:srgbClr val="0A2D63"/>
                </a:solidFill>
                <a:latin typeface="Aptos" pitchFamily="34" charset="0"/>
                <a:ea typeface="Aptos Display" pitchFamily="34" charset="-122"/>
                <a:cs typeface="Aptos Display" pitchFamily="34" charset="-120"/>
              </a:rPr>
              <a:t>Time</a:t>
            </a:r>
            <a:endParaRPr lang="en-US" sz="1800" dirty="0"/>
          </a:p>
        </p:txBody>
      </p:sp>
      <p:sp>
        <p:nvSpPr>
          <p:cNvPr id="13" name="Text 10"/>
          <p:cNvSpPr/>
          <p:nvPr/>
        </p:nvSpPr>
        <p:spPr>
          <a:xfrm>
            <a:off x="4709160" y="2578608"/>
            <a:ext cx="2788920" cy="1207008"/>
          </a:xfrm>
          <a:prstGeom prst="rect">
            <a:avLst/>
          </a:prstGeom>
          <a:noFill/>
          <a:ln/>
        </p:spPr>
        <p:txBody>
          <a:bodyPr wrap="square" lIns="254" tIns="254" rIns="254" bIns="254" rtlCol="0" anchor="ctr">
            <a:noAutofit/>
          </a:bodyPr>
          <a:lstStyle/>
          <a:p>
            <a:pPr marL="0" indent="0">
              <a:buNone/>
            </a:pPr>
            <a:r>
              <a:rPr lang="en-US" sz="1600" dirty="0">
                <a:solidFill>
                  <a:srgbClr val="1A1A1A"/>
                </a:solidFill>
                <a:latin typeface="Aptos" pitchFamily="34" charset="0"/>
                <a:ea typeface="Aptos" pitchFamily="34" charset="-122"/>
                <a:cs typeface="Aptos" pitchFamily="34" charset="-120"/>
              </a:rPr>
              <a:t>The sponsor must allocate sufficient time so the PD and DCE can fulfill administrative, educational, and accreditation duties.</a:t>
            </a:r>
            <a:endParaRPr lang="en-US" sz="1600" dirty="0"/>
          </a:p>
        </p:txBody>
      </p:sp>
      <p:sp>
        <p:nvSpPr>
          <p:cNvPr id="14" name="Shape 11"/>
          <p:cNvSpPr/>
          <p:nvPr/>
        </p:nvSpPr>
        <p:spPr>
          <a:xfrm>
            <a:off x="8275320" y="2011680"/>
            <a:ext cx="3246120" cy="1920240"/>
          </a:xfrm>
          <a:prstGeom prst="roundRect">
            <a:avLst>
              <a:gd name="adj" fmla="val 7619"/>
            </a:avLst>
          </a:prstGeom>
          <a:solidFill>
            <a:srgbClr val="EAF4FF"/>
          </a:solidFill>
          <a:ln w="13970">
            <a:solidFill>
              <a:srgbClr val="B9D6F6"/>
            </a:solidFill>
            <a:prstDash val="solid"/>
          </a:ln>
        </p:spPr>
        <p:txBody>
          <a:bodyPr/>
          <a:lstStyle/>
          <a:p>
            <a:endParaRPr/>
          </a:p>
        </p:txBody>
      </p:sp>
      <p:sp>
        <p:nvSpPr>
          <p:cNvPr id="15" name="Text 12"/>
          <p:cNvSpPr/>
          <p:nvPr/>
        </p:nvSpPr>
        <p:spPr>
          <a:xfrm>
            <a:off x="8503920" y="2176272"/>
            <a:ext cx="2788920" cy="228600"/>
          </a:xfrm>
          <a:prstGeom prst="rect">
            <a:avLst/>
          </a:prstGeom>
          <a:noFill/>
          <a:ln/>
        </p:spPr>
        <p:txBody>
          <a:bodyPr wrap="square" lIns="0" tIns="0" rIns="0" bIns="0" rtlCol="0" anchor="ctr"/>
          <a:lstStyle/>
          <a:p>
            <a:pPr marL="0" indent="0">
              <a:buNone/>
            </a:pPr>
            <a:r>
              <a:rPr lang="en-US" sz="1800" b="1" dirty="0">
                <a:solidFill>
                  <a:srgbClr val="0A2D63"/>
                </a:solidFill>
                <a:latin typeface="Aptos" pitchFamily="34" charset="0"/>
                <a:ea typeface="Aptos Display" pitchFamily="34" charset="-122"/>
                <a:cs typeface="Aptos Display" pitchFamily="34" charset="-120"/>
              </a:rPr>
              <a:t>Evidence</a:t>
            </a:r>
            <a:endParaRPr lang="en-US" sz="1800" dirty="0"/>
          </a:p>
        </p:txBody>
      </p:sp>
      <p:sp>
        <p:nvSpPr>
          <p:cNvPr id="16" name="Text 13"/>
          <p:cNvSpPr/>
          <p:nvPr/>
        </p:nvSpPr>
        <p:spPr>
          <a:xfrm>
            <a:off x="8503920" y="2578608"/>
            <a:ext cx="2788920" cy="1207008"/>
          </a:xfrm>
          <a:prstGeom prst="rect">
            <a:avLst/>
          </a:prstGeom>
          <a:noFill/>
          <a:ln/>
        </p:spPr>
        <p:txBody>
          <a:bodyPr wrap="square" lIns="254" tIns="254" rIns="254" bIns="254" rtlCol="0" anchor="ctr">
            <a:normAutofit/>
          </a:bodyPr>
          <a:lstStyle/>
          <a:p>
            <a:pPr marL="0" indent="0">
              <a:buNone/>
            </a:pPr>
            <a:r>
              <a:rPr lang="en-US" sz="1600" dirty="0">
                <a:solidFill>
                  <a:srgbClr val="1A1A1A"/>
                </a:solidFill>
                <a:latin typeface="Aptos" pitchFamily="34" charset="0"/>
                <a:ea typeface="Aptos" pitchFamily="34" charset="-122"/>
                <a:cs typeface="Aptos" pitchFamily="34" charset="-120"/>
              </a:rPr>
              <a:t>The program must be able to show formal documentation that workload release has been provided and is sufficient.</a:t>
            </a:r>
            <a:endParaRPr lang="en-US" sz="1600" dirty="0"/>
          </a:p>
        </p:txBody>
      </p:sp>
      <p:sp>
        <p:nvSpPr>
          <p:cNvPr id="17" name="Shape 14"/>
          <p:cNvSpPr/>
          <p:nvPr/>
        </p:nvSpPr>
        <p:spPr>
          <a:xfrm>
            <a:off x="1965960" y="4526280"/>
            <a:ext cx="8138160" cy="0"/>
          </a:xfrm>
          <a:prstGeom prst="line">
            <a:avLst/>
          </a:prstGeom>
          <a:noFill/>
          <a:ln w="27940">
            <a:solidFill>
              <a:srgbClr val="9FC7F4"/>
            </a:solidFill>
            <a:prstDash val="solid"/>
            <a:headEnd type="none"/>
            <a:tailEnd type="none"/>
          </a:ln>
        </p:spPr>
        <p:txBody>
          <a:bodyPr/>
          <a:lstStyle/>
          <a:p>
            <a:endParaRPr/>
          </a:p>
        </p:txBody>
      </p:sp>
      <p:sp>
        <p:nvSpPr>
          <p:cNvPr id="18" name="Shape 15"/>
          <p:cNvSpPr/>
          <p:nvPr/>
        </p:nvSpPr>
        <p:spPr>
          <a:xfrm>
            <a:off x="1965960" y="4722173"/>
            <a:ext cx="8240932" cy="740781"/>
          </a:xfrm>
          <a:prstGeom prst="roundRect">
            <a:avLst>
              <a:gd name="adj" fmla="val 28571"/>
            </a:avLst>
          </a:prstGeom>
          <a:solidFill>
            <a:srgbClr val="1E4F9A"/>
          </a:solidFill>
          <a:ln w="12700">
            <a:solidFill>
              <a:srgbClr val="1E4F9A"/>
            </a:solidFill>
            <a:prstDash val="solid"/>
          </a:ln>
        </p:spPr>
        <p:txBody>
          <a:bodyPr/>
          <a:lstStyle/>
          <a:p>
            <a:endParaRPr/>
          </a:p>
        </p:txBody>
      </p:sp>
      <p:sp>
        <p:nvSpPr>
          <p:cNvPr id="19" name="Text 16"/>
          <p:cNvSpPr/>
          <p:nvPr/>
        </p:nvSpPr>
        <p:spPr>
          <a:xfrm>
            <a:off x="3081997" y="4965192"/>
            <a:ext cx="5760720" cy="164592"/>
          </a:xfrm>
          <a:prstGeom prst="rect">
            <a:avLst/>
          </a:prstGeom>
          <a:noFill/>
          <a:ln/>
        </p:spPr>
        <p:txBody>
          <a:bodyPr wrap="square" lIns="0" tIns="0" rIns="0" bIns="0" rtlCol="0" anchor="ctr"/>
          <a:lstStyle/>
          <a:p>
            <a:pPr marL="0" indent="0" algn="ctr">
              <a:buNone/>
            </a:pPr>
            <a:r>
              <a:rPr lang="en-US" sz="1700" b="1" dirty="0">
                <a:solidFill>
                  <a:srgbClr val="FFFFFF"/>
                </a:solidFill>
                <a:latin typeface="Aptos" pitchFamily="34" charset="0"/>
                <a:ea typeface="Aptos" pitchFamily="34" charset="-122"/>
                <a:cs typeface="Aptos" pitchFamily="34" charset="-120"/>
              </a:rPr>
              <a:t>Goal: demonstrate that leadership roles are supported, not just assigned</a:t>
            </a:r>
            <a:endParaRPr lang="en-US" sz="1700" dirty="0"/>
          </a:p>
        </p:txBody>
      </p:sp>
      <p:sp>
        <p:nvSpPr>
          <p:cNvPr id="20" name="Shape 17"/>
          <p:cNvSpPr/>
          <p:nvPr/>
        </p:nvSpPr>
        <p:spPr>
          <a:xfrm>
            <a:off x="0" y="6537960"/>
            <a:ext cx="12191695" cy="320040"/>
          </a:xfrm>
          <a:prstGeom prst="rect">
            <a:avLst/>
          </a:prstGeom>
          <a:solidFill>
            <a:srgbClr val="E8F2FF"/>
          </a:solidFill>
          <a:ln w="12700">
            <a:solidFill>
              <a:srgbClr val="E8F2FF"/>
            </a:solidFill>
            <a:prstDash val="solid"/>
          </a:ln>
        </p:spPr>
        <p:txBody>
          <a:bodyPr/>
          <a:lstStyle/>
          <a:p>
            <a:endParaRPr/>
          </a:p>
        </p:txBody>
      </p:sp>
      <p:sp>
        <p:nvSpPr>
          <p:cNvPr id="21" name="Text 18"/>
          <p:cNvSpPr/>
          <p:nvPr/>
        </p:nvSpPr>
        <p:spPr>
          <a:xfrm>
            <a:off x="411480" y="6620256"/>
            <a:ext cx="9601200" cy="100584"/>
          </a:xfrm>
          <a:prstGeom prst="rect">
            <a:avLst/>
          </a:prstGeom>
          <a:noFill/>
          <a:ln/>
        </p:spPr>
        <p:txBody>
          <a:bodyPr wrap="square" lIns="0" tIns="0" rIns="0" bIns="0" rtlCol="0" anchor="ctr"/>
          <a:lstStyle/>
          <a:p>
            <a:pPr marL="0" indent="0">
              <a:buNone/>
            </a:pPr>
            <a:r>
              <a:rPr lang="en-US" sz="750" dirty="0">
                <a:solidFill>
                  <a:srgbClr val="4A5B70"/>
                </a:solidFill>
                <a:latin typeface="Aptos" pitchFamily="34" charset="0"/>
                <a:ea typeface="Aptos" pitchFamily="34" charset="-122"/>
                <a:cs typeface="Aptos" pitchFamily="34" charset="-120"/>
              </a:rPr>
              <a:t>Source: CoARC Standards 2.03 and 2.07 interpretive guidance</a:t>
            </a:r>
            <a:endParaRPr lang="en-US" sz="750" dirty="0"/>
          </a:p>
        </p:txBody>
      </p:sp>
      <p:sp>
        <p:nvSpPr>
          <p:cNvPr id="25" name="Slide Number Placeholder 0"/>
          <p:cNvSpPr>
            <a:spLocks noGrp="1"/>
          </p:cNvSpPr>
          <p:nvPr>
            <p:ph type="sldNum" sz="quarter" idx="4294967295"/>
          </p:nvPr>
        </p:nvSpPr>
        <p:spPr>
          <a:xfrm>
            <a:off x="11109960" y="6455664"/>
            <a:ext cx="800000" cy="300000"/>
          </a:xfrm>
          <a:prstGeom prst="rect">
            <a:avLst/>
          </a:prstGeom>
          <a:extLst>
            <a:ext uri="{C572A759-6A51-4108-AA02-DFA0A04FC94B}">
              <ma14:wrappingTextBoxFlag xmlns:ma14="http://schemas.microsoft.com/office/mac/drawingml/2011/main" xmlns="" val="0"/>
            </a:ext>
          </a:extLst>
        </p:spPr>
        <p:txBody>
          <a:bodyPr/>
          <a:lstStyle>
            <a:lvl1pPr>
              <a:defRPr sz="800">
                <a:solidFill>
                  <a:srgbClr val="6785B6"/>
                </a:solidFill>
                <a:latin typeface="Aptos"/>
                <a:ea typeface="Aptos"/>
                <a:cs typeface="Aptos"/>
              </a:defRPr>
            </a:lvl1pPr>
          </a:lstStyle>
          <a:p>
            <a:pPr algn="l"/>
            <a:fld id="{F7021451-1387-4CA6-816F-3879F97B5CBC}" type="slidenum">
              <a:rPr lang="en-US" b="0"/>
              <a:t>2</a:t>
            </a:fld>
            <a:endParaRPr lang="en-US"/>
          </a:p>
        </p:txBody>
      </p:sp>
      <p:pic>
        <p:nvPicPr>
          <p:cNvPr id="24" name="Picture 23">
            <a:extLst>
              <a:ext uri="{FF2B5EF4-FFF2-40B4-BE49-F238E27FC236}">
                <a16:creationId xmlns:a16="http://schemas.microsoft.com/office/drawing/2014/main" id="{16E78BF3-6834-05DD-22DC-23AC7E15DD5A}"/>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19515" y="0"/>
            <a:ext cx="685800" cy="685800"/>
          </a:xfrm>
          <a:prstGeom prst="rect">
            <a:avLst/>
          </a:prstGeom>
          <a:noFill/>
        </p:spPr>
      </p:pic>
      <p:pic>
        <p:nvPicPr>
          <p:cNvPr id="28" name="Audio 27">
            <a:extLst>
              <a:ext uri="{FF2B5EF4-FFF2-40B4-BE49-F238E27FC236}">
                <a16:creationId xmlns:a16="http://schemas.microsoft.com/office/drawing/2014/main" id="{57D8FCFC-1FC0-BB03-296A-C8980E13956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226800" y="5892800"/>
            <a:ext cx="812800" cy="8128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advTm="50193">
        <p:fade/>
      </p:transition>
    </mc:Choice>
    <mc:Fallback>
      <p:transition spd="med" advTm="5019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8"/>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15088" y="16002"/>
            <a:ext cx="12191695" cy="658368"/>
          </a:xfrm>
          <a:prstGeom prst="rect">
            <a:avLst/>
          </a:prstGeom>
          <a:solidFill>
            <a:srgbClr val="0A2D63"/>
          </a:solidFill>
          <a:ln w="12700">
            <a:solidFill>
              <a:srgbClr val="0A2D63"/>
            </a:solidFill>
            <a:prstDash val="solid"/>
          </a:ln>
        </p:spPr>
        <p:txBody>
          <a:bodyPr/>
          <a:lstStyle/>
          <a:p>
            <a:pPr algn="just">
              <a:lnSpc>
                <a:spcPct val="150000"/>
              </a:lnSpc>
            </a:pPr>
            <a:r>
              <a:rPr lang="en-US" i="1" dirty="0">
                <a:solidFill>
                  <a:srgbClr val="55C9E6"/>
                </a:solidFill>
                <a:latin typeface="Baguet Script" panose="00000500000000000000" pitchFamily="2" charset="0"/>
                <a:ea typeface="Aptos" pitchFamily="34" charset="-122"/>
                <a:cs typeface="Aptos" pitchFamily="34" charset="-120"/>
              </a:rPr>
              <a:t>		Clarity in Every Standard. Confidence in Every Program.</a:t>
            </a:r>
            <a:endParaRPr lang="en-US" i="1" dirty="0">
              <a:latin typeface="Baguet Script" panose="00000500000000000000" pitchFamily="2" charset="0"/>
            </a:endParaRPr>
          </a:p>
        </p:txBody>
      </p:sp>
      <p:sp>
        <p:nvSpPr>
          <p:cNvPr id="4" name="Text 1"/>
          <p:cNvSpPr/>
          <p:nvPr/>
        </p:nvSpPr>
        <p:spPr>
          <a:xfrm>
            <a:off x="2331720" y="164592"/>
            <a:ext cx="7315200" cy="256032"/>
          </a:xfrm>
          <a:prstGeom prst="rect">
            <a:avLst/>
          </a:prstGeom>
          <a:noFill/>
          <a:ln/>
        </p:spPr>
        <p:txBody>
          <a:bodyPr wrap="square" lIns="0" tIns="0" rIns="0" bIns="0" rtlCol="0" anchor="ctr"/>
          <a:lstStyle/>
          <a:p>
            <a:pPr marL="0" indent="0">
              <a:buNone/>
            </a:pPr>
            <a:endParaRPr lang="en-US" sz="1300" dirty="0"/>
          </a:p>
        </p:txBody>
      </p:sp>
      <p:sp>
        <p:nvSpPr>
          <p:cNvPr id="5" name="Text 2"/>
          <p:cNvSpPr/>
          <p:nvPr/>
        </p:nvSpPr>
        <p:spPr>
          <a:xfrm>
            <a:off x="10127325" y="164592"/>
            <a:ext cx="1622715" cy="256032"/>
          </a:xfrm>
          <a:prstGeom prst="rect">
            <a:avLst/>
          </a:prstGeom>
          <a:noFill/>
          <a:ln/>
        </p:spPr>
        <p:txBody>
          <a:bodyPr wrap="square" lIns="0" tIns="0" rIns="0" bIns="0" rtlCol="0" anchor="ctr"/>
          <a:lstStyle/>
          <a:p>
            <a:pPr marL="0" indent="0" algn="r">
              <a:buNone/>
            </a:pPr>
            <a:r>
              <a:rPr lang="en-US" sz="1100" b="1" dirty="0">
                <a:solidFill>
                  <a:srgbClr val="D6EAFF"/>
                </a:solidFill>
                <a:latin typeface="Aptos" pitchFamily="34" charset="0"/>
                <a:ea typeface="Aptos" pitchFamily="34" charset="-122"/>
                <a:cs typeface="Aptos" pitchFamily="34" charset="-120"/>
              </a:rPr>
              <a:t>Standards 2.03 &amp; 2.07</a:t>
            </a:r>
            <a:endParaRPr lang="en-US" sz="1100" dirty="0"/>
          </a:p>
        </p:txBody>
      </p:sp>
      <p:sp>
        <p:nvSpPr>
          <p:cNvPr id="6" name="Text 3"/>
          <p:cNvSpPr/>
          <p:nvPr/>
        </p:nvSpPr>
        <p:spPr>
          <a:xfrm>
            <a:off x="685800" y="960120"/>
            <a:ext cx="10881360" cy="475488"/>
          </a:xfrm>
          <a:prstGeom prst="rect">
            <a:avLst/>
          </a:prstGeom>
          <a:noFill/>
          <a:ln/>
        </p:spPr>
        <p:txBody>
          <a:bodyPr wrap="square" lIns="0" tIns="0" rIns="0" bIns="0" rtlCol="0" anchor="ctr"/>
          <a:lstStyle/>
          <a:p>
            <a:pPr marL="0" indent="0">
              <a:buNone/>
            </a:pPr>
            <a:r>
              <a:rPr lang="en-US" sz="3000" b="1" dirty="0">
                <a:solidFill>
                  <a:srgbClr val="0A2D63"/>
                </a:solidFill>
                <a:latin typeface="Aptos" pitchFamily="34" charset="0"/>
                <a:ea typeface="Aptos Display" pitchFamily="34" charset="-122"/>
                <a:cs typeface="Aptos Display" pitchFamily="34" charset="-120"/>
              </a:rPr>
              <a:t>Standard 2.03: Program Director leadership</a:t>
            </a:r>
            <a:endParaRPr lang="en-US" sz="3000" dirty="0"/>
          </a:p>
        </p:txBody>
      </p:sp>
      <p:sp>
        <p:nvSpPr>
          <p:cNvPr id="7" name="Text 4"/>
          <p:cNvSpPr/>
          <p:nvPr/>
        </p:nvSpPr>
        <p:spPr>
          <a:xfrm>
            <a:off x="685800" y="1490472"/>
            <a:ext cx="10424160" cy="320040"/>
          </a:xfrm>
          <a:prstGeom prst="rect">
            <a:avLst/>
          </a:prstGeom>
          <a:noFill/>
          <a:ln/>
        </p:spPr>
        <p:txBody>
          <a:bodyPr wrap="square" lIns="0" tIns="0" rIns="0" bIns="0" rtlCol="0" anchor="ctr"/>
          <a:lstStyle/>
          <a:p>
            <a:pPr marL="0" indent="0">
              <a:buNone/>
            </a:pPr>
            <a:r>
              <a:rPr lang="en-US" sz="1450" dirty="0">
                <a:solidFill>
                  <a:srgbClr val="5C6670"/>
                </a:solidFill>
                <a:latin typeface="Aptos" pitchFamily="34" charset="0"/>
                <a:ea typeface="Aptos" pitchFamily="34" charset="-122"/>
                <a:cs typeface="Aptos" pitchFamily="34" charset="-120"/>
              </a:rPr>
              <a:t>The PD is the program’s academic and administrative leader and the official CoARC point of contact.</a:t>
            </a:r>
            <a:endParaRPr lang="en-US" sz="1450" dirty="0"/>
          </a:p>
        </p:txBody>
      </p:sp>
      <p:sp>
        <p:nvSpPr>
          <p:cNvPr id="8" name="Shape 5"/>
          <p:cNvSpPr/>
          <p:nvPr/>
        </p:nvSpPr>
        <p:spPr>
          <a:xfrm>
            <a:off x="868680" y="2148840"/>
            <a:ext cx="1234440" cy="1234440"/>
          </a:xfrm>
          <a:prstGeom prst="ellipse">
            <a:avLst/>
          </a:prstGeom>
          <a:solidFill>
            <a:srgbClr val="5943B5"/>
          </a:solidFill>
          <a:ln w="12700">
            <a:solidFill>
              <a:srgbClr val="5943B5"/>
            </a:solidFill>
            <a:prstDash val="solid"/>
          </a:ln>
        </p:spPr>
        <p:txBody>
          <a:bodyPr/>
          <a:lstStyle/>
          <a:p>
            <a:endParaRPr/>
          </a:p>
        </p:txBody>
      </p:sp>
      <p:sp>
        <p:nvSpPr>
          <p:cNvPr id="9" name="Text 6"/>
          <p:cNvSpPr/>
          <p:nvPr/>
        </p:nvSpPr>
        <p:spPr>
          <a:xfrm>
            <a:off x="868680" y="2564892"/>
            <a:ext cx="1234440" cy="411480"/>
          </a:xfrm>
          <a:prstGeom prst="rect">
            <a:avLst/>
          </a:prstGeom>
          <a:noFill/>
          <a:ln/>
        </p:spPr>
        <p:txBody>
          <a:bodyPr wrap="square" lIns="0" tIns="0" rIns="0" bIns="0" rtlCol="0" anchor="ctr"/>
          <a:lstStyle/>
          <a:p>
            <a:pPr marL="0" indent="0" algn="ctr">
              <a:buNone/>
            </a:pPr>
            <a:r>
              <a:rPr lang="en-US" sz="3000" b="1" dirty="0">
                <a:solidFill>
                  <a:srgbClr val="FFFFFF"/>
                </a:solidFill>
                <a:latin typeface="Aptos" pitchFamily="34" charset="0"/>
                <a:ea typeface="Aptos Display" pitchFamily="34" charset="-122"/>
                <a:cs typeface="Aptos Display" pitchFamily="34" charset="-120"/>
              </a:rPr>
              <a:t>PD</a:t>
            </a:r>
            <a:endParaRPr lang="en-US" sz="3000" dirty="0"/>
          </a:p>
        </p:txBody>
      </p:sp>
      <p:sp>
        <p:nvSpPr>
          <p:cNvPr id="10" name="Text 7"/>
          <p:cNvSpPr/>
          <p:nvPr/>
        </p:nvSpPr>
        <p:spPr>
          <a:xfrm>
            <a:off x="594360" y="3547872"/>
            <a:ext cx="1828800" cy="274320"/>
          </a:xfrm>
          <a:prstGeom prst="rect">
            <a:avLst/>
          </a:prstGeom>
          <a:noFill/>
          <a:ln/>
        </p:spPr>
        <p:txBody>
          <a:bodyPr wrap="square" lIns="0" tIns="0" rIns="0" bIns="0" rtlCol="0" anchor="ctr"/>
          <a:lstStyle/>
          <a:p>
            <a:pPr marL="0" indent="0" algn="ctr">
              <a:buNone/>
            </a:pPr>
            <a:r>
              <a:rPr lang="en-US" sz="1400" b="1" dirty="0">
                <a:solidFill>
                  <a:srgbClr val="5943B5"/>
                </a:solidFill>
                <a:latin typeface="Aptos" pitchFamily="34" charset="0"/>
                <a:ea typeface="Aptos Display" pitchFamily="34" charset="-122"/>
                <a:cs typeface="Aptos Display" pitchFamily="34" charset="-120"/>
              </a:rPr>
              <a:t>Program Director</a:t>
            </a:r>
            <a:endParaRPr lang="en-US" sz="1400" dirty="0"/>
          </a:p>
        </p:txBody>
      </p:sp>
      <p:sp>
        <p:nvSpPr>
          <p:cNvPr id="11" name="Shape 8"/>
          <p:cNvSpPr/>
          <p:nvPr/>
        </p:nvSpPr>
        <p:spPr>
          <a:xfrm>
            <a:off x="2743200" y="2057400"/>
            <a:ext cx="2514600" cy="1828800"/>
          </a:xfrm>
          <a:prstGeom prst="roundRect">
            <a:avLst>
              <a:gd name="adj" fmla="val 8000"/>
            </a:avLst>
          </a:prstGeom>
          <a:solidFill>
            <a:srgbClr val="EAF4FF"/>
          </a:solidFill>
          <a:ln w="13970">
            <a:solidFill>
              <a:srgbClr val="B9D6F6"/>
            </a:solidFill>
            <a:prstDash val="solid"/>
          </a:ln>
        </p:spPr>
        <p:txBody>
          <a:bodyPr/>
          <a:lstStyle/>
          <a:p>
            <a:endParaRPr/>
          </a:p>
        </p:txBody>
      </p:sp>
      <p:sp>
        <p:nvSpPr>
          <p:cNvPr id="12" name="Text 9"/>
          <p:cNvSpPr/>
          <p:nvPr/>
        </p:nvSpPr>
        <p:spPr>
          <a:xfrm>
            <a:off x="2971800" y="2221992"/>
            <a:ext cx="2057400" cy="228600"/>
          </a:xfrm>
          <a:prstGeom prst="rect">
            <a:avLst/>
          </a:prstGeom>
          <a:noFill/>
          <a:ln/>
        </p:spPr>
        <p:txBody>
          <a:bodyPr wrap="square" lIns="0" tIns="0" rIns="0" bIns="0" rtlCol="0" anchor="ctr"/>
          <a:lstStyle/>
          <a:p>
            <a:pPr marL="0" indent="0">
              <a:buNone/>
            </a:pPr>
            <a:r>
              <a:rPr lang="en-US" sz="1800" b="1" dirty="0">
                <a:solidFill>
                  <a:srgbClr val="0A2D63"/>
                </a:solidFill>
                <a:latin typeface="Aptos" pitchFamily="34" charset="0"/>
                <a:ea typeface="Aptos Display" pitchFamily="34" charset="-122"/>
                <a:cs typeface="Aptos Display" pitchFamily="34" charset="-120"/>
              </a:rPr>
              <a:t>Communication</a:t>
            </a:r>
            <a:endParaRPr lang="en-US" sz="1800" dirty="0"/>
          </a:p>
        </p:txBody>
      </p:sp>
      <p:sp>
        <p:nvSpPr>
          <p:cNvPr id="13" name="Text 10"/>
          <p:cNvSpPr/>
          <p:nvPr/>
        </p:nvSpPr>
        <p:spPr>
          <a:xfrm>
            <a:off x="2971800" y="2624328"/>
            <a:ext cx="2057400" cy="1115568"/>
          </a:xfrm>
          <a:prstGeom prst="rect">
            <a:avLst/>
          </a:prstGeom>
          <a:noFill/>
          <a:ln/>
        </p:spPr>
        <p:txBody>
          <a:bodyPr wrap="square" lIns="254" tIns="254" rIns="254" bIns="254" rtlCol="0" anchor="ctr">
            <a:normAutofit/>
          </a:bodyPr>
          <a:lstStyle/>
          <a:p>
            <a:pPr marL="0" indent="0">
              <a:buNone/>
            </a:pPr>
            <a:r>
              <a:rPr lang="en-US" sz="1360" dirty="0">
                <a:solidFill>
                  <a:srgbClr val="1A1A1A"/>
                </a:solidFill>
                <a:latin typeface="Aptos" pitchFamily="34" charset="0"/>
                <a:ea typeface="Aptos" pitchFamily="34" charset="-122"/>
                <a:cs typeface="Aptos" pitchFamily="34" charset="-120"/>
              </a:rPr>
              <a:t>Coordinates accreditation-related communications, submissions, reports, and official correspondence.</a:t>
            </a:r>
            <a:endParaRPr lang="en-US" sz="1360" dirty="0"/>
          </a:p>
        </p:txBody>
      </p:sp>
      <p:sp>
        <p:nvSpPr>
          <p:cNvPr id="14" name="Shape 11"/>
          <p:cNvSpPr/>
          <p:nvPr/>
        </p:nvSpPr>
        <p:spPr>
          <a:xfrm>
            <a:off x="5486400" y="2057400"/>
            <a:ext cx="2514600" cy="1828800"/>
          </a:xfrm>
          <a:prstGeom prst="roundRect">
            <a:avLst>
              <a:gd name="adj" fmla="val 8000"/>
            </a:avLst>
          </a:prstGeom>
          <a:solidFill>
            <a:srgbClr val="EAF4FF"/>
          </a:solidFill>
          <a:ln w="13970">
            <a:solidFill>
              <a:srgbClr val="B9D6F6"/>
            </a:solidFill>
            <a:prstDash val="solid"/>
          </a:ln>
        </p:spPr>
        <p:txBody>
          <a:bodyPr/>
          <a:lstStyle/>
          <a:p>
            <a:endParaRPr/>
          </a:p>
        </p:txBody>
      </p:sp>
      <p:sp>
        <p:nvSpPr>
          <p:cNvPr id="15" name="Text 12"/>
          <p:cNvSpPr/>
          <p:nvPr/>
        </p:nvSpPr>
        <p:spPr>
          <a:xfrm>
            <a:off x="5715000" y="2221992"/>
            <a:ext cx="2057400" cy="228600"/>
          </a:xfrm>
          <a:prstGeom prst="rect">
            <a:avLst/>
          </a:prstGeom>
          <a:noFill/>
          <a:ln/>
        </p:spPr>
        <p:txBody>
          <a:bodyPr wrap="square" lIns="0" tIns="0" rIns="0" bIns="0" rtlCol="0" anchor="ctr"/>
          <a:lstStyle/>
          <a:p>
            <a:pPr marL="0" indent="0">
              <a:buNone/>
            </a:pPr>
            <a:r>
              <a:rPr lang="en-US" sz="1800" b="1" dirty="0">
                <a:solidFill>
                  <a:srgbClr val="0A2D63"/>
                </a:solidFill>
                <a:latin typeface="Aptos" pitchFamily="34" charset="0"/>
                <a:ea typeface="Aptos Display" pitchFamily="34" charset="-122"/>
                <a:cs typeface="Aptos Display" pitchFamily="34" charset="-120"/>
              </a:rPr>
              <a:t>Planning &amp; assessment</a:t>
            </a:r>
            <a:endParaRPr lang="en-US" sz="1800" dirty="0"/>
          </a:p>
        </p:txBody>
      </p:sp>
      <p:sp>
        <p:nvSpPr>
          <p:cNvPr id="16" name="Text 13"/>
          <p:cNvSpPr/>
          <p:nvPr/>
        </p:nvSpPr>
        <p:spPr>
          <a:xfrm>
            <a:off x="5715000" y="2624328"/>
            <a:ext cx="2057400" cy="1115568"/>
          </a:xfrm>
          <a:prstGeom prst="rect">
            <a:avLst/>
          </a:prstGeom>
          <a:noFill/>
          <a:ln/>
        </p:spPr>
        <p:txBody>
          <a:bodyPr wrap="square" lIns="254" tIns="254" rIns="254" bIns="254" rtlCol="0" anchor="ctr">
            <a:normAutofit/>
          </a:bodyPr>
          <a:lstStyle/>
          <a:p>
            <a:pPr marL="0" indent="0">
              <a:buNone/>
            </a:pPr>
            <a:r>
              <a:rPr lang="en-US" sz="1360" dirty="0">
                <a:solidFill>
                  <a:srgbClr val="1A1A1A"/>
                </a:solidFill>
                <a:latin typeface="Aptos" pitchFamily="34" charset="0"/>
                <a:ea typeface="Aptos" pitchFamily="34" charset="-122"/>
                <a:cs typeface="Aptos" pitchFamily="34" charset="-120"/>
              </a:rPr>
              <a:t>Leads ongoing program planning, assessment, curriculum review, and continuous improvement.</a:t>
            </a:r>
            <a:endParaRPr lang="en-US" sz="1360" dirty="0"/>
          </a:p>
        </p:txBody>
      </p:sp>
      <p:sp>
        <p:nvSpPr>
          <p:cNvPr id="17" name="Shape 14"/>
          <p:cNvSpPr/>
          <p:nvPr/>
        </p:nvSpPr>
        <p:spPr>
          <a:xfrm>
            <a:off x="8229600" y="2057400"/>
            <a:ext cx="2514600" cy="1828800"/>
          </a:xfrm>
          <a:prstGeom prst="roundRect">
            <a:avLst>
              <a:gd name="adj" fmla="val 8000"/>
            </a:avLst>
          </a:prstGeom>
          <a:solidFill>
            <a:srgbClr val="EAF4FF"/>
          </a:solidFill>
          <a:ln w="13970">
            <a:solidFill>
              <a:srgbClr val="B9D6F6"/>
            </a:solidFill>
            <a:prstDash val="solid"/>
          </a:ln>
        </p:spPr>
        <p:txBody>
          <a:bodyPr/>
          <a:lstStyle/>
          <a:p>
            <a:endParaRPr/>
          </a:p>
        </p:txBody>
      </p:sp>
      <p:sp>
        <p:nvSpPr>
          <p:cNvPr id="18" name="Text 15"/>
          <p:cNvSpPr/>
          <p:nvPr/>
        </p:nvSpPr>
        <p:spPr>
          <a:xfrm>
            <a:off x="8458200" y="2221992"/>
            <a:ext cx="2057400" cy="228600"/>
          </a:xfrm>
          <a:prstGeom prst="rect">
            <a:avLst/>
          </a:prstGeom>
          <a:noFill/>
          <a:ln/>
        </p:spPr>
        <p:txBody>
          <a:bodyPr wrap="square" lIns="0" tIns="0" rIns="0" bIns="0" rtlCol="0" anchor="ctr"/>
          <a:lstStyle/>
          <a:p>
            <a:pPr marL="0" indent="0">
              <a:buNone/>
            </a:pPr>
            <a:r>
              <a:rPr lang="en-US" sz="1800" b="1" dirty="0">
                <a:solidFill>
                  <a:srgbClr val="0A2D63"/>
                </a:solidFill>
                <a:latin typeface="Aptos" pitchFamily="34" charset="0"/>
                <a:ea typeface="Aptos Display" pitchFamily="34" charset="-122"/>
                <a:cs typeface="Aptos Display" pitchFamily="34" charset="-120"/>
              </a:rPr>
              <a:t>Fiscal management</a:t>
            </a:r>
            <a:endParaRPr lang="en-US" sz="1800" dirty="0"/>
          </a:p>
        </p:txBody>
      </p:sp>
      <p:sp>
        <p:nvSpPr>
          <p:cNvPr id="19" name="Text 16"/>
          <p:cNvSpPr/>
          <p:nvPr/>
        </p:nvSpPr>
        <p:spPr>
          <a:xfrm>
            <a:off x="8458200" y="2624328"/>
            <a:ext cx="2057400" cy="1115568"/>
          </a:xfrm>
          <a:prstGeom prst="rect">
            <a:avLst/>
          </a:prstGeom>
          <a:noFill/>
          <a:ln/>
        </p:spPr>
        <p:txBody>
          <a:bodyPr wrap="square" lIns="254" tIns="254" rIns="254" bIns="254" rtlCol="0" anchor="ctr">
            <a:normAutofit/>
          </a:bodyPr>
          <a:lstStyle/>
          <a:p>
            <a:pPr marL="0" indent="0">
              <a:buNone/>
            </a:pPr>
            <a:r>
              <a:rPr lang="en-US" sz="1360" dirty="0">
                <a:solidFill>
                  <a:srgbClr val="1A1A1A"/>
                </a:solidFill>
                <a:latin typeface="Aptos" pitchFamily="34" charset="0"/>
                <a:ea typeface="Aptos" pitchFamily="34" charset="-122"/>
                <a:cs typeface="Aptos" pitchFamily="34" charset="-120"/>
              </a:rPr>
              <a:t>Participates in budget development, fiscal oversight, and resource allocation.</a:t>
            </a:r>
            <a:endParaRPr lang="en-US" sz="1360" dirty="0"/>
          </a:p>
        </p:txBody>
      </p:sp>
      <p:sp>
        <p:nvSpPr>
          <p:cNvPr id="20" name="Text 17"/>
          <p:cNvSpPr/>
          <p:nvPr/>
        </p:nvSpPr>
        <p:spPr>
          <a:xfrm>
            <a:off x="1325880" y="4709160"/>
            <a:ext cx="9509760" cy="402336"/>
          </a:xfrm>
          <a:prstGeom prst="rect">
            <a:avLst/>
          </a:prstGeom>
          <a:noFill/>
          <a:ln/>
        </p:spPr>
        <p:txBody>
          <a:bodyPr wrap="square" lIns="0" tIns="0" rIns="0" bIns="0" rtlCol="0" anchor="ctr"/>
          <a:lstStyle/>
          <a:p>
            <a:pPr marL="0" indent="0" algn="ctr">
              <a:buNone/>
            </a:pPr>
            <a:r>
              <a:rPr lang="en-US" sz="2200" b="1" dirty="0">
                <a:solidFill>
                  <a:srgbClr val="0A2D63"/>
                </a:solidFill>
                <a:latin typeface="Aptos" pitchFamily="34" charset="0"/>
                <a:ea typeface="Aptos Display" pitchFamily="34" charset="-122"/>
                <a:cs typeface="Aptos Display" pitchFamily="34" charset="-120"/>
              </a:rPr>
              <a:t>The PD must have sufficient time to meet both educational and administrative responsibilities.</a:t>
            </a:r>
            <a:endParaRPr lang="en-US" sz="2200" dirty="0"/>
          </a:p>
        </p:txBody>
      </p:sp>
      <p:sp>
        <p:nvSpPr>
          <p:cNvPr id="21" name="Shape 18"/>
          <p:cNvSpPr/>
          <p:nvPr/>
        </p:nvSpPr>
        <p:spPr>
          <a:xfrm>
            <a:off x="0" y="6537960"/>
            <a:ext cx="12191695" cy="320040"/>
          </a:xfrm>
          <a:prstGeom prst="rect">
            <a:avLst/>
          </a:prstGeom>
          <a:solidFill>
            <a:srgbClr val="E8F2FF"/>
          </a:solidFill>
          <a:ln w="12700">
            <a:solidFill>
              <a:srgbClr val="E8F2FF"/>
            </a:solidFill>
            <a:prstDash val="solid"/>
          </a:ln>
        </p:spPr>
        <p:txBody>
          <a:bodyPr/>
          <a:lstStyle/>
          <a:p>
            <a:endParaRPr/>
          </a:p>
        </p:txBody>
      </p:sp>
      <p:sp>
        <p:nvSpPr>
          <p:cNvPr id="22" name="Text 19"/>
          <p:cNvSpPr/>
          <p:nvPr/>
        </p:nvSpPr>
        <p:spPr>
          <a:xfrm>
            <a:off x="411480" y="6620256"/>
            <a:ext cx="9601200" cy="100584"/>
          </a:xfrm>
          <a:prstGeom prst="rect">
            <a:avLst/>
          </a:prstGeom>
          <a:noFill/>
          <a:ln/>
        </p:spPr>
        <p:txBody>
          <a:bodyPr wrap="square" lIns="0" tIns="0" rIns="0" bIns="0" rtlCol="0" anchor="ctr"/>
          <a:lstStyle/>
          <a:p>
            <a:pPr marL="0" indent="0">
              <a:buNone/>
            </a:pPr>
            <a:r>
              <a:rPr lang="en-US" sz="750" dirty="0">
                <a:solidFill>
                  <a:srgbClr val="4A5B70"/>
                </a:solidFill>
                <a:latin typeface="Aptos" pitchFamily="34" charset="0"/>
                <a:ea typeface="Aptos" pitchFamily="34" charset="-122"/>
                <a:cs typeface="Aptos" pitchFamily="34" charset="-120"/>
              </a:rPr>
              <a:t>Source: CoARC Standards 2.03 and 2.07 interpretive guidance</a:t>
            </a:r>
            <a:endParaRPr lang="en-US" sz="750" dirty="0"/>
          </a:p>
        </p:txBody>
      </p:sp>
      <p:sp>
        <p:nvSpPr>
          <p:cNvPr id="25" name="Slide Number Placeholder 0"/>
          <p:cNvSpPr>
            <a:spLocks noGrp="1"/>
          </p:cNvSpPr>
          <p:nvPr>
            <p:ph type="sldNum" sz="quarter" idx="4294967295"/>
          </p:nvPr>
        </p:nvSpPr>
        <p:spPr>
          <a:xfrm>
            <a:off x="11109960" y="6455664"/>
            <a:ext cx="800000" cy="300000"/>
          </a:xfrm>
          <a:prstGeom prst="rect">
            <a:avLst/>
          </a:prstGeom>
          <a:extLst>
            <a:ext uri="{C572A759-6A51-4108-AA02-DFA0A04FC94B}">
              <ma14:wrappingTextBoxFlag xmlns:ma14="http://schemas.microsoft.com/office/mac/drawingml/2011/main" xmlns="" val="0"/>
            </a:ext>
          </a:extLst>
        </p:spPr>
        <p:txBody>
          <a:bodyPr/>
          <a:lstStyle>
            <a:lvl1pPr>
              <a:defRPr sz="800">
                <a:solidFill>
                  <a:srgbClr val="6785B6"/>
                </a:solidFill>
                <a:latin typeface="Aptos"/>
                <a:ea typeface="Aptos"/>
                <a:cs typeface="Aptos"/>
              </a:defRPr>
            </a:lvl1pPr>
          </a:lstStyle>
          <a:p>
            <a:pPr algn="l"/>
            <a:fld id="{F7021451-1387-4CA6-816F-3879F97B5CBC}" type="slidenum">
              <a:rPr lang="en-US" b="0"/>
              <a:t>3</a:t>
            </a:fld>
            <a:endParaRPr lang="en-US"/>
          </a:p>
        </p:txBody>
      </p:sp>
      <p:pic>
        <p:nvPicPr>
          <p:cNvPr id="23" name="Picture 22">
            <a:extLst>
              <a:ext uri="{FF2B5EF4-FFF2-40B4-BE49-F238E27FC236}">
                <a16:creationId xmlns:a16="http://schemas.microsoft.com/office/drawing/2014/main" id="{A8C4F778-AD88-6230-B291-F528F6FF2B1B}"/>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85799" y="0"/>
            <a:ext cx="640081" cy="640081"/>
          </a:xfrm>
          <a:prstGeom prst="rect">
            <a:avLst/>
          </a:prstGeom>
          <a:noFill/>
        </p:spPr>
      </p:pic>
      <p:pic>
        <p:nvPicPr>
          <p:cNvPr id="47" name="Audio 46">
            <a:extLst>
              <a:ext uri="{FF2B5EF4-FFF2-40B4-BE49-F238E27FC236}">
                <a16:creationId xmlns:a16="http://schemas.microsoft.com/office/drawing/2014/main" id="{9F7174A2-2528-BD26-249A-1B2E54BFC11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226800" y="5892800"/>
            <a:ext cx="812800" cy="812800"/>
          </a:xfrm>
          <a:prstGeom prst="rect">
            <a:avLst/>
          </a:prstGeom>
        </p:spPr>
      </p:pic>
    </p:spTree>
  </p:cSld>
  <p:clrMapOvr>
    <a:masterClrMapping/>
  </p:clrMapOvr>
  <p:transition spd="slow" advTm="38881">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7"/>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0" y="0"/>
            <a:ext cx="12191695" cy="658368"/>
          </a:xfrm>
          <a:prstGeom prst="rect">
            <a:avLst/>
          </a:prstGeom>
          <a:solidFill>
            <a:srgbClr val="0A2D63"/>
          </a:solidFill>
          <a:ln w="12700">
            <a:solidFill>
              <a:srgbClr val="0A2D63"/>
            </a:solidFill>
            <a:prstDash val="solid"/>
          </a:ln>
        </p:spPr>
        <p:txBody>
          <a:bodyPr/>
          <a:lstStyle/>
          <a:p>
            <a:endParaRPr/>
          </a:p>
        </p:txBody>
      </p:sp>
      <p:sp>
        <p:nvSpPr>
          <p:cNvPr id="4" name="Text 1"/>
          <p:cNvSpPr/>
          <p:nvPr/>
        </p:nvSpPr>
        <p:spPr>
          <a:xfrm>
            <a:off x="2331720" y="164592"/>
            <a:ext cx="7315200" cy="25603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55C9E6"/>
                </a:solidFill>
                <a:effectLst/>
                <a:uLnTx/>
                <a:uFillTx/>
                <a:latin typeface="Baguet Script" panose="00000500000000000000" pitchFamily="2" charset="0"/>
                <a:ea typeface="Aptos" pitchFamily="34" charset="-122"/>
                <a:cs typeface="Aptos" pitchFamily="34" charset="-120"/>
              </a:rPr>
              <a:t>Clarity in Every Standard. Confidence in Every Program.</a:t>
            </a:r>
            <a:endParaRPr kumimoji="0" lang="en-US" sz="1800" b="0" i="1" u="none" strike="noStrike" kern="1200" cap="none" spc="0" normalizeH="0" baseline="0" noProof="0" dirty="0">
              <a:ln>
                <a:noFill/>
              </a:ln>
              <a:solidFill>
                <a:prstClr val="black"/>
              </a:solidFill>
              <a:effectLst/>
              <a:uLnTx/>
              <a:uFillTx/>
              <a:latin typeface="Baguet Script" panose="00000500000000000000" pitchFamily="2" charset="0"/>
              <a:ea typeface="+mn-ea"/>
              <a:cs typeface="+mn-cs"/>
            </a:endParaRPr>
          </a:p>
        </p:txBody>
      </p:sp>
      <p:sp>
        <p:nvSpPr>
          <p:cNvPr id="5" name="Text 2"/>
          <p:cNvSpPr/>
          <p:nvPr/>
        </p:nvSpPr>
        <p:spPr>
          <a:xfrm>
            <a:off x="10246794" y="164592"/>
            <a:ext cx="1503246" cy="256032"/>
          </a:xfrm>
          <a:prstGeom prst="rect">
            <a:avLst/>
          </a:prstGeom>
          <a:noFill/>
          <a:ln/>
        </p:spPr>
        <p:txBody>
          <a:bodyPr wrap="square" lIns="0" tIns="0" rIns="0" bIns="0" rtlCol="0" anchor="ctr"/>
          <a:lstStyle/>
          <a:p>
            <a:pPr marL="0" indent="0" algn="r">
              <a:buNone/>
            </a:pPr>
            <a:r>
              <a:rPr lang="en-US" sz="1100" b="1" dirty="0">
                <a:solidFill>
                  <a:srgbClr val="D6EAFF"/>
                </a:solidFill>
                <a:latin typeface="Aptos" pitchFamily="34" charset="0"/>
                <a:ea typeface="Aptos" pitchFamily="34" charset="-122"/>
                <a:cs typeface="Aptos" pitchFamily="34" charset="-120"/>
              </a:rPr>
              <a:t>Standards 2.03 &amp; 2.07</a:t>
            </a:r>
            <a:endParaRPr lang="en-US" sz="1100" dirty="0"/>
          </a:p>
        </p:txBody>
      </p:sp>
      <p:sp>
        <p:nvSpPr>
          <p:cNvPr id="6" name="Text 3"/>
          <p:cNvSpPr/>
          <p:nvPr/>
        </p:nvSpPr>
        <p:spPr>
          <a:xfrm>
            <a:off x="685800" y="960120"/>
            <a:ext cx="10881360" cy="475488"/>
          </a:xfrm>
          <a:prstGeom prst="rect">
            <a:avLst/>
          </a:prstGeom>
          <a:noFill/>
          <a:ln/>
        </p:spPr>
        <p:txBody>
          <a:bodyPr wrap="square" lIns="0" tIns="0" rIns="0" bIns="0" rtlCol="0" anchor="ctr"/>
          <a:lstStyle/>
          <a:p>
            <a:pPr marL="0" indent="0">
              <a:buNone/>
            </a:pPr>
            <a:r>
              <a:rPr lang="en-US" sz="3000" b="1" dirty="0">
                <a:solidFill>
                  <a:srgbClr val="0A2D63"/>
                </a:solidFill>
                <a:latin typeface="Aptos" pitchFamily="34" charset="0"/>
                <a:ea typeface="Aptos Display" pitchFamily="34" charset="-122"/>
                <a:cs typeface="Aptos Display" pitchFamily="34" charset="-120"/>
              </a:rPr>
              <a:t>Standard 2.07: DCE clinical education leadership</a:t>
            </a:r>
            <a:endParaRPr lang="en-US" sz="3000" dirty="0"/>
          </a:p>
        </p:txBody>
      </p:sp>
      <p:sp>
        <p:nvSpPr>
          <p:cNvPr id="7" name="Text 4"/>
          <p:cNvSpPr/>
          <p:nvPr/>
        </p:nvSpPr>
        <p:spPr>
          <a:xfrm>
            <a:off x="685800" y="1490472"/>
            <a:ext cx="10424160" cy="320040"/>
          </a:xfrm>
          <a:prstGeom prst="rect">
            <a:avLst/>
          </a:prstGeom>
          <a:noFill/>
          <a:ln/>
        </p:spPr>
        <p:txBody>
          <a:bodyPr wrap="square" lIns="0" tIns="0" rIns="0" bIns="0" rtlCol="0" anchor="ctr"/>
          <a:lstStyle/>
          <a:p>
            <a:pPr marL="0" indent="0">
              <a:buNone/>
            </a:pPr>
            <a:r>
              <a:rPr lang="en-US" sz="1450" dirty="0">
                <a:solidFill>
                  <a:srgbClr val="5C6670"/>
                </a:solidFill>
                <a:latin typeface="Aptos" pitchFamily="34" charset="0"/>
                <a:ea typeface="Aptos" pitchFamily="34" charset="-122"/>
                <a:cs typeface="Aptos" pitchFamily="34" charset="-120"/>
              </a:rPr>
              <a:t>The DCE leads the development, coordination, and assessment of the clinical education program.</a:t>
            </a:r>
            <a:endParaRPr lang="en-US" sz="1450" dirty="0"/>
          </a:p>
        </p:txBody>
      </p:sp>
      <p:sp>
        <p:nvSpPr>
          <p:cNvPr id="8" name="Shape 5"/>
          <p:cNvSpPr/>
          <p:nvPr/>
        </p:nvSpPr>
        <p:spPr>
          <a:xfrm>
            <a:off x="822960" y="2148840"/>
            <a:ext cx="1234440" cy="1234440"/>
          </a:xfrm>
          <a:prstGeom prst="ellipse">
            <a:avLst/>
          </a:prstGeom>
          <a:solidFill>
            <a:srgbClr val="11A2C8"/>
          </a:solidFill>
          <a:ln w="12700">
            <a:solidFill>
              <a:srgbClr val="11A2C8"/>
            </a:solidFill>
            <a:prstDash val="solid"/>
          </a:ln>
        </p:spPr>
        <p:txBody>
          <a:bodyPr/>
          <a:lstStyle/>
          <a:p>
            <a:endParaRPr/>
          </a:p>
        </p:txBody>
      </p:sp>
      <p:sp>
        <p:nvSpPr>
          <p:cNvPr id="9" name="Text 6"/>
          <p:cNvSpPr/>
          <p:nvPr/>
        </p:nvSpPr>
        <p:spPr>
          <a:xfrm>
            <a:off x="822960" y="2564892"/>
            <a:ext cx="1234440" cy="411480"/>
          </a:xfrm>
          <a:prstGeom prst="rect">
            <a:avLst/>
          </a:prstGeom>
          <a:noFill/>
          <a:ln/>
        </p:spPr>
        <p:txBody>
          <a:bodyPr wrap="square" lIns="0" tIns="0" rIns="0" bIns="0" rtlCol="0" anchor="ctr"/>
          <a:lstStyle/>
          <a:p>
            <a:pPr marL="0" indent="0" algn="ctr">
              <a:buNone/>
            </a:pPr>
            <a:r>
              <a:rPr lang="en-US" sz="2500" b="1" dirty="0">
                <a:solidFill>
                  <a:srgbClr val="FFFFFF"/>
                </a:solidFill>
                <a:latin typeface="Aptos" pitchFamily="34" charset="0"/>
                <a:ea typeface="Aptos Display" pitchFamily="34" charset="-122"/>
                <a:cs typeface="Aptos Display" pitchFamily="34" charset="-120"/>
              </a:rPr>
              <a:t>DCE</a:t>
            </a:r>
            <a:endParaRPr lang="en-US" sz="2500" dirty="0"/>
          </a:p>
        </p:txBody>
      </p:sp>
      <p:sp>
        <p:nvSpPr>
          <p:cNvPr id="10" name="Text 7"/>
          <p:cNvSpPr/>
          <p:nvPr/>
        </p:nvSpPr>
        <p:spPr>
          <a:xfrm>
            <a:off x="502920" y="3547872"/>
            <a:ext cx="1920240" cy="457200"/>
          </a:xfrm>
          <a:prstGeom prst="rect">
            <a:avLst/>
          </a:prstGeom>
          <a:noFill/>
          <a:ln/>
        </p:spPr>
        <p:txBody>
          <a:bodyPr wrap="square" lIns="0" tIns="0" rIns="0" bIns="0" rtlCol="0" anchor="ctr"/>
          <a:lstStyle/>
          <a:p>
            <a:pPr marL="0" indent="0" algn="ctr">
              <a:buNone/>
            </a:pPr>
            <a:r>
              <a:rPr lang="en-US" sz="1300" b="1" dirty="0">
                <a:solidFill>
                  <a:srgbClr val="156D8B"/>
                </a:solidFill>
                <a:latin typeface="Aptos" pitchFamily="34" charset="0"/>
                <a:ea typeface="Aptos Display" pitchFamily="34" charset="-122"/>
                <a:cs typeface="Aptos Display" pitchFamily="34" charset="-120"/>
              </a:rPr>
              <a:t>Director of Clinical</a:t>
            </a:r>
            <a:endParaRPr lang="en-US" sz="1300" dirty="0"/>
          </a:p>
          <a:p>
            <a:pPr marL="0" indent="0" algn="ctr">
              <a:buNone/>
            </a:pPr>
            <a:r>
              <a:rPr lang="en-US" sz="1300" b="1" dirty="0">
                <a:solidFill>
                  <a:srgbClr val="156D8B"/>
                </a:solidFill>
                <a:latin typeface="Aptos" pitchFamily="34" charset="0"/>
                <a:ea typeface="Aptos Display" pitchFamily="34" charset="-122"/>
                <a:cs typeface="Aptos Display" pitchFamily="34" charset="-120"/>
              </a:rPr>
              <a:t>Education</a:t>
            </a:r>
            <a:endParaRPr lang="en-US" sz="1300" dirty="0"/>
          </a:p>
        </p:txBody>
      </p:sp>
      <p:sp>
        <p:nvSpPr>
          <p:cNvPr id="11" name="Shape 8"/>
          <p:cNvSpPr/>
          <p:nvPr/>
        </p:nvSpPr>
        <p:spPr>
          <a:xfrm>
            <a:off x="2743200" y="2057400"/>
            <a:ext cx="2514600" cy="1920240"/>
          </a:xfrm>
          <a:prstGeom prst="roundRect">
            <a:avLst>
              <a:gd name="adj" fmla="val 7619"/>
            </a:avLst>
          </a:prstGeom>
          <a:solidFill>
            <a:srgbClr val="EAF4FF"/>
          </a:solidFill>
          <a:ln w="13970">
            <a:solidFill>
              <a:srgbClr val="B9D6F6"/>
            </a:solidFill>
            <a:prstDash val="solid"/>
          </a:ln>
        </p:spPr>
        <p:txBody>
          <a:bodyPr/>
          <a:lstStyle/>
          <a:p>
            <a:endParaRPr/>
          </a:p>
        </p:txBody>
      </p:sp>
      <p:sp>
        <p:nvSpPr>
          <p:cNvPr id="12" name="Text 9"/>
          <p:cNvSpPr/>
          <p:nvPr/>
        </p:nvSpPr>
        <p:spPr>
          <a:xfrm>
            <a:off x="2971800" y="2221992"/>
            <a:ext cx="2057400" cy="228600"/>
          </a:xfrm>
          <a:prstGeom prst="rect">
            <a:avLst/>
          </a:prstGeom>
          <a:noFill/>
          <a:ln/>
        </p:spPr>
        <p:txBody>
          <a:bodyPr wrap="square" lIns="0" tIns="0" rIns="0" bIns="0" rtlCol="0" anchor="ctr"/>
          <a:lstStyle/>
          <a:p>
            <a:pPr marL="0" indent="0">
              <a:buNone/>
            </a:pPr>
            <a:r>
              <a:rPr lang="en-US" sz="1800" b="1" dirty="0">
                <a:solidFill>
                  <a:srgbClr val="0A2D63"/>
                </a:solidFill>
                <a:latin typeface="Aptos" pitchFamily="34" charset="0"/>
                <a:ea typeface="Aptos Display" pitchFamily="34" charset="-122"/>
                <a:cs typeface="Aptos Display" pitchFamily="34" charset="-120"/>
              </a:rPr>
              <a:t>Clinical sites</a:t>
            </a:r>
            <a:endParaRPr lang="en-US" sz="1800" dirty="0"/>
          </a:p>
        </p:txBody>
      </p:sp>
      <p:sp>
        <p:nvSpPr>
          <p:cNvPr id="13" name="Text 10"/>
          <p:cNvSpPr/>
          <p:nvPr/>
        </p:nvSpPr>
        <p:spPr>
          <a:xfrm>
            <a:off x="2971800" y="2624328"/>
            <a:ext cx="2057400" cy="1207008"/>
          </a:xfrm>
          <a:prstGeom prst="rect">
            <a:avLst/>
          </a:prstGeom>
          <a:noFill/>
          <a:ln/>
        </p:spPr>
        <p:txBody>
          <a:bodyPr wrap="square" lIns="254" tIns="254" rIns="254" bIns="254" rtlCol="0" anchor="ctr">
            <a:normAutofit/>
          </a:bodyPr>
          <a:lstStyle/>
          <a:p>
            <a:pPr marL="0" indent="0">
              <a:buNone/>
            </a:pPr>
            <a:r>
              <a:rPr lang="en-US" sz="1600" dirty="0">
                <a:solidFill>
                  <a:srgbClr val="1A1A1A"/>
                </a:solidFill>
                <a:latin typeface="Aptos" pitchFamily="34" charset="0"/>
                <a:ea typeface="Aptos" pitchFamily="34" charset="-122"/>
                <a:cs typeface="Aptos" pitchFamily="34" charset="-120"/>
              </a:rPr>
              <a:t>Plans, obtains, communicates with, and evaluates clinical instructional locations.</a:t>
            </a:r>
            <a:endParaRPr lang="en-US" sz="1600" dirty="0"/>
          </a:p>
        </p:txBody>
      </p:sp>
      <p:sp>
        <p:nvSpPr>
          <p:cNvPr id="14" name="Shape 11"/>
          <p:cNvSpPr/>
          <p:nvPr/>
        </p:nvSpPr>
        <p:spPr>
          <a:xfrm>
            <a:off x="5486400" y="2057400"/>
            <a:ext cx="2514600" cy="1920240"/>
          </a:xfrm>
          <a:prstGeom prst="roundRect">
            <a:avLst>
              <a:gd name="adj" fmla="val 7619"/>
            </a:avLst>
          </a:prstGeom>
          <a:solidFill>
            <a:srgbClr val="EAF4FF"/>
          </a:solidFill>
          <a:ln w="13970">
            <a:solidFill>
              <a:srgbClr val="B9D6F6"/>
            </a:solidFill>
            <a:prstDash val="solid"/>
          </a:ln>
        </p:spPr>
        <p:txBody>
          <a:bodyPr/>
          <a:lstStyle/>
          <a:p>
            <a:endParaRPr/>
          </a:p>
        </p:txBody>
      </p:sp>
      <p:sp>
        <p:nvSpPr>
          <p:cNvPr id="15" name="Text 12"/>
          <p:cNvSpPr/>
          <p:nvPr/>
        </p:nvSpPr>
        <p:spPr>
          <a:xfrm>
            <a:off x="5715000" y="2221992"/>
            <a:ext cx="2057400" cy="228600"/>
          </a:xfrm>
          <a:prstGeom prst="rect">
            <a:avLst/>
          </a:prstGeom>
          <a:noFill/>
          <a:ln/>
        </p:spPr>
        <p:txBody>
          <a:bodyPr wrap="square" lIns="0" tIns="0" rIns="0" bIns="0" rtlCol="0" anchor="ctr"/>
          <a:lstStyle/>
          <a:p>
            <a:pPr marL="0" indent="0">
              <a:buNone/>
            </a:pPr>
            <a:r>
              <a:rPr lang="en-US" sz="1800" b="1" dirty="0">
                <a:solidFill>
                  <a:srgbClr val="0A2D63"/>
                </a:solidFill>
                <a:latin typeface="Aptos" pitchFamily="34" charset="0"/>
                <a:ea typeface="Aptos Display" pitchFamily="34" charset="-122"/>
                <a:cs typeface="Aptos Display" pitchFamily="34" charset="-120"/>
              </a:rPr>
              <a:t>Supervision</a:t>
            </a:r>
            <a:endParaRPr lang="en-US" sz="1800" dirty="0"/>
          </a:p>
        </p:txBody>
      </p:sp>
      <p:sp>
        <p:nvSpPr>
          <p:cNvPr id="16" name="Text 13"/>
          <p:cNvSpPr/>
          <p:nvPr/>
        </p:nvSpPr>
        <p:spPr>
          <a:xfrm>
            <a:off x="5715000" y="2624328"/>
            <a:ext cx="2057400" cy="1207008"/>
          </a:xfrm>
          <a:prstGeom prst="rect">
            <a:avLst/>
          </a:prstGeom>
          <a:noFill/>
          <a:ln/>
        </p:spPr>
        <p:txBody>
          <a:bodyPr wrap="square" lIns="254" tIns="254" rIns="254" bIns="254" rtlCol="0" anchor="ctr">
            <a:noAutofit/>
          </a:bodyPr>
          <a:lstStyle/>
          <a:p>
            <a:pPr marL="0" indent="0">
              <a:buNone/>
            </a:pPr>
            <a:r>
              <a:rPr lang="en-US" sz="1600" dirty="0">
                <a:solidFill>
                  <a:srgbClr val="1A1A1A"/>
                </a:solidFill>
                <a:latin typeface="Aptos" pitchFamily="34" charset="0"/>
                <a:ea typeface="Aptos" pitchFamily="34" charset="-122"/>
                <a:cs typeface="Aptos" pitchFamily="34" charset="-120"/>
              </a:rPr>
              <a:t>Ensures appropriate student supervision and assessment are available at clinical sites.</a:t>
            </a:r>
            <a:endParaRPr lang="en-US" sz="1600" dirty="0"/>
          </a:p>
        </p:txBody>
      </p:sp>
      <p:sp>
        <p:nvSpPr>
          <p:cNvPr id="17" name="Shape 14"/>
          <p:cNvSpPr/>
          <p:nvPr/>
        </p:nvSpPr>
        <p:spPr>
          <a:xfrm>
            <a:off x="8229600" y="2057400"/>
            <a:ext cx="2514600" cy="1920240"/>
          </a:xfrm>
          <a:prstGeom prst="roundRect">
            <a:avLst>
              <a:gd name="adj" fmla="val 7619"/>
            </a:avLst>
          </a:prstGeom>
          <a:solidFill>
            <a:srgbClr val="EAF4FF"/>
          </a:solidFill>
          <a:ln w="13970">
            <a:solidFill>
              <a:srgbClr val="B9D6F6"/>
            </a:solidFill>
            <a:prstDash val="solid"/>
          </a:ln>
        </p:spPr>
        <p:txBody>
          <a:bodyPr/>
          <a:lstStyle/>
          <a:p>
            <a:endParaRPr/>
          </a:p>
        </p:txBody>
      </p:sp>
      <p:sp>
        <p:nvSpPr>
          <p:cNvPr id="18" name="Text 15"/>
          <p:cNvSpPr/>
          <p:nvPr/>
        </p:nvSpPr>
        <p:spPr>
          <a:xfrm>
            <a:off x="8458200" y="2221992"/>
            <a:ext cx="2057400" cy="228600"/>
          </a:xfrm>
          <a:prstGeom prst="rect">
            <a:avLst/>
          </a:prstGeom>
          <a:noFill/>
          <a:ln/>
        </p:spPr>
        <p:txBody>
          <a:bodyPr wrap="square" lIns="0" tIns="0" rIns="0" bIns="0" rtlCol="0" anchor="ctr"/>
          <a:lstStyle/>
          <a:p>
            <a:pPr marL="0" indent="0">
              <a:buNone/>
            </a:pPr>
            <a:r>
              <a:rPr lang="en-US" sz="1800" b="1" dirty="0">
                <a:solidFill>
                  <a:srgbClr val="0A2D63"/>
                </a:solidFill>
                <a:latin typeface="Aptos" pitchFamily="34" charset="0"/>
                <a:ea typeface="Aptos Display" pitchFamily="34" charset="-122"/>
                <a:cs typeface="Aptos Display" pitchFamily="34" charset="-120"/>
              </a:rPr>
              <a:t>Curriculum alignment</a:t>
            </a:r>
            <a:endParaRPr lang="en-US" sz="1800" dirty="0"/>
          </a:p>
        </p:txBody>
      </p:sp>
      <p:sp>
        <p:nvSpPr>
          <p:cNvPr id="19" name="Text 16"/>
          <p:cNvSpPr/>
          <p:nvPr/>
        </p:nvSpPr>
        <p:spPr>
          <a:xfrm>
            <a:off x="8458200" y="2624328"/>
            <a:ext cx="2057400" cy="1207008"/>
          </a:xfrm>
          <a:prstGeom prst="rect">
            <a:avLst/>
          </a:prstGeom>
          <a:noFill/>
          <a:ln/>
        </p:spPr>
        <p:txBody>
          <a:bodyPr wrap="square" lIns="254" tIns="254" rIns="254" bIns="254" rtlCol="0" anchor="ctr">
            <a:normAutofit/>
          </a:bodyPr>
          <a:lstStyle/>
          <a:p>
            <a:pPr marL="0" indent="0">
              <a:buNone/>
            </a:pPr>
            <a:r>
              <a:rPr lang="en-US" sz="1600" dirty="0">
                <a:solidFill>
                  <a:srgbClr val="1A1A1A"/>
                </a:solidFill>
                <a:latin typeface="Aptos" pitchFamily="34" charset="0"/>
                <a:ea typeface="Aptos" pitchFamily="34" charset="-122"/>
                <a:cs typeface="Aptos" pitchFamily="34" charset="-120"/>
              </a:rPr>
              <a:t>Coordinates clinical experiences with didactic and laboratory education.</a:t>
            </a:r>
            <a:endParaRPr lang="en-US" sz="1600" dirty="0"/>
          </a:p>
        </p:txBody>
      </p:sp>
      <p:sp>
        <p:nvSpPr>
          <p:cNvPr id="20" name="Text 17"/>
          <p:cNvSpPr/>
          <p:nvPr/>
        </p:nvSpPr>
        <p:spPr>
          <a:xfrm>
            <a:off x="1298448" y="4718304"/>
            <a:ext cx="9601200" cy="777240"/>
          </a:xfrm>
          <a:prstGeom prst="rect">
            <a:avLst/>
          </a:prstGeom>
          <a:noFill/>
          <a:ln/>
        </p:spPr>
        <p:txBody>
          <a:bodyPr wrap="square" lIns="0" tIns="0" rIns="0" bIns="0" rtlCol="0" anchor="ctr"/>
          <a:lstStyle/>
          <a:p>
            <a:pPr marL="0" indent="0" algn="ctr">
              <a:buNone/>
            </a:pPr>
            <a:r>
              <a:rPr lang="en-US" sz="2200" b="1" dirty="0">
                <a:solidFill>
                  <a:srgbClr val="0A2D63"/>
                </a:solidFill>
                <a:latin typeface="Aptos" pitchFamily="34" charset="0"/>
                <a:ea typeface="Aptos Display" pitchFamily="34" charset="-122"/>
                <a:cs typeface="Aptos Display" pitchFamily="34" charset="-120"/>
              </a:rPr>
              <a:t>The DCE must have sufficient time to manage clinical education </a:t>
            </a:r>
          </a:p>
          <a:p>
            <a:pPr marL="0" indent="0" algn="ctr">
              <a:buNone/>
            </a:pPr>
            <a:r>
              <a:rPr lang="en-US" sz="2200" b="1" dirty="0">
                <a:solidFill>
                  <a:srgbClr val="0A2D63"/>
                </a:solidFill>
                <a:latin typeface="Aptos" pitchFamily="34" charset="0"/>
                <a:ea typeface="Aptos Display" pitchFamily="34" charset="-122"/>
                <a:cs typeface="Aptos Display" pitchFamily="34" charset="-120"/>
              </a:rPr>
              <a:t>and ensure compliance.</a:t>
            </a:r>
            <a:endParaRPr lang="en-US" sz="2200" dirty="0"/>
          </a:p>
        </p:txBody>
      </p:sp>
      <p:sp>
        <p:nvSpPr>
          <p:cNvPr id="21" name="Shape 18"/>
          <p:cNvSpPr/>
          <p:nvPr/>
        </p:nvSpPr>
        <p:spPr>
          <a:xfrm>
            <a:off x="0" y="6537960"/>
            <a:ext cx="12191695" cy="320040"/>
          </a:xfrm>
          <a:prstGeom prst="rect">
            <a:avLst/>
          </a:prstGeom>
          <a:solidFill>
            <a:srgbClr val="E8F2FF"/>
          </a:solidFill>
          <a:ln w="12700">
            <a:solidFill>
              <a:srgbClr val="E8F2FF"/>
            </a:solidFill>
            <a:prstDash val="solid"/>
          </a:ln>
        </p:spPr>
        <p:txBody>
          <a:bodyPr/>
          <a:lstStyle/>
          <a:p>
            <a:endParaRPr/>
          </a:p>
        </p:txBody>
      </p:sp>
      <p:sp>
        <p:nvSpPr>
          <p:cNvPr id="22" name="Text 19"/>
          <p:cNvSpPr/>
          <p:nvPr/>
        </p:nvSpPr>
        <p:spPr>
          <a:xfrm>
            <a:off x="411480" y="6620256"/>
            <a:ext cx="9601200" cy="100584"/>
          </a:xfrm>
          <a:prstGeom prst="rect">
            <a:avLst/>
          </a:prstGeom>
          <a:noFill/>
          <a:ln/>
        </p:spPr>
        <p:txBody>
          <a:bodyPr wrap="square" lIns="0" tIns="0" rIns="0" bIns="0" rtlCol="0" anchor="ctr"/>
          <a:lstStyle/>
          <a:p>
            <a:pPr marL="0" indent="0">
              <a:buNone/>
            </a:pPr>
            <a:r>
              <a:rPr lang="en-US" sz="750" dirty="0">
                <a:solidFill>
                  <a:srgbClr val="4A5B70"/>
                </a:solidFill>
                <a:latin typeface="Aptos" pitchFamily="34" charset="0"/>
                <a:ea typeface="Aptos" pitchFamily="34" charset="-122"/>
                <a:cs typeface="Aptos" pitchFamily="34" charset="-120"/>
              </a:rPr>
              <a:t>Source: CoARC Standards 2.03 and 2.07 interpretive guidance</a:t>
            </a:r>
            <a:endParaRPr lang="en-US" sz="750" dirty="0"/>
          </a:p>
        </p:txBody>
      </p:sp>
      <p:sp>
        <p:nvSpPr>
          <p:cNvPr id="25" name="Slide Number Placeholder 0"/>
          <p:cNvSpPr>
            <a:spLocks noGrp="1"/>
          </p:cNvSpPr>
          <p:nvPr>
            <p:ph type="sldNum" sz="quarter" idx="4294967295"/>
          </p:nvPr>
        </p:nvSpPr>
        <p:spPr>
          <a:xfrm>
            <a:off x="11109960" y="6455664"/>
            <a:ext cx="800000" cy="300000"/>
          </a:xfrm>
          <a:prstGeom prst="rect">
            <a:avLst/>
          </a:prstGeom>
          <a:extLst>
            <a:ext uri="{C572A759-6A51-4108-AA02-DFA0A04FC94B}">
              <ma14:wrappingTextBoxFlag xmlns:ma14="http://schemas.microsoft.com/office/mac/drawingml/2011/main" xmlns="" val="0"/>
            </a:ext>
          </a:extLst>
        </p:spPr>
        <p:txBody>
          <a:bodyPr/>
          <a:lstStyle>
            <a:lvl1pPr>
              <a:defRPr sz="800">
                <a:solidFill>
                  <a:srgbClr val="6785B6"/>
                </a:solidFill>
                <a:latin typeface="Aptos"/>
                <a:ea typeface="Aptos"/>
                <a:cs typeface="Aptos"/>
              </a:defRPr>
            </a:lvl1pPr>
          </a:lstStyle>
          <a:p>
            <a:pPr algn="l"/>
            <a:fld id="{F7021451-1387-4CA6-816F-3879F97B5CBC}" type="slidenum">
              <a:rPr lang="en-US" b="0"/>
              <a:t>4</a:t>
            </a:fld>
            <a:endParaRPr lang="en-US"/>
          </a:p>
        </p:txBody>
      </p:sp>
      <p:pic>
        <p:nvPicPr>
          <p:cNvPr id="24" name="Picture 23">
            <a:extLst>
              <a:ext uri="{FF2B5EF4-FFF2-40B4-BE49-F238E27FC236}">
                <a16:creationId xmlns:a16="http://schemas.microsoft.com/office/drawing/2014/main" id="{95F50FB4-D66B-FAE7-0F1C-42AC3CC0DB8D}"/>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85799" y="0"/>
            <a:ext cx="640081" cy="640081"/>
          </a:xfrm>
          <a:prstGeom prst="rect">
            <a:avLst/>
          </a:prstGeom>
          <a:noFill/>
        </p:spPr>
      </p:pic>
      <p:pic>
        <p:nvPicPr>
          <p:cNvPr id="33" name="Audio 32">
            <a:extLst>
              <a:ext uri="{FF2B5EF4-FFF2-40B4-BE49-F238E27FC236}">
                <a16:creationId xmlns:a16="http://schemas.microsoft.com/office/drawing/2014/main" id="{355E7D2C-2218-269E-D302-2F373EA92AC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226800" y="5892800"/>
            <a:ext cx="812800" cy="812800"/>
          </a:xfrm>
          <a:prstGeom prst="rect">
            <a:avLst/>
          </a:prstGeom>
        </p:spPr>
      </p:pic>
    </p:spTree>
  </p:cSld>
  <p:clrMapOvr>
    <a:masterClrMapping/>
  </p:clrMapOvr>
  <p:transition spd="slow" advTm="41430">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3"/>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0" y="0"/>
            <a:ext cx="12191695" cy="658368"/>
          </a:xfrm>
          <a:prstGeom prst="rect">
            <a:avLst/>
          </a:prstGeom>
          <a:solidFill>
            <a:srgbClr val="0A2D63"/>
          </a:solidFill>
          <a:ln w="12700">
            <a:solidFill>
              <a:srgbClr val="0A2D63"/>
            </a:solidFill>
            <a:prstDash val="solid"/>
          </a:ln>
        </p:spPr>
        <p:txBody>
          <a:bodyPr/>
          <a:lstStyle/>
          <a:p>
            <a:endParaRPr/>
          </a:p>
        </p:txBody>
      </p:sp>
      <p:sp>
        <p:nvSpPr>
          <p:cNvPr id="4" name="Text 1"/>
          <p:cNvSpPr/>
          <p:nvPr/>
        </p:nvSpPr>
        <p:spPr>
          <a:xfrm>
            <a:off x="2331720" y="164592"/>
            <a:ext cx="7315200" cy="25603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55C9E6"/>
                </a:solidFill>
                <a:effectLst/>
                <a:uLnTx/>
                <a:uFillTx/>
                <a:latin typeface="Baguet Script" panose="00000500000000000000" pitchFamily="2" charset="0"/>
                <a:ea typeface="Aptos" pitchFamily="34" charset="-122"/>
                <a:cs typeface="Aptos" pitchFamily="34" charset="-120"/>
              </a:rPr>
              <a:t>Clarity in Every Standard. Confidence in Every Program.</a:t>
            </a:r>
            <a:endParaRPr kumimoji="0" lang="en-US" sz="1800" b="0" i="1" u="none" strike="noStrike" kern="1200" cap="none" spc="0" normalizeH="0" baseline="0" noProof="0" dirty="0">
              <a:ln>
                <a:noFill/>
              </a:ln>
              <a:solidFill>
                <a:prstClr val="black"/>
              </a:solidFill>
              <a:effectLst/>
              <a:uLnTx/>
              <a:uFillTx/>
              <a:latin typeface="Baguet Script" panose="00000500000000000000" pitchFamily="2" charset="0"/>
              <a:ea typeface="+mn-ea"/>
              <a:cs typeface="+mn-cs"/>
            </a:endParaRPr>
          </a:p>
        </p:txBody>
      </p:sp>
      <p:sp>
        <p:nvSpPr>
          <p:cNvPr id="5" name="Text 2"/>
          <p:cNvSpPr/>
          <p:nvPr/>
        </p:nvSpPr>
        <p:spPr>
          <a:xfrm>
            <a:off x="10067590" y="164592"/>
            <a:ext cx="1682450" cy="256032"/>
          </a:xfrm>
          <a:prstGeom prst="rect">
            <a:avLst/>
          </a:prstGeom>
          <a:noFill/>
          <a:ln/>
        </p:spPr>
        <p:txBody>
          <a:bodyPr wrap="square" lIns="0" tIns="0" rIns="0" bIns="0" rtlCol="0" anchor="ctr"/>
          <a:lstStyle/>
          <a:p>
            <a:pPr marL="0" indent="0" algn="r">
              <a:buNone/>
            </a:pPr>
            <a:r>
              <a:rPr lang="en-US" sz="1100" b="1" dirty="0">
                <a:solidFill>
                  <a:srgbClr val="D6EAFF"/>
                </a:solidFill>
                <a:latin typeface="Aptos" pitchFamily="34" charset="0"/>
                <a:ea typeface="Aptos" pitchFamily="34" charset="-122"/>
                <a:cs typeface="Aptos" pitchFamily="34" charset="-120"/>
              </a:rPr>
              <a:t>Standards 2.03 &amp; 2.07</a:t>
            </a:r>
            <a:endParaRPr lang="en-US" sz="1100" dirty="0"/>
          </a:p>
        </p:txBody>
      </p:sp>
      <p:sp>
        <p:nvSpPr>
          <p:cNvPr id="6" name="Text 3"/>
          <p:cNvSpPr/>
          <p:nvPr/>
        </p:nvSpPr>
        <p:spPr>
          <a:xfrm>
            <a:off x="685800" y="960120"/>
            <a:ext cx="10881360" cy="475488"/>
          </a:xfrm>
          <a:prstGeom prst="rect">
            <a:avLst/>
          </a:prstGeom>
          <a:noFill/>
          <a:ln/>
        </p:spPr>
        <p:txBody>
          <a:bodyPr wrap="square" lIns="0" tIns="0" rIns="0" bIns="0" rtlCol="0" anchor="ctr"/>
          <a:lstStyle/>
          <a:p>
            <a:pPr marL="0" indent="0">
              <a:buNone/>
            </a:pPr>
            <a:r>
              <a:rPr lang="en-US" sz="3000" b="1" dirty="0">
                <a:solidFill>
                  <a:srgbClr val="0A2D63"/>
                </a:solidFill>
                <a:latin typeface="Aptos" pitchFamily="34" charset="0"/>
                <a:ea typeface="Aptos Display" pitchFamily="34" charset="-122"/>
                <a:cs typeface="Aptos Display" pitchFamily="34" charset="-120"/>
              </a:rPr>
              <a:t>The shared requirement: 25% administrative release</a:t>
            </a:r>
            <a:endParaRPr lang="en-US" sz="3000" dirty="0"/>
          </a:p>
        </p:txBody>
      </p:sp>
      <p:sp>
        <p:nvSpPr>
          <p:cNvPr id="7" name="Text 4"/>
          <p:cNvSpPr/>
          <p:nvPr/>
        </p:nvSpPr>
        <p:spPr>
          <a:xfrm>
            <a:off x="685800" y="1490472"/>
            <a:ext cx="10424160" cy="320040"/>
          </a:xfrm>
          <a:prstGeom prst="rect">
            <a:avLst/>
          </a:prstGeom>
          <a:noFill/>
          <a:ln/>
        </p:spPr>
        <p:txBody>
          <a:bodyPr wrap="square" lIns="0" tIns="0" rIns="0" bIns="0" rtlCol="0" anchor="ctr"/>
          <a:lstStyle/>
          <a:p>
            <a:pPr marL="0" indent="0">
              <a:buNone/>
            </a:pPr>
            <a:r>
              <a:rPr lang="en-US" sz="1450" dirty="0">
                <a:solidFill>
                  <a:srgbClr val="5C6670"/>
                </a:solidFill>
                <a:latin typeface="Aptos" pitchFamily="34" charset="0"/>
                <a:ea typeface="Aptos" pitchFamily="34" charset="-122"/>
                <a:cs typeface="Aptos" pitchFamily="34" charset="-120"/>
              </a:rPr>
              <a:t>Both Standards include the same minimum release-time expectation.</a:t>
            </a:r>
            <a:endParaRPr lang="en-US" sz="1450" dirty="0"/>
          </a:p>
        </p:txBody>
      </p:sp>
      <p:sp>
        <p:nvSpPr>
          <p:cNvPr id="8" name="Shape 5"/>
          <p:cNvSpPr/>
          <p:nvPr/>
        </p:nvSpPr>
        <p:spPr>
          <a:xfrm>
            <a:off x="822960" y="1828800"/>
            <a:ext cx="2194560" cy="2194560"/>
          </a:xfrm>
          <a:prstGeom prst="ellipse">
            <a:avLst/>
          </a:prstGeom>
          <a:solidFill>
            <a:srgbClr val="2B74C8"/>
          </a:solidFill>
          <a:ln w="12700">
            <a:solidFill>
              <a:srgbClr val="2B74C8"/>
            </a:solidFill>
            <a:prstDash val="solid"/>
          </a:ln>
        </p:spPr>
        <p:txBody>
          <a:bodyPr/>
          <a:lstStyle/>
          <a:p>
            <a:endParaRPr/>
          </a:p>
        </p:txBody>
      </p:sp>
      <p:sp>
        <p:nvSpPr>
          <p:cNvPr id="9" name="Text 6"/>
          <p:cNvSpPr/>
          <p:nvPr/>
        </p:nvSpPr>
        <p:spPr>
          <a:xfrm>
            <a:off x="822960" y="2724912"/>
            <a:ext cx="2194560" cy="411480"/>
          </a:xfrm>
          <a:prstGeom prst="rect">
            <a:avLst/>
          </a:prstGeom>
          <a:noFill/>
          <a:ln/>
        </p:spPr>
        <p:txBody>
          <a:bodyPr wrap="square" lIns="0" tIns="0" rIns="0" bIns="0" rtlCol="0" anchor="ctr"/>
          <a:lstStyle/>
          <a:p>
            <a:pPr marL="0" indent="0" algn="ctr">
              <a:buNone/>
            </a:pPr>
            <a:r>
              <a:rPr lang="en-US" sz="4400" b="1" dirty="0">
                <a:solidFill>
                  <a:srgbClr val="FFFFFF"/>
                </a:solidFill>
                <a:latin typeface="Aptos" pitchFamily="34" charset="0"/>
                <a:ea typeface="Aptos Display" pitchFamily="34" charset="-122"/>
                <a:cs typeface="Aptos Display" pitchFamily="34" charset="-120"/>
              </a:rPr>
              <a:t>25%</a:t>
            </a:r>
            <a:endParaRPr lang="en-US" sz="4400" dirty="0"/>
          </a:p>
        </p:txBody>
      </p:sp>
      <p:sp>
        <p:nvSpPr>
          <p:cNvPr id="10" name="Text 7"/>
          <p:cNvSpPr/>
          <p:nvPr/>
        </p:nvSpPr>
        <p:spPr>
          <a:xfrm>
            <a:off x="4345354" y="1847087"/>
            <a:ext cx="5814646" cy="1088135"/>
          </a:xfrm>
          <a:prstGeom prst="rect">
            <a:avLst/>
          </a:prstGeom>
          <a:noFill/>
          <a:ln/>
        </p:spPr>
        <p:txBody>
          <a:bodyPr wrap="square" lIns="0" tIns="0" rIns="0" bIns="0" rtlCol="0" anchor="ctr"/>
          <a:lstStyle/>
          <a:p>
            <a:pPr marL="0" indent="0" algn="ctr">
              <a:buNone/>
            </a:pPr>
            <a:r>
              <a:rPr lang="en-US" sz="2600" b="1" dirty="0">
                <a:solidFill>
                  <a:srgbClr val="0A2D63"/>
                </a:solidFill>
                <a:latin typeface="Aptos" pitchFamily="34" charset="0"/>
                <a:ea typeface="Aptos Display" pitchFamily="34" charset="-122"/>
                <a:cs typeface="Aptos Display" pitchFamily="34" charset="-120"/>
              </a:rPr>
              <a:t>Minimum formal, documented </a:t>
            </a:r>
          </a:p>
          <a:p>
            <a:pPr marL="0" indent="0">
              <a:buNone/>
            </a:pPr>
            <a:r>
              <a:rPr lang="en-US" sz="2600" b="1" dirty="0">
                <a:solidFill>
                  <a:srgbClr val="0A2D63"/>
                </a:solidFill>
                <a:latin typeface="Aptos" pitchFamily="34" charset="0"/>
                <a:ea typeface="Aptos Display" pitchFamily="34" charset="-122"/>
                <a:cs typeface="Aptos Display" pitchFamily="34" charset="-120"/>
              </a:rPr>
              <a:t>                   administrative release</a:t>
            </a:r>
            <a:endParaRPr lang="en-US" sz="2600" dirty="0"/>
          </a:p>
        </p:txBody>
      </p:sp>
      <p:sp>
        <p:nvSpPr>
          <p:cNvPr id="11" name="Text 8"/>
          <p:cNvSpPr/>
          <p:nvPr/>
        </p:nvSpPr>
        <p:spPr>
          <a:xfrm>
            <a:off x="3456432" y="3136391"/>
            <a:ext cx="7589520" cy="1311109"/>
          </a:xfrm>
          <a:prstGeom prst="rect">
            <a:avLst/>
          </a:prstGeom>
          <a:noFill/>
          <a:ln/>
        </p:spPr>
        <p:txBody>
          <a:bodyPr wrap="square" lIns="0" tIns="0" rIns="0" bIns="0" rtlCol="0" anchor="ctr">
            <a:normAutofit/>
          </a:bodyPr>
          <a:lstStyle/>
          <a:p>
            <a:pPr marL="0" indent="0">
              <a:buNone/>
            </a:pPr>
            <a:r>
              <a:rPr lang="en-US" sz="1800" dirty="0">
                <a:solidFill>
                  <a:srgbClr val="1A1A1A"/>
                </a:solidFill>
                <a:latin typeface="Aptos" pitchFamily="34" charset="0"/>
                <a:ea typeface="Aptos" pitchFamily="34" charset="-122"/>
                <a:cs typeface="Aptos" pitchFamily="34" charset="-120"/>
              </a:rPr>
              <a:t>The 25% requirement is based on the sponsor’s standard full-time workload. If workload is calculated in hours or workload units, the program must document an equivalent reduction that meets or exceeds 25%.</a:t>
            </a:r>
            <a:endParaRPr lang="en-US" sz="1800" dirty="0"/>
          </a:p>
        </p:txBody>
      </p:sp>
      <p:sp>
        <p:nvSpPr>
          <p:cNvPr id="12" name="Shape 9"/>
          <p:cNvSpPr/>
          <p:nvPr/>
        </p:nvSpPr>
        <p:spPr>
          <a:xfrm>
            <a:off x="3474720" y="4712676"/>
            <a:ext cx="6903720" cy="1450379"/>
          </a:xfrm>
          <a:prstGeom prst="roundRect">
            <a:avLst>
              <a:gd name="adj" fmla="val 18182"/>
            </a:avLst>
          </a:prstGeom>
          <a:solidFill>
            <a:srgbClr val="EAF4FF"/>
          </a:solidFill>
          <a:ln w="12700">
            <a:solidFill>
              <a:srgbClr val="B9D6F6"/>
            </a:solidFill>
            <a:prstDash val="solid"/>
          </a:ln>
        </p:spPr>
        <p:txBody>
          <a:bodyPr/>
          <a:lstStyle/>
          <a:p>
            <a:endParaRPr/>
          </a:p>
        </p:txBody>
      </p:sp>
      <p:sp>
        <p:nvSpPr>
          <p:cNvPr id="13" name="Text 10"/>
          <p:cNvSpPr/>
          <p:nvPr/>
        </p:nvSpPr>
        <p:spPr>
          <a:xfrm>
            <a:off x="3703320" y="4931508"/>
            <a:ext cx="6400800" cy="966372"/>
          </a:xfrm>
          <a:prstGeom prst="rect">
            <a:avLst/>
          </a:prstGeom>
          <a:noFill/>
          <a:ln/>
        </p:spPr>
        <p:txBody>
          <a:bodyPr wrap="square" lIns="0" tIns="0" rIns="0" bIns="0" rtlCol="0" anchor="ctr"/>
          <a:lstStyle/>
          <a:p>
            <a:pPr marL="0" indent="0" algn="ctr">
              <a:buNone/>
            </a:pPr>
            <a:r>
              <a:rPr lang="en-US" sz="1700" b="1" dirty="0">
                <a:solidFill>
                  <a:srgbClr val="1E4F9A"/>
                </a:solidFill>
                <a:latin typeface="Aptos" pitchFamily="34" charset="0"/>
                <a:ea typeface="Aptos Display" pitchFamily="34" charset="-122"/>
                <a:cs typeface="Aptos Display" pitchFamily="34" charset="-120"/>
              </a:rPr>
              <a:t>Example: 25% of a 15-credit full-time teaching load = about 3.75 credit hours of release.</a:t>
            </a:r>
            <a:endParaRPr lang="en-US" sz="1700" dirty="0"/>
          </a:p>
        </p:txBody>
      </p:sp>
      <p:sp>
        <p:nvSpPr>
          <p:cNvPr id="14" name="Shape 11"/>
          <p:cNvSpPr/>
          <p:nvPr/>
        </p:nvSpPr>
        <p:spPr>
          <a:xfrm>
            <a:off x="0" y="6537960"/>
            <a:ext cx="12191695" cy="320040"/>
          </a:xfrm>
          <a:prstGeom prst="rect">
            <a:avLst/>
          </a:prstGeom>
          <a:solidFill>
            <a:srgbClr val="E8F2FF"/>
          </a:solidFill>
          <a:ln w="12700">
            <a:solidFill>
              <a:srgbClr val="E8F2FF"/>
            </a:solidFill>
            <a:prstDash val="solid"/>
          </a:ln>
        </p:spPr>
        <p:txBody>
          <a:bodyPr/>
          <a:lstStyle/>
          <a:p>
            <a:endParaRPr/>
          </a:p>
        </p:txBody>
      </p:sp>
      <p:sp>
        <p:nvSpPr>
          <p:cNvPr id="15" name="Text 12"/>
          <p:cNvSpPr/>
          <p:nvPr/>
        </p:nvSpPr>
        <p:spPr>
          <a:xfrm>
            <a:off x="411480" y="6620256"/>
            <a:ext cx="9601200" cy="100584"/>
          </a:xfrm>
          <a:prstGeom prst="rect">
            <a:avLst/>
          </a:prstGeom>
          <a:noFill/>
          <a:ln/>
        </p:spPr>
        <p:txBody>
          <a:bodyPr wrap="square" lIns="0" tIns="0" rIns="0" bIns="0" rtlCol="0" anchor="ctr"/>
          <a:lstStyle/>
          <a:p>
            <a:pPr marL="0" indent="0">
              <a:buNone/>
            </a:pPr>
            <a:r>
              <a:rPr lang="en-US" sz="750" dirty="0">
                <a:solidFill>
                  <a:srgbClr val="4A5B70"/>
                </a:solidFill>
                <a:latin typeface="Aptos" pitchFamily="34" charset="0"/>
                <a:ea typeface="Aptos" pitchFamily="34" charset="-122"/>
                <a:cs typeface="Aptos" pitchFamily="34" charset="-120"/>
              </a:rPr>
              <a:t>Source: CoARC Standards 2.03 and 2.07 interpretive guidance</a:t>
            </a:r>
            <a:endParaRPr lang="en-US" sz="750" dirty="0"/>
          </a:p>
        </p:txBody>
      </p:sp>
      <p:sp>
        <p:nvSpPr>
          <p:cNvPr id="25" name="Slide Number Placeholder 0"/>
          <p:cNvSpPr>
            <a:spLocks noGrp="1"/>
          </p:cNvSpPr>
          <p:nvPr>
            <p:ph type="sldNum" sz="quarter" idx="4294967295"/>
          </p:nvPr>
        </p:nvSpPr>
        <p:spPr>
          <a:xfrm>
            <a:off x="11109960" y="6455664"/>
            <a:ext cx="800000" cy="300000"/>
          </a:xfrm>
          <a:prstGeom prst="rect">
            <a:avLst/>
          </a:prstGeom>
          <a:extLst>
            <a:ext uri="{C572A759-6A51-4108-AA02-DFA0A04FC94B}">
              <ma14:wrappingTextBoxFlag xmlns:ma14="http://schemas.microsoft.com/office/mac/drawingml/2011/main" xmlns="" val="0"/>
            </a:ext>
          </a:extLst>
        </p:spPr>
        <p:txBody>
          <a:bodyPr/>
          <a:lstStyle>
            <a:lvl1pPr>
              <a:defRPr sz="800">
                <a:solidFill>
                  <a:srgbClr val="6785B6"/>
                </a:solidFill>
                <a:latin typeface="Aptos"/>
                <a:ea typeface="Aptos"/>
                <a:cs typeface="Aptos"/>
              </a:defRPr>
            </a:lvl1pPr>
          </a:lstStyle>
          <a:p>
            <a:pPr algn="l"/>
            <a:fld id="{F7021451-1387-4CA6-816F-3879F97B5CBC}" type="slidenum">
              <a:rPr lang="en-US" b="0"/>
              <a:t>5</a:t>
            </a:fld>
            <a:endParaRPr lang="en-US"/>
          </a:p>
        </p:txBody>
      </p:sp>
      <p:pic>
        <p:nvPicPr>
          <p:cNvPr id="17" name="Picture 16">
            <a:extLst>
              <a:ext uri="{FF2B5EF4-FFF2-40B4-BE49-F238E27FC236}">
                <a16:creationId xmlns:a16="http://schemas.microsoft.com/office/drawing/2014/main" id="{23BB422F-8859-BBB7-589C-9DF0EE5A67F0}"/>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85799" y="0"/>
            <a:ext cx="640081" cy="640081"/>
          </a:xfrm>
          <a:prstGeom prst="rect">
            <a:avLst/>
          </a:prstGeom>
          <a:noFill/>
        </p:spPr>
      </p:pic>
      <p:pic>
        <p:nvPicPr>
          <p:cNvPr id="23" name="Audio 22">
            <a:extLst>
              <a:ext uri="{FF2B5EF4-FFF2-40B4-BE49-F238E27FC236}">
                <a16:creationId xmlns:a16="http://schemas.microsoft.com/office/drawing/2014/main" id="{68576A68-256A-FF1A-78BD-842CFE5C975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226800" y="5892800"/>
            <a:ext cx="812800" cy="812800"/>
          </a:xfrm>
          <a:prstGeom prst="rect">
            <a:avLst/>
          </a:prstGeom>
        </p:spPr>
      </p:pic>
    </p:spTree>
  </p:cSld>
  <p:clrMapOvr>
    <a:masterClrMapping/>
  </p:clrMapOvr>
  <p:transition spd="slow" advTm="45581">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3"/>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a:hlinkClick r:id="" action="ppaction://ole?verb=0"/>
            <a:extLst>
              <a:ext uri="{FF2B5EF4-FFF2-40B4-BE49-F238E27FC236}">
                <a16:creationId xmlns:a16="http://schemas.microsoft.com/office/drawing/2014/main" id="{1D1BA85D-20E3-7F15-660B-B209DD4C6710}"/>
              </a:ext>
            </a:extLst>
          </p:cNvPr>
          <p:cNvGraphicFramePr>
            <a:graphicFrameLocks noChangeAspect="1"/>
          </p:cNvGraphicFramePr>
          <p:nvPr>
            <p:extLst>
              <p:ext uri="{D42A27DB-BD31-4B8C-83A1-F6EECF244321}">
                <p14:modId xmlns:p14="http://schemas.microsoft.com/office/powerpoint/2010/main" val="3810064150"/>
              </p:ext>
            </p:extLst>
          </p:nvPr>
        </p:nvGraphicFramePr>
        <p:xfrm>
          <a:off x="69850" y="39688"/>
          <a:ext cx="12052300" cy="6821487"/>
        </p:xfrm>
        <a:graphic>
          <a:graphicData uri="http://schemas.openxmlformats.org/presentationml/2006/ole">
            <mc:AlternateContent xmlns:mc="http://schemas.openxmlformats.org/markup-compatibility/2006">
              <mc:Choice xmlns:v="urn:schemas-microsoft-com:vml" Requires="v">
                <p:oleObj name="Presentation" r:id="rId5" imgW="6026129" imgH="3389573" progId="PowerPoint.Show.12">
                  <p:embed/>
                </p:oleObj>
              </mc:Choice>
              <mc:Fallback>
                <p:oleObj name="Presentation" r:id="rId5" imgW="6026129" imgH="3389573" progId="PowerPoint.Show.12">
                  <p:embed/>
                  <p:pic>
                    <p:nvPicPr>
                      <p:cNvPr id="2" name="Object 1">
                        <a:hlinkClick r:id="" action="ppaction://ole?verb=0"/>
                        <a:extLst>
                          <a:ext uri="{FF2B5EF4-FFF2-40B4-BE49-F238E27FC236}">
                            <a16:creationId xmlns:a16="http://schemas.microsoft.com/office/drawing/2014/main" id="{1D1BA85D-20E3-7F15-660B-B209DD4C6710}"/>
                          </a:ext>
                        </a:extLst>
                      </p:cNvPr>
                      <p:cNvPicPr/>
                      <p:nvPr/>
                    </p:nvPicPr>
                    <p:blipFill>
                      <a:blip r:embed="rId6"/>
                      <a:stretch>
                        <a:fillRect/>
                      </a:stretch>
                    </p:blipFill>
                    <p:spPr>
                      <a:xfrm>
                        <a:off x="69850" y="39688"/>
                        <a:ext cx="12052300" cy="6821487"/>
                      </a:xfrm>
                      <a:prstGeom prst="rect">
                        <a:avLst/>
                      </a:prstGeom>
                    </p:spPr>
                  </p:pic>
                </p:oleObj>
              </mc:Fallback>
            </mc:AlternateContent>
          </a:graphicData>
        </a:graphic>
      </p:graphicFrame>
      <p:pic>
        <p:nvPicPr>
          <p:cNvPr id="6" name="Audio 5">
            <a:extLst>
              <a:ext uri="{FF2B5EF4-FFF2-40B4-BE49-F238E27FC236}">
                <a16:creationId xmlns:a16="http://schemas.microsoft.com/office/drawing/2014/main" id="{169DBD7A-8D1E-D8E7-AF9C-1F7A5C177C65}"/>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2817389145"/>
      </p:ext>
    </p:extLst>
  </p:cSld>
  <p:clrMapOvr>
    <a:masterClrMapping/>
  </p:clrMapOvr>
  <p:transition spd="slow" advTm="39084">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0" y="0"/>
            <a:ext cx="12191695" cy="658368"/>
          </a:xfrm>
          <a:prstGeom prst="rect">
            <a:avLst/>
          </a:prstGeom>
          <a:solidFill>
            <a:srgbClr val="0A2D63"/>
          </a:solidFill>
          <a:ln w="12700">
            <a:solidFill>
              <a:srgbClr val="0A2D63"/>
            </a:solidFill>
            <a:prstDash val="solid"/>
          </a:ln>
        </p:spPr>
        <p:txBody>
          <a:bodyPr/>
          <a:lstStyle/>
          <a:p>
            <a:endParaRPr/>
          </a:p>
        </p:txBody>
      </p:sp>
      <p:sp>
        <p:nvSpPr>
          <p:cNvPr id="4" name="Text 1"/>
          <p:cNvSpPr/>
          <p:nvPr/>
        </p:nvSpPr>
        <p:spPr>
          <a:xfrm>
            <a:off x="2331720" y="164592"/>
            <a:ext cx="7315200" cy="25603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55C9E6"/>
                </a:solidFill>
                <a:effectLst/>
                <a:uLnTx/>
                <a:uFillTx/>
                <a:latin typeface="Baguet Script" panose="00000500000000000000" pitchFamily="2" charset="0"/>
                <a:ea typeface="Aptos" pitchFamily="34" charset="-122"/>
                <a:cs typeface="Aptos" pitchFamily="34" charset="-120"/>
              </a:rPr>
              <a:t>Clarity in Every Standard. Confidence in Every Program.</a:t>
            </a:r>
            <a:endParaRPr kumimoji="0" lang="en-US" sz="1800" b="0" i="1" u="none" strike="noStrike" kern="1200" cap="none" spc="0" normalizeH="0" baseline="0" noProof="0" dirty="0">
              <a:ln>
                <a:noFill/>
              </a:ln>
              <a:solidFill>
                <a:prstClr val="black"/>
              </a:solidFill>
              <a:effectLst/>
              <a:uLnTx/>
              <a:uFillTx/>
              <a:latin typeface="Baguet Script" panose="00000500000000000000" pitchFamily="2" charset="0"/>
              <a:ea typeface="+mn-ea"/>
              <a:cs typeface="+mn-cs"/>
            </a:endParaRPr>
          </a:p>
        </p:txBody>
      </p:sp>
      <p:sp>
        <p:nvSpPr>
          <p:cNvPr id="5" name="Text 2"/>
          <p:cNvSpPr/>
          <p:nvPr/>
        </p:nvSpPr>
        <p:spPr>
          <a:xfrm>
            <a:off x="9772022" y="164592"/>
            <a:ext cx="1978018" cy="256032"/>
          </a:xfrm>
          <a:prstGeom prst="rect">
            <a:avLst/>
          </a:prstGeom>
          <a:noFill/>
          <a:ln/>
        </p:spPr>
        <p:txBody>
          <a:bodyPr wrap="square" lIns="0" tIns="0" rIns="0" bIns="0" rtlCol="0" anchor="ctr"/>
          <a:lstStyle/>
          <a:p>
            <a:pPr marL="0" indent="0" algn="r">
              <a:buNone/>
            </a:pPr>
            <a:r>
              <a:rPr lang="en-US" sz="1100" b="1" dirty="0">
                <a:solidFill>
                  <a:srgbClr val="D6EAFF"/>
                </a:solidFill>
                <a:latin typeface="Aptos" pitchFamily="34" charset="0"/>
                <a:ea typeface="Aptos" pitchFamily="34" charset="-122"/>
                <a:cs typeface="Aptos" pitchFamily="34" charset="-120"/>
              </a:rPr>
              <a:t>Standards 2.03 &amp; 2.07</a:t>
            </a:r>
            <a:endParaRPr lang="en-US" sz="1100" dirty="0"/>
          </a:p>
        </p:txBody>
      </p:sp>
      <p:sp>
        <p:nvSpPr>
          <p:cNvPr id="6" name="Text 3"/>
          <p:cNvSpPr/>
          <p:nvPr/>
        </p:nvSpPr>
        <p:spPr>
          <a:xfrm>
            <a:off x="685800" y="960120"/>
            <a:ext cx="10881360" cy="475488"/>
          </a:xfrm>
          <a:prstGeom prst="rect">
            <a:avLst/>
          </a:prstGeom>
          <a:noFill/>
          <a:ln/>
        </p:spPr>
        <p:txBody>
          <a:bodyPr wrap="square" lIns="0" tIns="0" rIns="0" bIns="0" rtlCol="0" anchor="ctr"/>
          <a:lstStyle/>
          <a:p>
            <a:pPr marL="0" indent="0">
              <a:buNone/>
            </a:pPr>
            <a:r>
              <a:rPr lang="en-US" sz="3000" b="1" dirty="0">
                <a:solidFill>
                  <a:srgbClr val="0A2D63"/>
                </a:solidFill>
                <a:latin typeface="Aptos" pitchFamily="34" charset="0"/>
                <a:ea typeface="Aptos Display" pitchFamily="34" charset="-122"/>
                <a:cs typeface="Aptos Display" pitchFamily="34" charset="-120"/>
              </a:rPr>
              <a:t>What does not count?</a:t>
            </a:r>
            <a:endParaRPr lang="en-US" sz="3000" dirty="0"/>
          </a:p>
        </p:txBody>
      </p:sp>
      <p:sp>
        <p:nvSpPr>
          <p:cNvPr id="7" name="Text 4"/>
          <p:cNvSpPr/>
          <p:nvPr/>
        </p:nvSpPr>
        <p:spPr>
          <a:xfrm>
            <a:off x="685800" y="1490472"/>
            <a:ext cx="10424160" cy="320040"/>
          </a:xfrm>
          <a:prstGeom prst="rect">
            <a:avLst/>
          </a:prstGeom>
          <a:noFill/>
          <a:ln/>
        </p:spPr>
        <p:txBody>
          <a:bodyPr wrap="square" lIns="0" tIns="0" rIns="0" bIns="0" rtlCol="0" anchor="ctr"/>
          <a:lstStyle/>
          <a:p>
            <a:pPr marL="0" indent="0">
              <a:buNone/>
            </a:pPr>
            <a:r>
              <a:rPr lang="en-US" sz="1450" dirty="0">
                <a:solidFill>
                  <a:srgbClr val="5C6670"/>
                </a:solidFill>
                <a:latin typeface="Aptos" pitchFamily="34" charset="0"/>
                <a:ea typeface="Aptos" pitchFamily="34" charset="-122"/>
                <a:cs typeface="Aptos" pitchFamily="34" charset="-120"/>
              </a:rPr>
              <a:t>The release must be a real reduction in assigned workload.</a:t>
            </a:r>
            <a:endParaRPr lang="en-US" sz="1450" dirty="0"/>
          </a:p>
        </p:txBody>
      </p:sp>
      <p:sp>
        <p:nvSpPr>
          <p:cNvPr id="8" name="Shape 5"/>
          <p:cNvSpPr/>
          <p:nvPr/>
        </p:nvSpPr>
        <p:spPr>
          <a:xfrm>
            <a:off x="914400" y="2352430"/>
            <a:ext cx="4754880" cy="3015097"/>
          </a:xfrm>
          <a:prstGeom prst="roundRect">
            <a:avLst>
              <a:gd name="adj" fmla="val 5143"/>
            </a:avLst>
          </a:prstGeom>
          <a:solidFill>
            <a:srgbClr val="FFF5F5"/>
          </a:solidFill>
          <a:ln w="13970">
            <a:solidFill>
              <a:srgbClr val="E6B7B7"/>
            </a:solidFill>
            <a:prstDash val="solid"/>
          </a:ln>
        </p:spPr>
        <p:txBody>
          <a:bodyPr/>
          <a:lstStyle/>
          <a:p>
            <a:endParaRPr/>
          </a:p>
        </p:txBody>
      </p:sp>
      <p:sp>
        <p:nvSpPr>
          <p:cNvPr id="9" name="Text 6"/>
          <p:cNvSpPr/>
          <p:nvPr/>
        </p:nvSpPr>
        <p:spPr>
          <a:xfrm>
            <a:off x="1234440" y="2121408"/>
            <a:ext cx="4114800" cy="1152144"/>
          </a:xfrm>
          <a:prstGeom prst="rect">
            <a:avLst/>
          </a:prstGeom>
          <a:noFill/>
          <a:ln/>
        </p:spPr>
        <p:txBody>
          <a:bodyPr wrap="square" lIns="0" tIns="0" rIns="0" bIns="0" rtlCol="0" anchor="ctr"/>
          <a:lstStyle/>
          <a:p>
            <a:pPr marL="0" indent="0">
              <a:buNone/>
            </a:pPr>
            <a:r>
              <a:rPr lang="en-US" sz="2400" b="1" dirty="0">
                <a:solidFill>
                  <a:srgbClr val="B54545"/>
                </a:solidFill>
                <a:latin typeface="Aptos" pitchFamily="34" charset="0"/>
                <a:ea typeface="Aptos Display" pitchFamily="34" charset="-122"/>
                <a:cs typeface="Aptos Display" pitchFamily="34" charset="-120"/>
              </a:rPr>
              <a:t>Does NOT Count</a:t>
            </a:r>
            <a:endParaRPr lang="en-US" sz="2400" dirty="0"/>
          </a:p>
        </p:txBody>
      </p:sp>
      <p:sp>
        <p:nvSpPr>
          <p:cNvPr id="10" name="Text 7"/>
          <p:cNvSpPr/>
          <p:nvPr/>
        </p:nvSpPr>
        <p:spPr>
          <a:xfrm>
            <a:off x="1234440" y="2980944"/>
            <a:ext cx="4114800" cy="2167128"/>
          </a:xfrm>
          <a:prstGeom prst="rect">
            <a:avLst/>
          </a:prstGeom>
          <a:noFill/>
          <a:ln/>
        </p:spPr>
        <p:txBody>
          <a:bodyPr wrap="square" lIns="635" tIns="635" rIns="635" bIns="635" rtlCol="0" anchor="ctr">
            <a:noAutofit/>
          </a:bodyPr>
          <a:lstStyle/>
          <a:p>
            <a:pPr marL="285750" indent="-285750">
              <a:lnSpc>
                <a:spcPct val="150000"/>
              </a:lnSpc>
              <a:buFont typeface="Wingdings" panose="05000000000000000000" pitchFamily="2" charset="2"/>
              <a:buChar char="Ø"/>
            </a:pPr>
            <a:r>
              <a:rPr lang="en-US" dirty="0">
                <a:solidFill>
                  <a:srgbClr val="1A1A1A"/>
                </a:solidFill>
                <a:ea typeface="Aptos" pitchFamily="34" charset="-122"/>
                <a:cs typeface="Aptos" pitchFamily="34" charset="-120"/>
              </a:rPr>
              <a:t>Teaching-related activities</a:t>
            </a:r>
            <a:endParaRPr lang="en-US" dirty="0"/>
          </a:p>
          <a:p>
            <a:pPr marL="285750" indent="-285750">
              <a:lnSpc>
                <a:spcPct val="150000"/>
              </a:lnSpc>
              <a:buFont typeface="Wingdings" panose="05000000000000000000" pitchFamily="2" charset="2"/>
              <a:buChar char="Ø"/>
            </a:pPr>
            <a:r>
              <a:rPr lang="en-US" dirty="0">
                <a:solidFill>
                  <a:srgbClr val="1A1A1A"/>
                </a:solidFill>
                <a:ea typeface="Aptos" pitchFamily="34" charset="-122"/>
                <a:cs typeface="Aptos" pitchFamily="34" charset="-120"/>
              </a:rPr>
              <a:t>Laboratory or simulation setup</a:t>
            </a:r>
            <a:endParaRPr lang="en-US" dirty="0"/>
          </a:p>
          <a:p>
            <a:pPr marL="285750" indent="-285750">
              <a:lnSpc>
                <a:spcPct val="150000"/>
              </a:lnSpc>
              <a:buFont typeface="Wingdings" panose="05000000000000000000" pitchFamily="2" charset="2"/>
              <a:buChar char="Ø"/>
            </a:pPr>
            <a:r>
              <a:rPr lang="en-US" dirty="0">
                <a:solidFill>
                  <a:srgbClr val="1A1A1A"/>
                </a:solidFill>
                <a:ea typeface="Aptos" pitchFamily="34" charset="-122"/>
                <a:cs typeface="Aptos" pitchFamily="34" charset="-120"/>
              </a:rPr>
              <a:t>A stipend without workload reduction</a:t>
            </a:r>
            <a:endParaRPr lang="en-US" dirty="0"/>
          </a:p>
          <a:p>
            <a:pPr marL="285750" indent="-285750">
              <a:lnSpc>
                <a:spcPct val="150000"/>
              </a:lnSpc>
              <a:buFont typeface="Wingdings" panose="05000000000000000000" pitchFamily="2" charset="2"/>
              <a:buChar char="Ø"/>
            </a:pPr>
            <a:r>
              <a:rPr lang="en-US" dirty="0">
                <a:solidFill>
                  <a:srgbClr val="1A1A1A"/>
                </a:solidFill>
                <a:ea typeface="Aptos" pitchFamily="34" charset="-122"/>
                <a:cs typeface="Aptos" pitchFamily="34" charset="-120"/>
              </a:rPr>
              <a:t>General professional development unrelated to program management or compliance</a:t>
            </a:r>
            <a:endParaRPr lang="en-US" dirty="0"/>
          </a:p>
        </p:txBody>
      </p:sp>
      <p:sp>
        <p:nvSpPr>
          <p:cNvPr id="11" name="Shape 8"/>
          <p:cNvSpPr/>
          <p:nvPr/>
        </p:nvSpPr>
        <p:spPr>
          <a:xfrm>
            <a:off x="6492240" y="2300614"/>
            <a:ext cx="4754880" cy="3085201"/>
          </a:xfrm>
          <a:prstGeom prst="roundRect">
            <a:avLst>
              <a:gd name="adj" fmla="val 5143"/>
            </a:avLst>
          </a:prstGeom>
          <a:solidFill>
            <a:srgbClr val="EAF8FF"/>
          </a:solidFill>
          <a:ln w="13970">
            <a:solidFill>
              <a:srgbClr val="B9D6F6"/>
            </a:solidFill>
            <a:prstDash val="solid"/>
          </a:ln>
        </p:spPr>
        <p:txBody>
          <a:bodyPr/>
          <a:lstStyle/>
          <a:p>
            <a:endParaRPr/>
          </a:p>
        </p:txBody>
      </p:sp>
      <p:sp>
        <p:nvSpPr>
          <p:cNvPr id="12" name="Text 9"/>
          <p:cNvSpPr/>
          <p:nvPr/>
        </p:nvSpPr>
        <p:spPr>
          <a:xfrm>
            <a:off x="6812280" y="2352430"/>
            <a:ext cx="4023360" cy="610226"/>
          </a:xfrm>
          <a:prstGeom prst="rect">
            <a:avLst/>
          </a:prstGeom>
          <a:noFill/>
          <a:ln/>
        </p:spPr>
        <p:txBody>
          <a:bodyPr wrap="square" lIns="0" tIns="0" rIns="0" bIns="0" rtlCol="0" anchor="ctr"/>
          <a:lstStyle/>
          <a:p>
            <a:pPr marL="0" indent="0">
              <a:buNone/>
            </a:pPr>
            <a:r>
              <a:rPr lang="en-US" sz="2400" b="1" dirty="0">
                <a:solidFill>
                  <a:srgbClr val="0A2D63"/>
                </a:solidFill>
                <a:latin typeface="Aptos" pitchFamily="34" charset="0"/>
                <a:ea typeface="Aptos Display" pitchFamily="34" charset="-122"/>
                <a:cs typeface="Aptos Display" pitchFamily="34" charset="-120"/>
              </a:rPr>
              <a:t>MUST be Documented as</a:t>
            </a:r>
            <a:endParaRPr lang="en-US" sz="2400" dirty="0"/>
          </a:p>
        </p:txBody>
      </p:sp>
      <p:sp>
        <p:nvSpPr>
          <p:cNvPr id="13" name="Text 10"/>
          <p:cNvSpPr/>
          <p:nvPr/>
        </p:nvSpPr>
        <p:spPr>
          <a:xfrm>
            <a:off x="6713415" y="3014472"/>
            <a:ext cx="4454769" cy="2133600"/>
          </a:xfrm>
          <a:prstGeom prst="rect">
            <a:avLst/>
          </a:prstGeom>
          <a:noFill/>
          <a:ln/>
        </p:spPr>
        <p:txBody>
          <a:bodyPr wrap="square" lIns="635" tIns="635" rIns="635" bIns="635" rtlCol="0" anchor="ctr">
            <a:noAutofit/>
          </a:bodyPr>
          <a:lstStyle/>
          <a:p>
            <a:pPr marL="285750" indent="-285750">
              <a:lnSpc>
                <a:spcPct val="150000"/>
              </a:lnSpc>
              <a:buFont typeface="Wingdings" panose="05000000000000000000" pitchFamily="2" charset="2"/>
              <a:buChar char="Ø"/>
            </a:pPr>
            <a:r>
              <a:rPr lang="en-US" dirty="0">
                <a:solidFill>
                  <a:srgbClr val="1A1A1A"/>
                </a:solidFill>
                <a:ea typeface="Aptos" pitchFamily="34" charset="-122"/>
                <a:cs typeface="Aptos" pitchFamily="34" charset="-120"/>
              </a:rPr>
              <a:t>Formal release time</a:t>
            </a:r>
            <a:endParaRPr lang="en-US" dirty="0"/>
          </a:p>
          <a:p>
            <a:pPr marL="285750" indent="-285750">
              <a:lnSpc>
                <a:spcPct val="150000"/>
              </a:lnSpc>
              <a:buFont typeface="Wingdings" panose="05000000000000000000" pitchFamily="2" charset="2"/>
              <a:buChar char="Ø"/>
            </a:pPr>
            <a:r>
              <a:rPr lang="en-US" dirty="0">
                <a:solidFill>
                  <a:srgbClr val="1A1A1A"/>
                </a:solidFill>
                <a:ea typeface="Aptos" pitchFamily="34" charset="-122"/>
                <a:cs typeface="Aptos" pitchFamily="34" charset="-120"/>
              </a:rPr>
              <a:t>Reduction from standard full-time workload</a:t>
            </a:r>
            <a:endParaRPr lang="en-US" dirty="0"/>
          </a:p>
          <a:p>
            <a:pPr marL="285750" indent="-285750">
              <a:lnSpc>
                <a:spcPct val="150000"/>
              </a:lnSpc>
              <a:buFont typeface="Wingdings" panose="05000000000000000000" pitchFamily="2" charset="2"/>
              <a:buChar char="Ø"/>
            </a:pPr>
            <a:r>
              <a:rPr lang="en-US" dirty="0">
                <a:solidFill>
                  <a:srgbClr val="1A1A1A"/>
                </a:solidFill>
                <a:ea typeface="Aptos" pitchFamily="34" charset="-122"/>
                <a:cs typeface="Aptos" pitchFamily="34" charset="-120"/>
              </a:rPr>
              <a:t>Linked to administrative responsibilities</a:t>
            </a:r>
            <a:endParaRPr lang="en-US" dirty="0"/>
          </a:p>
          <a:p>
            <a:pPr marL="285750" indent="-285750">
              <a:lnSpc>
                <a:spcPct val="150000"/>
              </a:lnSpc>
              <a:buFont typeface="Wingdings" panose="05000000000000000000" pitchFamily="2" charset="2"/>
              <a:buChar char="Ø"/>
            </a:pPr>
            <a:r>
              <a:rPr lang="en-US" dirty="0">
                <a:solidFill>
                  <a:srgbClr val="1A1A1A"/>
                </a:solidFill>
                <a:ea typeface="Aptos" pitchFamily="34" charset="-122"/>
                <a:cs typeface="Aptos" pitchFamily="34" charset="-120"/>
              </a:rPr>
              <a:t>Supported by institutional workload policy</a:t>
            </a:r>
            <a:endParaRPr lang="en-US" dirty="0"/>
          </a:p>
        </p:txBody>
      </p:sp>
      <p:sp>
        <p:nvSpPr>
          <p:cNvPr id="14" name="Shape 11"/>
          <p:cNvSpPr/>
          <p:nvPr/>
        </p:nvSpPr>
        <p:spPr>
          <a:xfrm>
            <a:off x="0" y="6537960"/>
            <a:ext cx="12191695" cy="320040"/>
          </a:xfrm>
          <a:prstGeom prst="rect">
            <a:avLst/>
          </a:prstGeom>
          <a:solidFill>
            <a:srgbClr val="E8F2FF"/>
          </a:solidFill>
          <a:ln w="12700">
            <a:solidFill>
              <a:srgbClr val="E8F2FF"/>
            </a:solidFill>
            <a:prstDash val="solid"/>
          </a:ln>
        </p:spPr>
        <p:txBody>
          <a:bodyPr/>
          <a:lstStyle/>
          <a:p>
            <a:endParaRPr/>
          </a:p>
        </p:txBody>
      </p:sp>
      <p:sp>
        <p:nvSpPr>
          <p:cNvPr id="15" name="Text 12"/>
          <p:cNvSpPr/>
          <p:nvPr/>
        </p:nvSpPr>
        <p:spPr>
          <a:xfrm>
            <a:off x="411480" y="6620256"/>
            <a:ext cx="9601200" cy="100584"/>
          </a:xfrm>
          <a:prstGeom prst="rect">
            <a:avLst/>
          </a:prstGeom>
          <a:noFill/>
          <a:ln/>
        </p:spPr>
        <p:txBody>
          <a:bodyPr wrap="square" lIns="0" tIns="0" rIns="0" bIns="0" rtlCol="0" anchor="ctr"/>
          <a:lstStyle/>
          <a:p>
            <a:pPr marL="0" indent="0">
              <a:buNone/>
            </a:pPr>
            <a:r>
              <a:rPr lang="en-US" sz="750" dirty="0">
                <a:solidFill>
                  <a:srgbClr val="4A5B70"/>
                </a:solidFill>
                <a:latin typeface="Aptos" pitchFamily="34" charset="0"/>
                <a:ea typeface="Aptos" pitchFamily="34" charset="-122"/>
                <a:cs typeface="Aptos" pitchFamily="34" charset="-120"/>
              </a:rPr>
              <a:t>Source: CoARC Standards 2.03 and 2.07 interpretive guidance</a:t>
            </a:r>
            <a:endParaRPr lang="en-US" sz="750" dirty="0"/>
          </a:p>
        </p:txBody>
      </p:sp>
      <p:sp>
        <p:nvSpPr>
          <p:cNvPr id="25" name="Slide Number Placeholder 0"/>
          <p:cNvSpPr>
            <a:spLocks noGrp="1"/>
          </p:cNvSpPr>
          <p:nvPr>
            <p:ph type="sldNum" sz="quarter" idx="4294967295"/>
          </p:nvPr>
        </p:nvSpPr>
        <p:spPr>
          <a:xfrm>
            <a:off x="11109960" y="6455664"/>
            <a:ext cx="800000" cy="300000"/>
          </a:xfrm>
          <a:prstGeom prst="rect">
            <a:avLst/>
          </a:prstGeom>
          <a:extLst>
            <a:ext uri="{C572A759-6A51-4108-AA02-DFA0A04FC94B}">
              <ma14:wrappingTextBoxFlag xmlns:ma14="http://schemas.microsoft.com/office/mac/drawingml/2011/main" xmlns="" val="0"/>
            </a:ext>
          </a:extLst>
        </p:spPr>
        <p:txBody>
          <a:bodyPr/>
          <a:lstStyle>
            <a:lvl1pPr>
              <a:defRPr sz="800">
                <a:solidFill>
                  <a:srgbClr val="6785B6"/>
                </a:solidFill>
                <a:latin typeface="Aptos"/>
                <a:ea typeface="Aptos"/>
                <a:cs typeface="Aptos"/>
              </a:defRPr>
            </a:lvl1pPr>
          </a:lstStyle>
          <a:p>
            <a:pPr algn="l"/>
            <a:fld id="{F7021451-1387-4CA6-816F-3879F97B5CBC}" type="slidenum">
              <a:rPr lang="en-US" b="0"/>
              <a:t>7</a:t>
            </a:fld>
            <a:endParaRPr lang="en-US"/>
          </a:p>
        </p:txBody>
      </p:sp>
      <p:pic>
        <p:nvPicPr>
          <p:cNvPr id="17" name="Picture 16">
            <a:extLst>
              <a:ext uri="{FF2B5EF4-FFF2-40B4-BE49-F238E27FC236}">
                <a16:creationId xmlns:a16="http://schemas.microsoft.com/office/drawing/2014/main" id="{7263C15A-6CEF-0757-B522-0C51E46D6D93}"/>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85799" y="0"/>
            <a:ext cx="640081" cy="640081"/>
          </a:xfrm>
          <a:prstGeom prst="rect">
            <a:avLst/>
          </a:prstGeom>
          <a:noFill/>
        </p:spPr>
      </p:pic>
      <p:pic>
        <p:nvPicPr>
          <p:cNvPr id="19" name="Audio 18">
            <a:extLst>
              <a:ext uri="{FF2B5EF4-FFF2-40B4-BE49-F238E27FC236}">
                <a16:creationId xmlns:a16="http://schemas.microsoft.com/office/drawing/2014/main" id="{9D0BD5D9-4F87-CA04-59E5-59846C43368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226800" y="5892800"/>
            <a:ext cx="812800" cy="812800"/>
          </a:xfrm>
          <a:prstGeom prst="rect">
            <a:avLst/>
          </a:prstGeom>
        </p:spPr>
      </p:pic>
    </p:spTree>
  </p:cSld>
  <p:clrMapOvr>
    <a:masterClrMapping/>
  </p:clrMapOvr>
  <p:transition spd="slow" advTm="38683">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9"/>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0" y="0"/>
            <a:ext cx="12191695" cy="658368"/>
          </a:xfrm>
          <a:prstGeom prst="rect">
            <a:avLst/>
          </a:prstGeom>
          <a:solidFill>
            <a:srgbClr val="0A2D63"/>
          </a:solidFill>
          <a:ln w="12700">
            <a:solidFill>
              <a:srgbClr val="0A2D63"/>
            </a:solidFill>
            <a:prstDash val="solid"/>
          </a:ln>
        </p:spPr>
        <p:txBody>
          <a:bodyPr/>
          <a:lstStyle/>
          <a:p>
            <a:endParaRPr/>
          </a:p>
        </p:txBody>
      </p:sp>
      <p:sp>
        <p:nvSpPr>
          <p:cNvPr id="4" name="Text 1"/>
          <p:cNvSpPr/>
          <p:nvPr/>
        </p:nvSpPr>
        <p:spPr>
          <a:xfrm>
            <a:off x="2331720" y="164592"/>
            <a:ext cx="7315200" cy="25603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55C9E6"/>
                </a:solidFill>
                <a:effectLst/>
                <a:uLnTx/>
                <a:uFillTx/>
                <a:latin typeface="Baguet Script" panose="00000500000000000000" pitchFamily="2" charset="0"/>
                <a:ea typeface="Aptos" pitchFamily="34" charset="-122"/>
                <a:cs typeface="Aptos" pitchFamily="34" charset="-120"/>
              </a:rPr>
              <a:t>Clarity in Every Standard. Confidence in Every Program.</a:t>
            </a:r>
            <a:endParaRPr kumimoji="0" lang="en-US" sz="1800" b="0" i="1" u="none" strike="noStrike" kern="1200" cap="none" spc="0" normalizeH="0" baseline="0" noProof="0" dirty="0">
              <a:ln>
                <a:noFill/>
              </a:ln>
              <a:solidFill>
                <a:prstClr val="black"/>
              </a:solidFill>
              <a:effectLst/>
              <a:uLnTx/>
              <a:uFillTx/>
              <a:latin typeface="Baguet Script" panose="00000500000000000000" pitchFamily="2" charset="0"/>
              <a:ea typeface="+mn-ea"/>
              <a:cs typeface="+mn-cs"/>
            </a:endParaRPr>
          </a:p>
        </p:txBody>
      </p:sp>
      <p:sp>
        <p:nvSpPr>
          <p:cNvPr id="5" name="Text 2"/>
          <p:cNvSpPr/>
          <p:nvPr/>
        </p:nvSpPr>
        <p:spPr>
          <a:xfrm>
            <a:off x="10012680" y="164592"/>
            <a:ext cx="1737360" cy="256032"/>
          </a:xfrm>
          <a:prstGeom prst="rect">
            <a:avLst/>
          </a:prstGeom>
          <a:noFill/>
          <a:ln/>
        </p:spPr>
        <p:txBody>
          <a:bodyPr wrap="square" lIns="0" tIns="0" rIns="0" bIns="0" rtlCol="0" anchor="ctr"/>
          <a:lstStyle/>
          <a:p>
            <a:pPr marL="0" indent="0" algn="r">
              <a:buNone/>
            </a:pPr>
            <a:r>
              <a:rPr lang="en-US" sz="1100" b="1" dirty="0">
                <a:solidFill>
                  <a:srgbClr val="D6EAFF"/>
                </a:solidFill>
                <a:latin typeface="Aptos" pitchFamily="34" charset="0"/>
                <a:ea typeface="Aptos" pitchFamily="34" charset="-122"/>
                <a:cs typeface="Aptos" pitchFamily="34" charset="-120"/>
              </a:rPr>
              <a:t>Standards 2.03 &amp; 2.07</a:t>
            </a:r>
            <a:endParaRPr lang="en-US" sz="1100" dirty="0"/>
          </a:p>
        </p:txBody>
      </p:sp>
      <p:sp>
        <p:nvSpPr>
          <p:cNvPr id="6" name="Text 3"/>
          <p:cNvSpPr/>
          <p:nvPr/>
        </p:nvSpPr>
        <p:spPr>
          <a:xfrm>
            <a:off x="685800" y="960120"/>
            <a:ext cx="10881360" cy="475488"/>
          </a:xfrm>
          <a:prstGeom prst="rect">
            <a:avLst/>
          </a:prstGeom>
          <a:noFill/>
          <a:ln/>
        </p:spPr>
        <p:txBody>
          <a:bodyPr wrap="square" lIns="0" tIns="0" rIns="0" bIns="0" rtlCol="0" anchor="ctr"/>
          <a:lstStyle/>
          <a:p>
            <a:pPr marL="0" indent="0">
              <a:buNone/>
            </a:pPr>
            <a:r>
              <a:rPr lang="en-US" sz="3000" b="1" dirty="0">
                <a:solidFill>
                  <a:srgbClr val="0A2D63"/>
                </a:solidFill>
                <a:latin typeface="Aptos" pitchFamily="34" charset="0"/>
                <a:ea typeface="Aptos Display" pitchFamily="34" charset="-122"/>
                <a:cs typeface="Aptos Display" pitchFamily="34" charset="-120"/>
              </a:rPr>
              <a:t>Evidence of compliance: what to have ready</a:t>
            </a:r>
            <a:endParaRPr lang="en-US" sz="3000" dirty="0"/>
          </a:p>
        </p:txBody>
      </p:sp>
      <p:sp>
        <p:nvSpPr>
          <p:cNvPr id="7" name="Text 4"/>
          <p:cNvSpPr/>
          <p:nvPr/>
        </p:nvSpPr>
        <p:spPr>
          <a:xfrm>
            <a:off x="685800" y="1490472"/>
            <a:ext cx="10424160" cy="320040"/>
          </a:xfrm>
          <a:prstGeom prst="rect">
            <a:avLst/>
          </a:prstGeom>
          <a:noFill/>
          <a:ln/>
        </p:spPr>
        <p:txBody>
          <a:bodyPr wrap="square" lIns="0" tIns="0" rIns="0" bIns="0" rtlCol="0" anchor="ctr"/>
          <a:lstStyle/>
          <a:p>
            <a:pPr marL="0" indent="0">
              <a:buNone/>
            </a:pPr>
            <a:r>
              <a:rPr lang="en-US" sz="1450" dirty="0">
                <a:solidFill>
                  <a:srgbClr val="5C6670"/>
                </a:solidFill>
                <a:latin typeface="Aptos" pitchFamily="34" charset="0"/>
                <a:ea typeface="Aptos" pitchFamily="34" charset="-122"/>
                <a:cs typeface="Aptos" pitchFamily="34" charset="-120"/>
              </a:rPr>
              <a:t>Documentation should show status, authority, release time, and workload balance.</a:t>
            </a:r>
            <a:endParaRPr lang="en-US" sz="1450" dirty="0"/>
          </a:p>
        </p:txBody>
      </p:sp>
      <p:sp>
        <p:nvSpPr>
          <p:cNvPr id="8" name="Text 5"/>
          <p:cNvSpPr/>
          <p:nvPr/>
        </p:nvSpPr>
        <p:spPr>
          <a:xfrm>
            <a:off x="868680" y="1874520"/>
            <a:ext cx="5074920" cy="2560320"/>
          </a:xfrm>
          <a:prstGeom prst="rect">
            <a:avLst/>
          </a:prstGeom>
          <a:noFill/>
          <a:ln/>
        </p:spPr>
        <p:txBody>
          <a:bodyPr wrap="square" lIns="635" tIns="635" rIns="635" bIns="635" rtlCol="0" anchor="ctr">
            <a:normAutofit lnSpcReduction="10000"/>
          </a:bodyPr>
          <a:lstStyle/>
          <a:p>
            <a:pPr marL="342900" marR="0" lvl="0" indent="-342900" algn="l" defTabSz="914400" rtl="0" eaLnBrk="1" fontAlgn="auto" latinLnBrk="0" hangingPunct="1">
              <a:lnSpc>
                <a:spcPct val="150000"/>
              </a:lnSpc>
              <a:spcBef>
                <a:spcPts val="0"/>
              </a:spcBef>
              <a:spcAft>
                <a:spcPts val="0"/>
              </a:spcAft>
              <a:buClrTx/>
              <a:buSzTx/>
              <a:buFont typeface="Wingdings" panose="05000000000000000000" pitchFamily="2" charset="2"/>
              <a:buChar char="q"/>
              <a:tabLst/>
              <a:defRPr/>
            </a:pPr>
            <a:r>
              <a:rPr kumimoji="0" lang="en-US" sz="2000" b="0" i="0" u="none" strike="noStrike" kern="1200" cap="none" spc="0" normalizeH="0" baseline="0" noProof="0" dirty="0">
                <a:ln>
                  <a:noFill/>
                </a:ln>
                <a:solidFill>
                  <a:srgbClr val="1A1A1A"/>
                </a:solidFill>
                <a:effectLst/>
                <a:uLnTx/>
                <a:uFillTx/>
                <a:latin typeface="Aptos"/>
                <a:ea typeface="Aptos" pitchFamily="34" charset="-122"/>
                <a:cs typeface="Aptos" pitchFamily="34" charset="-120"/>
              </a:rPr>
              <a:t>Appointment letter or equivalent</a:t>
            </a:r>
            <a:endParaRPr kumimoji="0" lang="en-US" sz="2000" b="0" i="0" u="none" strike="noStrike" kern="1200" cap="none" spc="0" normalizeH="0" baseline="0" noProof="0" dirty="0">
              <a:ln>
                <a:noFill/>
              </a:ln>
              <a:solidFill>
                <a:prstClr val="black"/>
              </a:solidFill>
              <a:effectLst/>
              <a:uLnTx/>
              <a:uFillTx/>
              <a:latin typeface="Aptos"/>
              <a:ea typeface="+mn-ea"/>
              <a:cs typeface="+mn-cs"/>
            </a:endParaRPr>
          </a:p>
          <a:p>
            <a:pPr marL="342900" marR="0" lvl="0" indent="-342900" algn="l" defTabSz="914400" rtl="0" eaLnBrk="1" fontAlgn="auto" latinLnBrk="0" hangingPunct="1">
              <a:lnSpc>
                <a:spcPct val="150000"/>
              </a:lnSpc>
              <a:spcBef>
                <a:spcPts val="0"/>
              </a:spcBef>
              <a:spcAft>
                <a:spcPts val="0"/>
              </a:spcAft>
              <a:buClrTx/>
              <a:buSzTx/>
              <a:buFont typeface="Wingdings" panose="05000000000000000000" pitchFamily="2" charset="2"/>
              <a:buChar char="q"/>
              <a:tabLst/>
              <a:defRPr/>
            </a:pPr>
            <a:r>
              <a:rPr kumimoji="0" lang="en-US" sz="2000" b="0" i="0" u="none" strike="noStrike" kern="1200" cap="none" spc="0" normalizeH="0" baseline="0" noProof="0" dirty="0">
                <a:ln>
                  <a:noFill/>
                </a:ln>
                <a:solidFill>
                  <a:srgbClr val="1A1A1A"/>
                </a:solidFill>
                <a:effectLst/>
                <a:uLnTx/>
                <a:uFillTx/>
                <a:latin typeface="Aptos"/>
                <a:ea typeface="Aptos" pitchFamily="34" charset="-122"/>
                <a:cs typeface="Aptos" pitchFamily="34" charset="-120"/>
              </a:rPr>
              <a:t>Current PD/DCE job description</a:t>
            </a:r>
            <a:endParaRPr kumimoji="0" lang="en-US" sz="2000" b="0" i="0" u="none" strike="noStrike" kern="1200" cap="none" spc="0" normalizeH="0" baseline="0" noProof="0" dirty="0">
              <a:ln>
                <a:noFill/>
              </a:ln>
              <a:solidFill>
                <a:prstClr val="black"/>
              </a:solidFill>
              <a:effectLst/>
              <a:uLnTx/>
              <a:uFillTx/>
              <a:latin typeface="Aptos"/>
              <a:ea typeface="+mn-ea"/>
              <a:cs typeface="+mn-cs"/>
            </a:endParaRPr>
          </a:p>
          <a:p>
            <a:pPr marL="342900" marR="0" lvl="0" indent="-342900" algn="l" defTabSz="914400" rtl="0" eaLnBrk="1" fontAlgn="auto" latinLnBrk="0" hangingPunct="1">
              <a:lnSpc>
                <a:spcPct val="150000"/>
              </a:lnSpc>
              <a:spcBef>
                <a:spcPts val="0"/>
              </a:spcBef>
              <a:spcAft>
                <a:spcPts val="0"/>
              </a:spcAft>
              <a:buClrTx/>
              <a:buSzTx/>
              <a:buFont typeface="Wingdings" panose="05000000000000000000" pitchFamily="2" charset="2"/>
              <a:buChar char="q"/>
              <a:tabLst/>
              <a:defRPr/>
            </a:pPr>
            <a:r>
              <a:rPr kumimoji="0" lang="en-US" sz="2000" b="0" i="0" u="none" strike="noStrike" kern="1200" cap="none" spc="0" normalizeH="0" baseline="0" noProof="0" dirty="0">
                <a:ln>
                  <a:noFill/>
                </a:ln>
                <a:solidFill>
                  <a:srgbClr val="1A1A1A"/>
                </a:solidFill>
                <a:effectLst/>
                <a:uLnTx/>
                <a:uFillTx/>
                <a:latin typeface="Aptos"/>
                <a:ea typeface="Aptos" pitchFamily="34" charset="-122"/>
                <a:cs typeface="Aptos" pitchFamily="34" charset="-120"/>
              </a:rPr>
              <a:t>Organizational chart showing leadership authority</a:t>
            </a:r>
            <a:endParaRPr kumimoji="0" lang="en-US" sz="2000" b="0" i="0" u="none" strike="noStrike" kern="1200" cap="none" spc="0" normalizeH="0" baseline="0" noProof="0" dirty="0">
              <a:ln>
                <a:noFill/>
              </a:ln>
              <a:solidFill>
                <a:prstClr val="black"/>
              </a:solidFill>
              <a:effectLst/>
              <a:uLnTx/>
              <a:uFillTx/>
              <a:latin typeface="Aptos"/>
              <a:ea typeface="+mn-ea"/>
              <a:cs typeface="+mn-cs"/>
            </a:endParaRPr>
          </a:p>
          <a:p>
            <a:pPr marL="342900" marR="0" lvl="0" indent="-342900" algn="l" defTabSz="914400" rtl="0" eaLnBrk="1" fontAlgn="auto" latinLnBrk="0" hangingPunct="1">
              <a:lnSpc>
                <a:spcPct val="150000"/>
              </a:lnSpc>
              <a:spcBef>
                <a:spcPts val="0"/>
              </a:spcBef>
              <a:spcAft>
                <a:spcPts val="0"/>
              </a:spcAft>
              <a:buClrTx/>
              <a:buSzTx/>
              <a:buFont typeface="Wingdings" panose="05000000000000000000" pitchFamily="2" charset="2"/>
              <a:buChar char="q"/>
              <a:tabLst/>
              <a:defRPr/>
            </a:pPr>
            <a:r>
              <a:rPr kumimoji="0" lang="en-US" sz="2000" b="0" i="0" u="none" strike="noStrike" kern="1200" cap="none" spc="0" normalizeH="0" baseline="0" noProof="0" dirty="0">
                <a:ln>
                  <a:noFill/>
                </a:ln>
                <a:solidFill>
                  <a:srgbClr val="1A1A1A"/>
                </a:solidFill>
                <a:effectLst/>
                <a:uLnTx/>
                <a:uFillTx/>
                <a:latin typeface="Aptos"/>
                <a:ea typeface="Aptos" pitchFamily="34" charset="-122"/>
                <a:cs typeface="Aptos" pitchFamily="34" charset="-120"/>
              </a:rPr>
              <a:t>CoARC Teaching and Administrative Workload Form</a:t>
            </a:r>
            <a:endParaRPr kumimoji="0" lang="en-US" sz="2000" b="0" i="0" u="none" strike="noStrike" kern="1200" cap="none" spc="0" normalizeH="0" baseline="0" noProof="0" dirty="0">
              <a:ln>
                <a:noFill/>
              </a:ln>
              <a:solidFill>
                <a:prstClr val="black"/>
              </a:solidFill>
              <a:effectLst/>
              <a:uLnTx/>
              <a:uFillTx/>
              <a:latin typeface="Aptos"/>
              <a:ea typeface="+mn-ea"/>
              <a:cs typeface="+mn-cs"/>
            </a:endParaRPr>
          </a:p>
        </p:txBody>
      </p:sp>
      <p:sp>
        <p:nvSpPr>
          <p:cNvPr id="9" name="Text 6"/>
          <p:cNvSpPr/>
          <p:nvPr/>
        </p:nvSpPr>
        <p:spPr>
          <a:xfrm>
            <a:off x="6400800" y="1874520"/>
            <a:ext cx="5074920" cy="2560320"/>
          </a:xfrm>
          <a:prstGeom prst="rect">
            <a:avLst/>
          </a:prstGeom>
          <a:noFill/>
          <a:ln/>
        </p:spPr>
        <p:txBody>
          <a:bodyPr wrap="square" lIns="635" tIns="635" rIns="635" bIns="635" rtlCol="0" anchor="ctr">
            <a:normAutofit lnSpcReduction="10000"/>
          </a:bodyPr>
          <a:lstStyle/>
          <a:p>
            <a:pPr marL="342900" marR="0" lvl="0" indent="-342900" algn="l" defTabSz="914400" rtl="0" eaLnBrk="1" fontAlgn="auto" latinLnBrk="0" hangingPunct="1">
              <a:lnSpc>
                <a:spcPct val="150000"/>
              </a:lnSpc>
              <a:spcBef>
                <a:spcPts val="0"/>
              </a:spcBef>
              <a:spcAft>
                <a:spcPts val="0"/>
              </a:spcAft>
              <a:buClrTx/>
              <a:buSzTx/>
              <a:buFont typeface="Wingdings" panose="05000000000000000000" pitchFamily="2" charset="2"/>
              <a:buChar char="q"/>
              <a:tabLst/>
              <a:defRPr/>
            </a:pPr>
            <a:r>
              <a:rPr kumimoji="0" lang="en-US" sz="1900" b="0" i="0" u="none" strike="noStrike" kern="1200" cap="none" spc="0" normalizeH="0" baseline="0" noProof="0" dirty="0">
                <a:ln>
                  <a:noFill/>
                </a:ln>
                <a:solidFill>
                  <a:srgbClr val="1A1A1A"/>
                </a:solidFill>
                <a:effectLst/>
                <a:uLnTx/>
                <a:uFillTx/>
                <a:latin typeface="Aptos"/>
                <a:ea typeface="Aptos" pitchFamily="34" charset="-122"/>
                <a:cs typeface="Aptos" pitchFamily="34" charset="-120"/>
              </a:rPr>
              <a:t>Sponsor workload policy</a:t>
            </a:r>
            <a:endParaRPr kumimoji="0" lang="en-US" sz="1900" b="0" i="0" u="none" strike="noStrike" kern="1200" cap="none" spc="0" normalizeH="0" baseline="0" noProof="0" dirty="0">
              <a:ln>
                <a:noFill/>
              </a:ln>
              <a:solidFill>
                <a:prstClr val="black"/>
              </a:solidFill>
              <a:effectLst/>
              <a:uLnTx/>
              <a:uFillTx/>
              <a:latin typeface="Aptos"/>
              <a:ea typeface="+mn-ea"/>
              <a:cs typeface="+mn-cs"/>
            </a:endParaRPr>
          </a:p>
          <a:p>
            <a:pPr marL="342900" marR="0" lvl="0" indent="-342900" algn="l" defTabSz="914400" rtl="0" eaLnBrk="1" fontAlgn="auto" latinLnBrk="0" hangingPunct="1">
              <a:lnSpc>
                <a:spcPct val="150000"/>
              </a:lnSpc>
              <a:spcBef>
                <a:spcPts val="0"/>
              </a:spcBef>
              <a:spcAft>
                <a:spcPts val="0"/>
              </a:spcAft>
              <a:buClrTx/>
              <a:buSzTx/>
              <a:buFont typeface="Wingdings" panose="05000000000000000000" pitchFamily="2" charset="2"/>
              <a:buChar char="q"/>
              <a:tabLst/>
              <a:defRPr/>
            </a:pPr>
            <a:r>
              <a:rPr kumimoji="0" lang="en-US" sz="1900" b="0" i="0" u="none" strike="noStrike" kern="1200" cap="none" spc="0" normalizeH="0" baseline="0" noProof="0" dirty="0">
                <a:ln>
                  <a:noFill/>
                </a:ln>
                <a:solidFill>
                  <a:srgbClr val="1A1A1A"/>
                </a:solidFill>
                <a:effectLst/>
                <a:uLnTx/>
                <a:uFillTx/>
                <a:latin typeface="Aptos"/>
                <a:ea typeface="Aptos" pitchFamily="34" charset="-122"/>
                <a:cs typeface="Aptos" pitchFamily="34" charset="-120"/>
              </a:rPr>
              <a:t>Documentation verifying at least 25% administrative release</a:t>
            </a:r>
            <a:endParaRPr kumimoji="0" lang="en-US" sz="1900" b="0" i="0" u="none" strike="noStrike" kern="1200" cap="none" spc="0" normalizeH="0" baseline="0" noProof="0" dirty="0">
              <a:ln>
                <a:noFill/>
              </a:ln>
              <a:solidFill>
                <a:prstClr val="black"/>
              </a:solidFill>
              <a:effectLst/>
              <a:uLnTx/>
              <a:uFillTx/>
              <a:latin typeface="Aptos"/>
              <a:ea typeface="+mn-ea"/>
              <a:cs typeface="+mn-cs"/>
            </a:endParaRPr>
          </a:p>
          <a:p>
            <a:pPr marL="342900" marR="0" lvl="0" indent="-342900" algn="l" defTabSz="914400" rtl="0" eaLnBrk="1" fontAlgn="auto" latinLnBrk="0" hangingPunct="1">
              <a:lnSpc>
                <a:spcPct val="150000"/>
              </a:lnSpc>
              <a:spcBef>
                <a:spcPts val="0"/>
              </a:spcBef>
              <a:spcAft>
                <a:spcPts val="0"/>
              </a:spcAft>
              <a:buClrTx/>
              <a:buSzTx/>
              <a:buFont typeface="Wingdings" panose="05000000000000000000" pitchFamily="2" charset="2"/>
              <a:buChar char="q"/>
              <a:tabLst/>
              <a:defRPr/>
            </a:pPr>
            <a:r>
              <a:rPr kumimoji="0" lang="en-US" sz="1900" b="0" i="0" u="none" strike="noStrike" kern="1200" cap="none" spc="0" normalizeH="0" baseline="0" noProof="0" dirty="0">
                <a:ln>
                  <a:noFill/>
                </a:ln>
                <a:solidFill>
                  <a:srgbClr val="1A1A1A"/>
                </a:solidFill>
                <a:effectLst/>
                <a:uLnTx/>
                <a:uFillTx/>
                <a:latin typeface="Aptos"/>
                <a:ea typeface="Aptos" pitchFamily="34" charset="-122"/>
                <a:cs typeface="Aptos" pitchFamily="34" charset="-120"/>
              </a:rPr>
              <a:t>Evidence of assessment and resource review</a:t>
            </a:r>
            <a:endParaRPr kumimoji="0" lang="en-US" sz="1900" b="0" i="0" u="none" strike="noStrike" kern="1200" cap="none" spc="0" normalizeH="0" baseline="0" noProof="0" dirty="0">
              <a:ln>
                <a:noFill/>
              </a:ln>
              <a:solidFill>
                <a:prstClr val="black"/>
              </a:solidFill>
              <a:effectLst/>
              <a:uLnTx/>
              <a:uFillTx/>
              <a:latin typeface="Aptos"/>
              <a:ea typeface="+mn-ea"/>
              <a:cs typeface="+mn-cs"/>
            </a:endParaRPr>
          </a:p>
          <a:p>
            <a:pPr marL="342900" marR="0" lvl="0" indent="-342900" algn="l" defTabSz="914400" rtl="0" eaLnBrk="1" fontAlgn="auto" latinLnBrk="0" hangingPunct="1">
              <a:lnSpc>
                <a:spcPct val="150000"/>
              </a:lnSpc>
              <a:spcBef>
                <a:spcPts val="0"/>
              </a:spcBef>
              <a:spcAft>
                <a:spcPts val="0"/>
              </a:spcAft>
              <a:buClrTx/>
              <a:buSzTx/>
              <a:buFont typeface="Wingdings" panose="05000000000000000000" pitchFamily="2" charset="2"/>
              <a:buChar char="q"/>
              <a:tabLst/>
              <a:defRPr/>
            </a:pPr>
            <a:r>
              <a:rPr kumimoji="0" lang="en-US" sz="1900" b="0" i="0" u="none" strike="noStrike" kern="1200" cap="none" spc="0" normalizeH="0" baseline="0" noProof="0" dirty="0">
                <a:ln>
                  <a:noFill/>
                </a:ln>
                <a:solidFill>
                  <a:srgbClr val="1A1A1A"/>
                </a:solidFill>
                <a:effectLst/>
                <a:uLnTx/>
                <a:uFillTx/>
                <a:latin typeface="Aptos"/>
                <a:ea typeface="Aptos" pitchFamily="34" charset="-122"/>
                <a:cs typeface="Aptos" pitchFamily="34" charset="-120"/>
              </a:rPr>
              <a:t>Evidence of role-specific oversight and coordination</a:t>
            </a:r>
            <a:endParaRPr kumimoji="0" lang="en-US" sz="1900" b="0" i="0" u="none" strike="noStrike" kern="1200" cap="none" spc="0" normalizeH="0" baseline="0" noProof="0" dirty="0">
              <a:ln>
                <a:noFill/>
              </a:ln>
              <a:solidFill>
                <a:prstClr val="black"/>
              </a:solidFill>
              <a:effectLst/>
              <a:uLnTx/>
              <a:uFillTx/>
              <a:latin typeface="Aptos"/>
              <a:ea typeface="+mn-ea"/>
              <a:cs typeface="+mn-cs"/>
            </a:endParaRPr>
          </a:p>
        </p:txBody>
      </p:sp>
      <p:sp>
        <p:nvSpPr>
          <p:cNvPr id="10" name="Shape 7"/>
          <p:cNvSpPr/>
          <p:nvPr/>
        </p:nvSpPr>
        <p:spPr>
          <a:xfrm>
            <a:off x="1600200" y="4892040"/>
            <a:ext cx="9006840" cy="685800"/>
          </a:xfrm>
          <a:prstGeom prst="roundRect">
            <a:avLst>
              <a:gd name="adj" fmla="val 21333"/>
            </a:avLst>
          </a:prstGeom>
          <a:solidFill>
            <a:srgbClr val="0A2D63"/>
          </a:solidFill>
          <a:ln w="12700">
            <a:solidFill>
              <a:srgbClr val="0A2D63"/>
            </a:solidFill>
            <a:prstDash val="solid"/>
          </a:ln>
        </p:spPr>
        <p:txBody>
          <a:bodyPr/>
          <a:lstStyle/>
          <a:p>
            <a:endParaRPr/>
          </a:p>
        </p:txBody>
      </p:sp>
      <p:sp>
        <p:nvSpPr>
          <p:cNvPr id="11" name="Text 8"/>
          <p:cNvSpPr/>
          <p:nvPr/>
        </p:nvSpPr>
        <p:spPr>
          <a:xfrm>
            <a:off x="1874520" y="4954954"/>
            <a:ext cx="8458200" cy="568022"/>
          </a:xfrm>
          <a:prstGeom prst="rect">
            <a:avLst/>
          </a:prstGeom>
          <a:noFill/>
          <a:ln/>
        </p:spPr>
        <p:txBody>
          <a:bodyPr wrap="square" lIns="0" tIns="0" rIns="0" bIns="0" rtlCol="0" anchor="ctr"/>
          <a:lstStyle/>
          <a:p>
            <a:pPr marL="0" indent="0" algn="ctr">
              <a:buNone/>
            </a:pPr>
            <a:r>
              <a:rPr lang="en-US" sz="1600" b="1" dirty="0">
                <a:solidFill>
                  <a:srgbClr val="FFFFFF"/>
                </a:solidFill>
                <a:latin typeface="Aptos" pitchFamily="34" charset="0"/>
                <a:ea typeface="Aptos Display" pitchFamily="34" charset="-122"/>
                <a:cs typeface="Aptos Display" pitchFamily="34" charset="-120"/>
              </a:rPr>
              <a:t>Best practice: make the documentation clear enough that the release time is easy to verify.</a:t>
            </a:r>
            <a:endParaRPr lang="en-US" sz="1600" dirty="0"/>
          </a:p>
        </p:txBody>
      </p:sp>
      <p:sp>
        <p:nvSpPr>
          <p:cNvPr id="12" name="Shape 9"/>
          <p:cNvSpPr/>
          <p:nvPr/>
        </p:nvSpPr>
        <p:spPr>
          <a:xfrm>
            <a:off x="0" y="6537960"/>
            <a:ext cx="12191695" cy="320040"/>
          </a:xfrm>
          <a:prstGeom prst="rect">
            <a:avLst/>
          </a:prstGeom>
          <a:solidFill>
            <a:srgbClr val="E8F2FF"/>
          </a:solidFill>
          <a:ln w="12700">
            <a:solidFill>
              <a:srgbClr val="E8F2FF"/>
            </a:solidFill>
            <a:prstDash val="solid"/>
          </a:ln>
        </p:spPr>
        <p:txBody>
          <a:bodyPr/>
          <a:lstStyle/>
          <a:p>
            <a:endParaRPr/>
          </a:p>
        </p:txBody>
      </p:sp>
      <p:sp>
        <p:nvSpPr>
          <p:cNvPr id="13" name="Text 10"/>
          <p:cNvSpPr/>
          <p:nvPr/>
        </p:nvSpPr>
        <p:spPr>
          <a:xfrm>
            <a:off x="411480" y="6620256"/>
            <a:ext cx="9601200" cy="100584"/>
          </a:xfrm>
          <a:prstGeom prst="rect">
            <a:avLst/>
          </a:prstGeom>
          <a:noFill/>
          <a:ln/>
        </p:spPr>
        <p:txBody>
          <a:bodyPr wrap="square" lIns="0" tIns="0" rIns="0" bIns="0" rtlCol="0" anchor="ctr"/>
          <a:lstStyle/>
          <a:p>
            <a:pPr marL="0" indent="0">
              <a:buNone/>
            </a:pPr>
            <a:r>
              <a:rPr lang="en-US" sz="750" dirty="0">
                <a:solidFill>
                  <a:srgbClr val="4A5B70"/>
                </a:solidFill>
                <a:latin typeface="Aptos" pitchFamily="34" charset="0"/>
                <a:ea typeface="Aptos" pitchFamily="34" charset="-122"/>
                <a:cs typeface="Aptos" pitchFamily="34" charset="-120"/>
              </a:rPr>
              <a:t>Source: CoARC Standards 2.03 and 2.07 interpretive guidance</a:t>
            </a:r>
            <a:endParaRPr lang="en-US" sz="750" dirty="0"/>
          </a:p>
        </p:txBody>
      </p:sp>
      <p:sp>
        <p:nvSpPr>
          <p:cNvPr id="25" name="Slide Number Placeholder 0"/>
          <p:cNvSpPr>
            <a:spLocks noGrp="1"/>
          </p:cNvSpPr>
          <p:nvPr>
            <p:ph type="sldNum" sz="quarter" idx="4294967295"/>
          </p:nvPr>
        </p:nvSpPr>
        <p:spPr>
          <a:xfrm>
            <a:off x="11109960" y="6455664"/>
            <a:ext cx="800000" cy="300000"/>
          </a:xfrm>
          <a:prstGeom prst="rect">
            <a:avLst/>
          </a:prstGeom>
          <a:extLst>
            <a:ext uri="{C572A759-6A51-4108-AA02-DFA0A04FC94B}">
              <ma14:wrappingTextBoxFlag xmlns:ma14="http://schemas.microsoft.com/office/mac/drawingml/2011/main" xmlns="" val="0"/>
            </a:ext>
          </a:extLst>
        </p:spPr>
        <p:txBody>
          <a:bodyPr/>
          <a:lstStyle>
            <a:lvl1pPr>
              <a:defRPr sz="800">
                <a:solidFill>
                  <a:srgbClr val="6785B6"/>
                </a:solidFill>
                <a:latin typeface="Aptos"/>
                <a:ea typeface="Aptos"/>
                <a:cs typeface="Aptos"/>
              </a:defRPr>
            </a:lvl1pPr>
          </a:lstStyle>
          <a:p>
            <a:pPr algn="l"/>
            <a:fld id="{F7021451-1387-4CA6-816F-3879F97B5CBC}" type="slidenum">
              <a:rPr lang="en-US" b="0"/>
              <a:t>8</a:t>
            </a:fld>
            <a:endParaRPr lang="en-US"/>
          </a:p>
        </p:txBody>
      </p:sp>
      <p:pic>
        <p:nvPicPr>
          <p:cNvPr id="15" name="Picture 14">
            <a:extLst>
              <a:ext uri="{FF2B5EF4-FFF2-40B4-BE49-F238E27FC236}">
                <a16:creationId xmlns:a16="http://schemas.microsoft.com/office/drawing/2014/main" id="{894999FB-107A-2C39-C9B9-6FE4E633000E}"/>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85799" y="0"/>
            <a:ext cx="640081" cy="640081"/>
          </a:xfrm>
          <a:prstGeom prst="rect">
            <a:avLst/>
          </a:prstGeom>
          <a:noFill/>
        </p:spPr>
      </p:pic>
      <p:pic>
        <p:nvPicPr>
          <p:cNvPr id="34" name="Audio 33">
            <a:extLst>
              <a:ext uri="{FF2B5EF4-FFF2-40B4-BE49-F238E27FC236}">
                <a16:creationId xmlns:a16="http://schemas.microsoft.com/office/drawing/2014/main" id="{CDD8B657-D249-CABD-2040-6157D721578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226800" y="5892800"/>
            <a:ext cx="812800" cy="812800"/>
          </a:xfrm>
          <a:prstGeom prst="rect">
            <a:avLst/>
          </a:prstGeom>
        </p:spPr>
      </p:pic>
    </p:spTree>
  </p:cSld>
  <p:clrMapOvr>
    <a:masterClrMapping/>
  </p:clrMapOvr>
  <p:transition spd="slow" advTm="38469">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4"/>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0" y="0"/>
            <a:ext cx="12191695" cy="658368"/>
          </a:xfrm>
          <a:prstGeom prst="rect">
            <a:avLst/>
          </a:prstGeom>
          <a:solidFill>
            <a:srgbClr val="0A2D63"/>
          </a:solidFill>
          <a:ln w="12700">
            <a:solidFill>
              <a:srgbClr val="0A2D63"/>
            </a:solidFill>
            <a:prstDash val="solid"/>
          </a:ln>
        </p:spPr>
        <p:txBody>
          <a:bodyPr/>
          <a:lstStyle/>
          <a:p>
            <a:endParaRPr/>
          </a:p>
        </p:txBody>
      </p:sp>
      <p:sp>
        <p:nvSpPr>
          <p:cNvPr id="4" name="Text 1"/>
          <p:cNvSpPr/>
          <p:nvPr/>
        </p:nvSpPr>
        <p:spPr>
          <a:xfrm>
            <a:off x="2331720" y="164592"/>
            <a:ext cx="7315200" cy="25603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55C9E6"/>
                </a:solidFill>
                <a:effectLst/>
                <a:uLnTx/>
                <a:uFillTx/>
                <a:latin typeface="Baguet Script" panose="00000500000000000000" pitchFamily="2" charset="0"/>
                <a:ea typeface="Aptos" pitchFamily="34" charset="-122"/>
                <a:cs typeface="Aptos" pitchFamily="34" charset="-120"/>
              </a:rPr>
              <a:t>Clarity in Every Standard. Confidence in Every Program.</a:t>
            </a:r>
            <a:endParaRPr kumimoji="0" lang="en-US" sz="1800" b="0" i="1" u="none" strike="noStrike" kern="1200" cap="none" spc="0" normalizeH="0" baseline="0" noProof="0" dirty="0">
              <a:ln>
                <a:noFill/>
              </a:ln>
              <a:solidFill>
                <a:prstClr val="black"/>
              </a:solidFill>
              <a:effectLst/>
              <a:uLnTx/>
              <a:uFillTx/>
              <a:latin typeface="Baguet Script" panose="00000500000000000000" pitchFamily="2" charset="0"/>
              <a:ea typeface="+mn-ea"/>
              <a:cs typeface="+mn-cs"/>
            </a:endParaRPr>
          </a:p>
        </p:txBody>
      </p:sp>
      <p:sp>
        <p:nvSpPr>
          <p:cNvPr id="5" name="Text 2"/>
          <p:cNvSpPr/>
          <p:nvPr/>
        </p:nvSpPr>
        <p:spPr>
          <a:xfrm>
            <a:off x="10012680" y="164592"/>
            <a:ext cx="1737360" cy="256032"/>
          </a:xfrm>
          <a:prstGeom prst="rect">
            <a:avLst/>
          </a:prstGeom>
          <a:noFill/>
          <a:ln/>
        </p:spPr>
        <p:txBody>
          <a:bodyPr wrap="square" lIns="0" tIns="0" rIns="0" bIns="0" rtlCol="0" anchor="ctr"/>
          <a:lstStyle/>
          <a:p>
            <a:pPr marL="0" indent="0" algn="r">
              <a:buNone/>
            </a:pPr>
            <a:r>
              <a:rPr lang="en-US" sz="1100" b="1" dirty="0">
                <a:solidFill>
                  <a:srgbClr val="D6EAFF"/>
                </a:solidFill>
                <a:latin typeface="Aptos" pitchFamily="34" charset="0"/>
                <a:ea typeface="Aptos" pitchFamily="34" charset="-122"/>
                <a:cs typeface="Aptos" pitchFamily="34" charset="-120"/>
              </a:rPr>
              <a:t>Standards 2.03 &amp; 2.07</a:t>
            </a:r>
            <a:endParaRPr lang="en-US" sz="1100" dirty="0"/>
          </a:p>
        </p:txBody>
      </p:sp>
      <p:sp>
        <p:nvSpPr>
          <p:cNvPr id="6" name="Text 3"/>
          <p:cNvSpPr/>
          <p:nvPr/>
        </p:nvSpPr>
        <p:spPr>
          <a:xfrm>
            <a:off x="685800" y="960120"/>
            <a:ext cx="10881360" cy="475488"/>
          </a:xfrm>
          <a:prstGeom prst="rect">
            <a:avLst/>
          </a:prstGeom>
          <a:noFill/>
          <a:ln/>
        </p:spPr>
        <p:txBody>
          <a:bodyPr wrap="square" lIns="0" tIns="0" rIns="0" bIns="0" rtlCol="0" anchor="ctr"/>
          <a:lstStyle/>
          <a:p>
            <a:pPr marL="0" indent="0">
              <a:buNone/>
            </a:pPr>
            <a:r>
              <a:rPr lang="en-US" sz="3000" b="1" dirty="0">
                <a:solidFill>
                  <a:srgbClr val="0A2D63"/>
                </a:solidFill>
                <a:latin typeface="Aptos" pitchFamily="34" charset="0"/>
                <a:ea typeface="Aptos Display" pitchFamily="34" charset="-122"/>
                <a:cs typeface="Aptos Display" pitchFamily="34" charset="-120"/>
              </a:rPr>
              <a:t>Special considerations: role balance and remote work</a:t>
            </a:r>
            <a:endParaRPr lang="en-US" sz="3000" dirty="0"/>
          </a:p>
        </p:txBody>
      </p:sp>
      <p:sp>
        <p:nvSpPr>
          <p:cNvPr id="7" name="Text 4"/>
          <p:cNvSpPr/>
          <p:nvPr/>
        </p:nvSpPr>
        <p:spPr>
          <a:xfrm>
            <a:off x="685800" y="1490472"/>
            <a:ext cx="10424160" cy="320040"/>
          </a:xfrm>
          <a:prstGeom prst="rect">
            <a:avLst/>
          </a:prstGeom>
          <a:noFill/>
          <a:ln/>
        </p:spPr>
        <p:txBody>
          <a:bodyPr wrap="square" lIns="0" tIns="0" rIns="0" bIns="0" rtlCol="0" anchor="ctr"/>
          <a:lstStyle/>
          <a:p>
            <a:pPr marL="0" indent="0">
              <a:buNone/>
            </a:pPr>
            <a:r>
              <a:rPr lang="en-US" sz="1450" dirty="0">
                <a:solidFill>
                  <a:srgbClr val="5C6670"/>
                </a:solidFill>
                <a:latin typeface="Aptos" pitchFamily="34" charset="0"/>
                <a:ea typeface="Aptos" pitchFamily="34" charset="-122"/>
                <a:cs typeface="Aptos" pitchFamily="34" charset="-120"/>
              </a:rPr>
              <a:t>Additional roles and distant locations require clear documentation and adequate support.</a:t>
            </a:r>
            <a:endParaRPr lang="en-US" sz="1450" dirty="0"/>
          </a:p>
        </p:txBody>
      </p:sp>
      <p:sp>
        <p:nvSpPr>
          <p:cNvPr id="8" name="Shape 5"/>
          <p:cNvSpPr/>
          <p:nvPr/>
        </p:nvSpPr>
        <p:spPr>
          <a:xfrm>
            <a:off x="853440" y="2039112"/>
            <a:ext cx="4983480" cy="2478024"/>
          </a:xfrm>
          <a:prstGeom prst="roundRect">
            <a:avLst>
              <a:gd name="adj" fmla="val 6038"/>
            </a:avLst>
          </a:prstGeom>
          <a:solidFill>
            <a:srgbClr val="EAF4FF"/>
          </a:solidFill>
          <a:ln w="13970">
            <a:solidFill>
              <a:srgbClr val="B9D6F6"/>
            </a:solidFill>
            <a:prstDash val="solid"/>
          </a:ln>
        </p:spPr>
        <p:txBody>
          <a:bodyPr/>
          <a:lstStyle/>
          <a:p>
            <a:endParaRPr/>
          </a:p>
        </p:txBody>
      </p:sp>
      <p:sp>
        <p:nvSpPr>
          <p:cNvPr id="9" name="Text 6"/>
          <p:cNvSpPr/>
          <p:nvPr/>
        </p:nvSpPr>
        <p:spPr>
          <a:xfrm>
            <a:off x="1097280" y="2039112"/>
            <a:ext cx="4526280" cy="402336"/>
          </a:xfrm>
          <a:prstGeom prst="rect">
            <a:avLst/>
          </a:prstGeom>
          <a:noFill/>
          <a:ln/>
        </p:spPr>
        <p:txBody>
          <a:bodyPr wrap="square" lIns="0" tIns="0" rIns="0" bIns="0" rtlCol="0" anchor="ctr"/>
          <a:lstStyle/>
          <a:p>
            <a:pPr marL="0" indent="0">
              <a:buNone/>
            </a:pPr>
            <a:r>
              <a:rPr lang="en-US" sz="1800" b="1" dirty="0">
                <a:solidFill>
                  <a:srgbClr val="0A2D63"/>
                </a:solidFill>
                <a:latin typeface="Aptos" pitchFamily="34" charset="0"/>
                <a:ea typeface="Aptos Display" pitchFamily="34" charset="-122"/>
                <a:cs typeface="Aptos Display" pitchFamily="34" charset="-120"/>
              </a:rPr>
              <a:t>Additional Leadership </a:t>
            </a:r>
            <a:r>
              <a:rPr lang="en-US" b="1" dirty="0">
                <a:solidFill>
                  <a:srgbClr val="0A2D63"/>
                </a:solidFill>
                <a:latin typeface="Aptos" pitchFamily="34" charset="0"/>
                <a:ea typeface="Aptos Display" pitchFamily="34" charset="-122"/>
                <a:cs typeface="Aptos Display" pitchFamily="34" charset="-120"/>
              </a:rPr>
              <a:t>R</a:t>
            </a:r>
            <a:r>
              <a:rPr lang="en-US" sz="1800" b="1" dirty="0">
                <a:solidFill>
                  <a:srgbClr val="0A2D63"/>
                </a:solidFill>
                <a:latin typeface="Aptos" pitchFamily="34" charset="0"/>
                <a:ea typeface="Aptos Display" pitchFamily="34" charset="-122"/>
                <a:cs typeface="Aptos Display" pitchFamily="34" charset="-120"/>
              </a:rPr>
              <a:t>oles</a:t>
            </a:r>
            <a:endParaRPr lang="en-US" sz="1800" dirty="0"/>
          </a:p>
        </p:txBody>
      </p:sp>
      <p:sp>
        <p:nvSpPr>
          <p:cNvPr id="10" name="Text 7"/>
          <p:cNvSpPr/>
          <p:nvPr/>
        </p:nvSpPr>
        <p:spPr>
          <a:xfrm>
            <a:off x="1097280" y="2441448"/>
            <a:ext cx="4526280" cy="1709928"/>
          </a:xfrm>
          <a:prstGeom prst="rect">
            <a:avLst/>
          </a:prstGeom>
          <a:noFill/>
          <a:ln/>
        </p:spPr>
        <p:txBody>
          <a:bodyPr wrap="square" lIns="254" tIns="254" rIns="254" bIns="254" rtlCol="0" anchor="ctr">
            <a:normAutofit/>
          </a:bodyPr>
          <a:lstStyle/>
          <a:p>
            <a:pPr marL="0" indent="0">
              <a:buNone/>
            </a:pPr>
            <a:r>
              <a:rPr lang="en-US" dirty="0">
                <a:solidFill>
                  <a:srgbClr val="1A1A1A"/>
                </a:solidFill>
                <a:latin typeface="Aptos" pitchFamily="34" charset="0"/>
                <a:ea typeface="Aptos" pitchFamily="34" charset="-122"/>
                <a:cs typeface="Aptos" pitchFamily="34" charset="-120"/>
              </a:rPr>
              <a:t>If the PD or DCE also serves as a Dean, Department Chair, Division Chair, faculty member, clinician, or researcher, the workload must still allow sufficient time for program administration.</a:t>
            </a:r>
            <a:endParaRPr lang="en-US" dirty="0"/>
          </a:p>
        </p:txBody>
      </p:sp>
      <p:sp>
        <p:nvSpPr>
          <p:cNvPr id="11" name="Shape 8"/>
          <p:cNvSpPr/>
          <p:nvPr/>
        </p:nvSpPr>
        <p:spPr>
          <a:xfrm>
            <a:off x="6355080" y="2039112"/>
            <a:ext cx="4983480" cy="2532888"/>
          </a:xfrm>
          <a:prstGeom prst="roundRect">
            <a:avLst>
              <a:gd name="adj" fmla="val 6038"/>
            </a:avLst>
          </a:prstGeom>
          <a:solidFill>
            <a:srgbClr val="EAF4FF"/>
          </a:solidFill>
          <a:ln w="13970">
            <a:solidFill>
              <a:srgbClr val="B9D6F6"/>
            </a:solidFill>
            <a:prstDash val="solid"/>
          </a:ln>
        </p:spPr>
        <p:txBody>
          <a:bodyPr/>
          <a:lstStyle/>
          <a:p>
            <a:endParaRPr/>
          </a:p>
        </p:txBody>
      </p:sp>
      <p:sp>
        <p:nvSpPr>
          <p:cNvPr id="12" name="Text 9"/>
          <p:cNvSpPr/>
          <p:nvPr/>
        </p:nvSpPr>
        <p:spPr>
          <a:xfrm>
            <a:off x="6583680" y="2039112"/>
            <a:ext cx="4526280" cy="228600"/>
          </a:xfrm>
          <a:prstGeom prst="rect">
            <a:avLst/>
          </a:prstGeom>
          <a:noFill/>
          <a:ln/>
        </p:spPr>
        <p:txBody>
          <a:bodyPr wrap="square" lIns="0" tIns="0" rIns="0" bIns="0" rtlCol="0" anchor="ctr"/>
          <a:lstStyle/>
          <a:p>
            <a:pPr marL="0" indent="0">
              <a:buNone/>
            </a:pPr>
            <a:r>
              <a:rPr lang="en-US" sz="1800" b="1" dirty="0">
                <a:solidFill>
                  <a:srgbClr val="0A2D63"/>
                </a:solidFill>
                <a:latin typeface="Aptos" pitchFamily="34" charset="0"/>
                <a:ea typeface="Aptos Display" pitchFamily="34" charset="-122"/>
                <a:cs typeface="Aptos Display" pitchFamily="34" charset="-120"/>
              </a:rPr>
              <a:t>Distant  Location</a:t>
            </a:r>
            <a:endParaRPr lang="en-US" sz="1800" dirty="0"/>
          </a:p>
        </p:txBody>
      </p:sp>
      <p:sp>
        <p:nvSpPr>
          <p:cNvPr id="13" name="Text 10"/>
          <p:cNvSpPr/>
          <p:nvPr/>
        </p:nvSpPr>
        <p:spPr>
          <a:xfrm>
            <a:off x="6583680" y="2441448"/>
            <a:ext cx="4526280" cy="1709928"/>
          </a:xfrm>
          <a:prstGeom prst="rect">
            <a:avLst/>
          </a:prstGeom>
          <a:noFill/>
          <a:ln/>
        </p:spPr>
        <p:txBody>
          <a:bodyPr wrap="square" lIns="254" tIns="254" rIns="254" bIns="254" rtlCol="0" anchor="ctr">
            <a:normAutofit/>
          </a:bodyPr>
          <a:lstStyle/>
          <a:p>
            <a:pPr marL="0" indent="0">
              <a:buNone/>
            </a:pPr>
            <a:r>
              <a:rPr lang="en-US" dirty="0">
                <a:solidFill>
                  <a:srgbClr val="1A1A1A"/>
                </a:solidFill>
                <a:latin typeface="Aptos" pitchFamily="34" charset="0"/>
                <a:ea typeface="Aptos" pitchFamily="34" charset="-122"/>
                <a:cs typeface="Aptos" pitchFamily="34" charset="-120"/>
              </a:rPr>
              <a:t>Remote work may be acceptable only when the sponsor ensures necessary support, access to data and technology, and appropriate notice to prospective students.</a:t>
            </a:r>
            <a:endParaRPr lang="en-US" dirty="0"/>
          </a:p>
        </p:txBody>
      </p:sp>
      <p:sp>
        <p:nvSpPr>
          <p:cNvPr id="14" name="Text 11"/>
          <p:cNvSpPr/>
          <p:nvPr/>
        </p:nvSpPr>
        <p:spPr>
          <a:xfrm>
            <a:off x="1234440" y="5029200"/>
            <a:ext cx="9784080" cy="868680"/>
          </a:xfrm>
          <a:prstGeom prst="rect">
            <a:avLst/>
          </a:prstGeom>
          <a:noFill/>
          <a:ln/>
        </p:spPr>
        <p:txBody>
          <a:bodyPr wrap="square" lIns="0" tIns="0" rIns="0" bIns="0" rtlCol="0" anchor="ctr"/>
          <a:lstStyle/>
          <a:p>
            <a:pPr marL="0" indent="0" algn="ctr">
              <a:buNone/>
            </a:pPr>
            <a:r>
              <a:rPr lang="en-US" sz="2200" b="1" dirty="0">
                <a:solidFill>
                  <a:srgbClr val="0A2D63"/>
                </a:solidFill>
                <a:latin typeface="Aptos" pitchFamily="34" charset="0"/>
                <a:ea typeface="Aptos Display" pitchFamily="34" charset="-122"/>
                <a:cs typeface="Aptos Display" pitchFamily="34" charset="-120"/>
              </a:rPr>
              <a:t>The question is not only “Is the person qualified?” </a:t>
            </a:r>
          </a:p>
          <a:p>
            <a:pPr marL="0" indent="0" algn="ctr">
              <a:buNone/>
            </a:pPr>
            <a:r>
              <a:rPr lang="en-US" sz="2200" b="1" dirty="0">
                <a:solidFill>
                  <a:srgbClr val="0A2D63"/>
                </a:solidFill>
                <a:latin typeface="Aptos" pitchFamily="34" charset="0"/>
                <a:ea typeface="Aptos Display" pitchFamily="34" charset="-122"/>
                <a:cs typeface="Aptos Display" pitchFamily="34" charset="-120"/>
              </a:rPr>
              <a:t>It is also “Is the role supported?”</a:t>
            </a:r>
            <a:endParaRPr lang="en-US" sz="2200" dirty="0"/>
          </a:p>
        </p:txBody>
      </p:sp>
      <p:sp>
        <p:nvSpPr>
          <p:cNvPr id="15" name="Shape 12"/>
          <p:cNvSpPr/>
          <p:nvPr/>
        </p:nvSpPr>
        <p:spPr>
          <a:xfrm>
            <a:off x="0" y="6537960"/>
            <a:ext cx="12191695" cy="320040"/>
          </a:xfrm>
          <a:prstGeom prst="rect">
            <a:avLst/>
          </a:prstGeom>
          <a:solidFill>
            <a:srgbClr val="E8F2FF"/>
          </a:solidFill>
          <a:ln w="12700">
            <a:solidFill>
              <a:srgbClr val="E8F2FF"/>
            </a:solidFill>
            <a:prstDash val="solid"/>
          </a:ln>
        </p:spPr>
        <p:txBody>
          <a:bodyPr/>
          <a:lstStyle/>
          <a:p>
            <a:endParaRPr/>
          </a:p>
        </p:txBody>
      </p:sp>
      <p:sp>
        <p:nvSpPr>
          <p:cNvPr id="16" name="Text 13"/>
          <p:cNvSpPr/>
          <p:nvPr/>
        </p:nvSpPr>
        <p:spPr>
          <a:xfrm>
            <a:off x="411480" y="6620256"/>
            <a:ext cx="9601200" cy="100584"/>
          </a:xfrm>
          <a:prstGeom prst="rect">
            <a:avLst/>
          </a:prstGeom>
          <a:noFill/>
          <a:ln/>
        </p:spPr>
        <p:txBody>
          <a:bodyPr wrap="square" lIns="0" tIns="0" rIns="0" bIns="0" rtlCol="0" anchor="ctr"/>
          <a:lstStyle/>
          <a:p>
            <a:pPr marL="0" indent="0">
              <a:buNone/>
            </a:pPr>
            <a:r>
              <a:rPr lang="en-US" sz="750" dirty="0">
                <a:solidFill>
                  <a:srgbClr val="4A5B70"/>
                </a:solidFill>
                <a:latin typeface="Aptos" pitchFamily="34" charset="0"/>
                <a:ea typeface="Aptos" pitchFamily="34" charset="-122"/>
                <a:cs typeface="Aptos" pitchFamily="34" charset="-120"/>
              </a:rPr>
              <a:t>Source: CoARC Standards 2.03 and 2.07 interpretive guidance</a:t>
            </a:r>
            <a:endParaRPr lang="en-US" sz="750" dirty="0"/>
          </a:p>
        </p:txBody>
      </p:sp>
      <p:sp>
        <p:nvSpPr>
          <p:cNvPr id="25" name="Slide Number Placeholder 0"/>
          <p:cNvSpPr>
            <a:spLocks noGrp="1"/>
          </p:cNvSpPr>
          <p:nvPr>
            <p:ph type="sldNum" sz="quarter" idx="4294967295"/>
          </p:nvPr>
        </p:nvSpPr>
        <p:spPr>
          <a:xfrm>
            <a:off x="11109960" y="6455664"/>
            <a:ext cx="800000" cy="300000"/>
          </a:xfrm>
          <a:prstGeom prst="rect">
            <a:avLst/>
          </a:prstGeom>
          <a:extLst>
            <a:ext uri="{C572A759-6A51-4108-AA02-DFA0A04FC94B}">
              <ma14:wrappingTextBoxFlag xmlns:ma14="http://schemas.microsoft.com/office/mac/drawingml/2011/main" xmlns="" val="0"/>
            </a:ext>
          </a:extLst>
        </p:spPr>
        <p:txBody>
          <a:bodyPr/>
          <a:lstStyle>
            <a:lvl1pPr>
              <a:defRPr sz="800">
                <a:solidFill>
                  <a:srgbClr val="6785B6"/>
                </a:solidFill>
                <a:latin typeface="Aptos"/>
                <a:ea typeface="Aptos"/>
                <a:cs typeface="Aptos"/>
              </a:defRPr>
            </a:lvl1pPr>
          </a:lstStyle>
          <a:p>
            <a:pPr algn="l"/>
            <a:fld id="{F7021451-1387-4CA6-816F-3879F97B5CBC}" type="slidenum">
              <a:rPr lang="en-US" b="0"/>
              <a:t>9</a:t>
            </a:fld>
            <a:endParaRPr lang="en-US"/>
          </a:p>
        </p:txBody>
      </p:sp>
      <p:pic>
        <p:nvPicPr>
          <p:cNvPr id="18" name="Picture 17">
            <a:extLst>
              <a:ext uri="{FF2B5EF4-FFF2-40B4-BE49-F238E27FC236}">
                <a16:creationId xmlns:a16="http://schemas.microsoft.com/office/drawing/2014/main" id="{1FEAF741-F387-8858-732F-6748F0C8469D}"/>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85799" y="0"/>
            <a:ext cx="640081" cy="640081"/>
          </a:xfrm>
          <a:prstGeom prst="rect">
            <a:avLst/>
          </a:prstGeom>
          <a:noFill/>
        </p:spPr>
      </p:pic>
      <p:pic>
        <p:nvPicPr>
          <p:cNvPr id="20" name="Audio 19">
            <a:extLst>
              <a:ext uri="{FF2B5EF4-FFF2-40B4-BE49-F238E27FC236}">
                <a16:creationId xmlns:a16="http://schemas.microsoft.com/office/drawing/2014/main" id="{EB2A2AEB-9F91-43A6-2282-C99430727C4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226800" y="5892800"/>
            <a:ext cx="812800" cy="812800"/>
          </a:xfrm>
          <a:prstGeom prst="rect">
            <a:avLst/>
          </a:prstGeom>
        </p:spPr>
      </p:pic>
    </p:spTree>
  </p:cSld>
  <p:clrMapOvr>
    <a:masterClrMapping/>
  </p:clrMapOvr>
  <p:transition spd="slow" advTm="43086">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0"/>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366</TotalTime>
  <Words>1786</Words>
  <Application>Microsoft Office PowerPoint</Application>
  <PresentationFormat>Widescreen</PresentationFormat>
  <Paragraphs>189</Paragraphs>
  <Slides>11</Slides>
  <Notes>11</Notes>
  <HiddenSlides>0</HiddenSlides>
  <MMClips>11</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11</vt:i4>
      </vt:variant>
    </vt:vector>
  </HeadingPairs>
  <TitlesOfParts>
    <vt:vector size="17" baseType="lpstr">
      <vt:lpstr>Aptos</vt:lpstr>
      <vt:lpstr>Arial</vt:lpstr>
      <vt:lpstr>Baguet Script</vt:lpstr>
      <vt:lpstr>Wingdings</vt:lpstr>
      <vt:lpstr>Office Theme</vt:lpstr>
      <vt:lpstr>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CoARC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CoARC Cup of Clarity: Standards 2.03 and 2.07</dc:title>
  <dc:subject>CoARC Standards 2.03 and 2.07 Video Storyboard</dc:subject>
  <dc:creator>OpenAI</dc:creator>
  <cp:lastModifiedBy>Bonnie Marrs</cp:lastModifiedBy>
  <cp:revision>4</cp:revision>
  <dcterms:created xsi:type="dcterms:W3CDTF">2026-08-10T19:46:09Z</dcterms:created>
  <dcterms:modified xsi:type="dcterms:W3CDTF">2026-08-19T15:08:30Z</dcterms:modified>
</cp:coreProperties>
</file>