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notesMasterIdLst>
    <p:notesMasterId r:id="rId10"/>
  </p:notesMasterIdLst>
  <p:handoutMasterIdLst>
    <p:handoutMasterId r:id="rId11"/>
  </p:handoutMasterIdLst>
  <p:sldIdLst>
    <p:sldId id="830" r:id="rId2"/>
    <p:sldId id="838" r:id="rId3"/>
    <p:sldId id="835" r:id="rId4"/>
    <p:sldId id="836" r:id="rId5"/>
    <p:sldId id="831" r:id="rId6"/>
    <p:sldId id="840" r:id="rId7"/>
    <p:sldId id="841" r:id="rId8"/>
    <p:sldId id="842" r:id="rId9"/>
  </p:sldIdLst>
  <p:sldSz cx="12192000" cy="6858000"/>
  <p:notesSz cx="6881813"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16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E5F1"/>
    <a:srgbClr val="000000"/>
    <a:srgbClr val="6128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9" autoAdjust="0"/>
    <p:restoredTop sz="89069" autoAdjust="0"/>
  </p:normalViewPr>
  <p:slideViewPr>
    <p:cSldViewPr>
      <p:cViewPr varScale="1">
        <p:scale>
          <a:sx n="98" d="100"/>
          <a:sy n="98" d="100"/>
        </p:scale>
        <p:origin x="276" y="72"/>
      </p:cViewPr>
      <p:guideLst>
        <p:guide orient="horz" pos="2160"/>
        <p:guide pos="3840"/>
      </p:guideLst>
    </p:cSldViewPr>
  </p:slideViewPr>
  <p:outlineViewPr>
    <p:cViewPr>
      <p:scale>
        <a:sx n="33" d="100"/>
        <a:sy n="33" d="100"/>
      </p:scale>
      <p:origin x="0" y="0"/>
    </p:cViewPr>
  </p:outlineViewPr>
  <p:notesTextViewPr>
    <p:cViewPr>
      <p:scale>
        <a:sx n="66" d="100"/>
        <a:sy n="66" d="100"/>
      </p:scale>
      <p:origin x="0" y="0"/>
    </p:cViewPr>
  </p:notesTextViewPr>
  <p:sorterViewPr>
    <p:cViewPr>
      <p:scale>
        <a:sx n="66" d="100"/>
        <a:sy n="66" d="100"/>
      </p:scale>
      <p:origin x="0" y="0"/>
    </p:cViewPr>
  </p:sorterViewPr>
  <p:notesViewPr>
    <p:cSldViewPr>
      <p:cViewPr varScale="1">
        <p:scale>
          <a:sx n="68" d="100"/>
          <a:sy n="68" d="100"/>
        </p:scale>
        <p:origin x="1804" y="72"/>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2982418" cy="464205"/>
          </a:xfrm>
          <a:prstGeom prst="rect">
            <a:avLst/>
          </a:prstGeom>
        </p:spPr>
        <p:txBody>
          <a:bodyPr vert="horz" lIns="92424" tIns="46212" rIns="92424" bIns="46212" rtlCol="0"/>
          <a:lstStyle>
            <a:lvl1pPr algn="l" eaLnBrk="1" hangingPunct="1">
              <a:defRPr sz="1200">
                <a:latin typeface="Arial" charset="0"/>
                <a:cs typeface="Arial" charset="0"/>
              </a:defRPr>
            </a:lvl1pPr>
          </a:lstStyle>
          <a:p>
            <a:pPr>
              <a:defRPr/>
            </a:pPr>
            <a:r>
              <a:rPr lang="en-US"/>
              <a:t>CoARC Update  </a:t>
            </a:r>
          </a:p>
        </p:txBody>
      </p:sp>
      <p:sp>
        <p:nvSpPr>
          <p:cNvPr id="4" name="Footer Placeholder 3"/>
          <p:cNvSpPr>
            <a:spLocks noGrp="1"/>
          </p:cNvSpPr>
          <p:nvPr>
            <p:ph type="ftr" sz="quarter" idx="2"/>
          </p:nvPr>
        </p:nvSpPr>
        <p:spPr>
          <a:xfrm>
            <a:off x="1" y="8830660"/>
            <a:ext cx="2982418" cy="464205"/>
          </a:xfrm>
          <a:prstGeom prst="rect">
            <a:avLst/>
          </a:prstGeom>
        </p:spPr>
        <p:txBody>
          <a:bodyPr vert="horz" lIns="92424" tIns="46212" rIns="92424" bIns="46212" rtlCol="0" anchor="b"/>
          <a:lstStyle>
            <a:lvl1pPr algn="l" eaLnBrk="1" hangingPunct="1">
              <a:defRPr sz="1200">
                <a:latin typeface="Arial" charset="0"/>
                <a:cs typeface="Arial" charset="0"/>
              </a:defRPr>
            </a:lvl1pPr>
          </a:lstStyle>
          <a:p>
            <a:pPr>
              <a:defRPr/>
            </a:pPr>
            <a:r>
              <a:rPr lang="en-US"/>
              <a:t>October </a:t>
            </a:r>
            <a:r>
              <a:rPr lang="en-US" dirty="0"/>
              <a:t>2024</a:t>
            </a:r>
          </a:p>
        </p:txBody>
      </p:sp>
      <p:sp>
        <p:nvSpPr>
          <p:cNvPr id="5" name="Slide Number Placeholder 4"/>
          <p:cNvSpPr>
            <a:spLocks noGrp="1"/>
          </p:cNvSpPr>
          <p:nvPr>
            <p:ph type="sldNum" sz="quarter" idx="3"/>
          </p:nvPr>
        </p:nvSpPr>
        <p:spPr>
          <a:xfrm>
            <a:off x="3897902" y="8830660"/>
            <a:ext cx="2982418" cy="464205"/>
          </a:xfrm>
          <a:prstGeom prst="rect">
            <a:avLst/>
          </a:prstGeom>
        </p:spPr>
        <p:txBody>
          <a:bodyPr vert="horz" wrap="square" lIns="92424" tIns="46212" rIns="92424" bIns="46212" numCol="1" anchor="b" anchorCtr="0" compatLnSpc="1">
            <a:prstTxWarp prst="textNoShape">
              <a:avLst/>
            </a:prstTxWarp>
          </a:bodyPr>
          <a:lstStyle>
            <a:lvl1pPr algn="r" eaLnBrk="1" hangingPunct="1">
              <a:defRPr sz="1200"/>
            </a:lvl1pPr>
          </a:lstStyle>
          <a:p>
            <a:pPr>
              <a:defRPr/>
            </a:pPr>
            <a:fld id="{A9F0875C-C475-413C-B52E-C6FEB183FF34}" type="slidenum">
              <a:rPr lang="en-US" altLang="en-US"/>
              <a:pPr>
                <a:defRPr/>
              </a:pPr>
              <a:t>‹#›</a:t>
            </a:fld>
            <a:endParaRPr lang="en-US" altLang="en-US"/>
          </a:p>
        </p:txBody>
      </p:sp>
    </p:spTree>
    <p:extLst>
      <p:ext uri="{BB962C8B-B14F-4D97-AF65-F5344CB8AC3E}">
        <p14:creationId xmlns:p14="http://schemas.microsoft.com/office/powerpoint/2010/main" val="1606277756"/>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2982418" cy="464205"/>
          </a:xfrm>
          <a:prstGeom prst="rect">
            <a:avLst/>
          </a:prstGeom>
        </p:spPr>
        <p:txBody>
          <a:bodyPr vert="horz" lIns="92424" tIns="46212" rIns="92424" bIns="46212" rtlCol="0"/>
          <a:lstStyle>
            <a:lvl1pPr algn="l" eaLnBrk="1" hangingPunct="1">
              <a:defRPr sz="1200">
                <a:latin typeface="Arial" charset="0"/>
                <a:cs typeface="Arial" charset="0"/>
              </a:defRPr>
            </a:lvl1pPr>
          </a:lstStyle>
          <a:p>
            <a:pPr>
              <a:defRPr/>
            </a:pPr>
            <a:r>
              <a:rPr lang="en-US"/>
              <a:t>CoARC Update</a:t>
            </a:r>
          </a:p>
        </p:txBody>
      </p:sp>
      <p:sp>
        <p:nvSpPr>
          <p:cNvPr id="4" name="Slide Image Placeholder 3"/>
          <p:cNvSpPr>
            <a:spLocks noGrp="1" noRot="1" noChangeAspect="1"/>
          </p:cNvSpPr>
          <p:nvPr>
            <p:ph type="sldImg" idx="2"/>
          </p:nvPr>
        </p:nvSpPr>
        <p:spPr>
          <a:xfrm>
            <a:off x="342900" y="698500"/>
            <a:ext cx="6196013" cy="3486150"/>
          </a:xfrm>
          <a:prstGeom prst="rect">
            <a:avLst/>
          </a:prstGeom>
          <a:noFill/>
          <a:ln w="12700">
            <a:solidFill>
              <a:prstClr val="black"/>
            </a:solidFill>
          </a:ln>
        </p:spPr>
        <p:txBody>
          <a:bodyPr vert="horz" lIns="92424" tIns="46212" rIns="92424" bIns="46212" rtlCol="0" anchor="ctr"/>
          <a:lstStyle/>
          <a:p>
            <a:pPr lvl="0"/>
            <a:endParaRPr lang="en-US" noProof="0"/>
          </a:p>
        </p:txBody>
      </p:sp>
      <p:sp>
        <p:nvSpPr>
          <p:cNvPr id="5" name="Notes Placeholder 4"/>
          <p:cNvSpPr>
            <a:spLocks noGrp="1"/>
          </p:cNvSpPr>
          <p:nvPr>
            <p:ph type="body" sz="quarter" idx="3"/>
          </p:nvPr>
        </p:nvSpPr>
        <p:spPr>
          <a:xfrm>
            <a:off x="688482" y="4416100"/>
            <a:ext cx="5504853" cy="4182457"/>
          </a:xfrm>
          <a:prstGeom prst="rect">
            <a:avLst/>
          </a:prstGeom>
        </p:spPr>
        <p:txBody>
          <a:bodyPr vert="horz" lIns="92424" tIns="46212" rIns="92424" bIns="46212" rtlCol="0">
            <a:norm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6" name="Footer Placeholder 5"/>
          <p:cNvSpPr>
            <a:spLocks noGrp="1"/>
          </p:cNvSpPr>
          <p:nvPr>
            <p:ph type="ftr" sz="quarter" idx="4"/>
          </p:nvPr>
        </p:nvSpPr>
        <p:spPr>
          <a:xfrm>
            <a:off x="1" y="8830660"/>
            <a:ext cx="2982418" cy="464205"/>
          </a:xfrm>
          <a:prstGeom prst="rect">
            <a:avLst/>
          </a:prstGeom>
        </p:spPr>
        <p:txBody>
          <a:bodyPr vert="horz" lIns="92424" tIns="46212" rIns="92424" bIns="46212" rtlCol="0" anchor="b"/>
          <a:lstStyle>
            <a:lvl1pPr algn="l" eaLnBrk="1" hangingPunct="1">
              <a:defRPr sz="1200">
                <a:latin typeface="Arial" charset="0"/>
                <a:cs typeface="Arial" charset="0"/>
              </a:defRPr>
            </a:lvl1pPr>
          </a:lstStyle>
          <a:p>
            <a:pPr>
              <a:defRPr/>
            </a:pPr>
            <a:r>
              <a:rPr lang="en-US" dirty="0"/>
              <a:t>October 2024</a:t>
            </a:r>
          </a:p>
        </p:txBody>
      </p:sp>
      <p:sp>
        <p:nvSpPr>
          <p:cNvPr id="7" name="Slide Number Placeholder 6"/>
          <p:cNvSpPr>
            <a:spLocks noGrp="1"/>
          </p:cNvSpPr>
          <p:nvPr>
            <p:ph type="sldNum" sz="quarter" idx="5"/>
          </p:nvPr>
        </p:nvSpPr>
        <p:spPr>
          <a:xfrm>
            <a:off x="3897902" y="8830660"/>
            <a:ext cx="2982418" cy="464205"/>
          </a:xfrm>
          <a:prstGeom prst="rect">
            <a:avLst/>
          </a:prstGeom>
        </p:spPr>
        <p:txBody>
          <a:bodyPr vert="horz" wrap="square" lIns="92424" tIns="46212" rIns="92424" bIns="46212" numCol="1" anchor="b" anchorCtr="0" compatLnSpc="1">
            <a:prstTxWarp prst="textNoShape">
              <a:avLst/>
            </a:prstTxWarp>
          </a:bodyPr>
          <a:lstStyle>
            <a:lvl1pPr algn="r" eaLnBrk="1" hangingPunct="1">
              <a:defRPr sz="1200"/>
            </a:lvl1pPr>
          </a:lstStyle>
          <a:p>
            <a:pPr>
              <a:defRPr/>
            </a:pPr>
            <a:fld id="{4D3F4E13-98CA-44D1-8E71-1860850FCE37}" type="slidenum">
              <a:rPr lang="en-US" altLang="en-US"/>
              <a:pPr>
                <a:defRPr/>
              </a:pPr>
              <a:t>‹#›</a:t>
            </a:fld>
            <a:endParaRPr lang="en-US" altLang="en-US"/>
          </a:p>
        </p:txBody>
      </p:sp>
    </p:spTree>
    <p:extLst>
      <p:ext uri="{BB962C8B-B14F-4D97-AF65-F5344CB8AC3E}">
        <p14:creationId xmlns:p14="http://schemas.microsoft.com/office/powerpoint/2010/main" val="3347481677"/>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800" kern="1200">
        <a:solidFill>
          <a:schemeClr val="tx1"/>
        </a:solidFill>
        <a:latin typeface="+mn-lt"/>
        <a:ea typeface="+mn-ea"/>
        <a:cs typeface="+mn-cs"/>
      </a:defRPr>
    </a:lvl1pPr>
    <a:lvl2pPr marL="457200" algn="l" rtl="0" eaLnBrk="0" fontAlgn="base" hangingPunct="0">
      <a:spcBef>
        <a:spcPct val="30000"/>
      </a:spcBef>
      <a:spcAft>
        <a:spcPct val="0"/>
      </a:spcAft>
      <a:defRPr sz="1800" kern="1200">
        <a:solidFill>
          <a:schemeClr val="tx1"/>
        </a:solidFill>
        <a:latin typeface="+mn-lt"/>
        <a:ea typeface="+mn-ea"/>
        <a:cs typeface="+mn-cs"/>
      </a:defRPr>
    </a:lvl2pPr>
    <a:lvl3pPr marL="914400" algn="l" rtl="0" eaLnBrk="0" fontAlgn="base" hangingPunct="0">
      <a:spcBef>
        <a:spcPct val="30000"/>
      </a:spcBef>
      <a:spcAft>
        <a:spcPct val="0"/>
      </a:spcAft>
      <a:defRPr sz="1800" kern="1200">
        <a:solidFill>
          <a:schemeClr val="tx1"/>
        </a:solidFill>
        <a:latin typeface="+mn-lt"/>
        <a:ea typeface="+mn-ea"/>
        <a:cs typeface="+mn-cs"/>
      </a:defRPr>
    </a:lvl3pPr>
    <a:lvl4pPr marL="1371600" algn="l" rtl="0" eaLnBrk="0" fontAlgn="base" hangingPunct="0">
      <a:spcBef>
        <a:spcPct val="30000"/>
      </a:spcBef>
      <a:spcAft>
        <a:spcPct val="0"/>
      </a:spcAft>
      <a:defRPr sz="1800" kern="1200">
        <a:solidFill>
          <a:schemeClr val="tx1"/>
        </a:solidFill>
        <a:latin typeface="+mn-lt"/>
        <a:ea typeface="+mn-ea"/>
        <a:cs typeface="+mn-cs"/>
      </a:defRPr>
    </a:lvl4pPr>
    <a:lvl5pPr marL="1828800" algn="l" rtl="0" eaLnBrk="0" fontAlgn="base" hangingPunct="0">
      <a:spcBef>
        <a:spcPct val="30000"/>
      </a:spcBef>
      <a:spcAft>
        <a:spcPct val="0"/>
      </a:spcAft>
      <a:defRPr sz="18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marR="0" algn="just">
              <a:spcBef>
                <a:spcPts val="0"/>
              </a:spcBef>
              <a:spcAft>
                <a:spcPts val="0"/>
              </a:spcAft>
            </a:pPr>
            <a:r>
              <a:rPr lang="en-US" sz="1200" dirty="0">
                <a:effectLst/>
                <a:latin typeface="Calibri" panose="020F0502020204030204" pitchFamily="34" charset="0"/>
                <a:ea typeface="Arial" panose="020B0604020202020204" pitchFamily="34" charset="0"/>
                <a:cs typeface="Aptos" panose="020B0004020202020204" pitchFamily="34" charset="0"/>
              </a:rPr>
              <a:t>This</a:t>
            </a:r>
            <a:r>
              <a:rPr lang="en-US" sz="1200" spc="-25" dirty="0">
                <a:effectLst/>
                <a:latin typeface="Calibri" panose="020F0502020204030204" pitchFamily="34" charset="0"/>
                <a:ea typeface="Arial" panose="020B0604020202020204" pitchFamily="34" charset="0"/>
                <a:cs typeface="Aptos" panose="020B0004020202020204" pitchFamily="34" charset="0"/>
              </a:rPr>
              <a:t> </a:t>
            </a:r>
            <a:r>
              <a:rPr lang="en-US" sz="1200" dirty="0">
                <a:effectLst/>
                <a:latin typeface="Calibri" panose="020F0502020204030204" pitchFamily="34" charset="0"/>
                <a:ea typeface="Arial" panose="020B0604020202020204" pitchFamily="34" charset="0"/>
                <a:cs typeface="Aptos" panose="020B0004020202020204" pitchFamily="34" charset="0"/>
              </a:rPr>
              <a:t>c</a:t>
            </a:r>
            <a:r>
              <a:rPr lang="en-US" sz="1200" spc="-5" dirty="0">
                <a:effectLst/>
                <a:latin typeface="Calibri" panose="020F0502020204030204" pitchFamily="34" charset="0"/>
                <a:ea typeface="Arial" panose="020B0604020202020204" pitchFamily="34" charset="0"/>
                <a:cs typeface="Aptos" panose="020B0004020202020204" pitchFamily="34" charset="0"/>
              </a:rPr>
              <a:t>o</a:t>
            </a:r>
            <a:r>
              <a:rPr lang="en-US" sz="1200" dirty="0">
                <a:effectLst/>
                <a:latin typeface="Calibri" panose="020F0502020204030204" pitchFamily="34" charset="0"/>
                <a:ea typeface="Arial" panose="020B0604020202020204" pitchFamily="34" charset="0"/>
                <a:cs typeface="Aptos" panose="020B0004020202020204" pitchFamily="34" charset="0"/>
              </a:rPr>
              <a:t>mprehensive</a:t>
            </a:r>
            <a:r>
              <a:rPr lang="en-US" sz="1200" spc="-75" dirty="0">
                <a:effectLst/>
                <a:latin typeface="Calibri" panose="020F0502020204030204" pitchFamily="34" charset="0"/>
                <a:ea typeface="Arial" panose="020B0604020202020204" pitchFamily="34" charset="0"/>
                <a:cs typeface="Aptos" panose="020B0004020202020204" pitchFamily="34" charset="0"/>
              </a:rPr>
              <a:t> </a:t>
            </a:r>
            <a:r>
              <a:rPr lang="en-US" sz="1200" dirty="0">
                <a:effectLst/>
                <a:latin typeface="Calibri" panose="020F0502020204030204" pitchFamily="34" charset="0"/>
                <a:ea typeface="Arial" panose="020B0604020202020204" pitchFamily="34" charset="0"/>
                <a:cs typeface="Aptos" panose="020B0004020202020204" pitchFamily="34" charset="0"/>
              </a:rPr>
              <a:t>review</a:t>
            </a:r>
            <a:r>
              <a:rPr lang="en-US" sz="1200" spc="-30" dirty="0">
                <a:effectLst/>
                <a:latin typeface="Calibri" panose="020F0502020204030204" pitchFamily="34" charset="0"/>
                <a:ea typeface="Arial" panose="020B0604020202020204" pitchFamily="34" charset="0"/>
                <a:cs typeface="Aptos" panose="020B0004020202020204" pitchFamily="34" charset="0"/>
              </a:rPr>
              <a:t> </a:t>
            </a:r>
            <a:r>
              <a:rPr lang="en-US" sz="1200" dirty="0">
                <a:effectLst/>
                <a:latin typeface="Calibri" panose="020F0502020204030204" pitchFamily="34" charset="0"/>
                <a:ea typeface="Arial" panose="020B0604020202020204" pitchFamily="34" charset="0"/>
                <a:cs typeface="Aptos" panose="020B0004020202020204" pitchFamily="34" charset="0"/>
              </a:rPr>
              <a:t>and</a:t>
            </a:r>
            <a:r>
              <a:rPr lang="en-US" sz="1200" spc="-20" dirty="0">
                <a:effectLst/>
                <a:latin typeface="Calibri" panose="020F0502020204030204" pitchFamily="34" charset="0"/>
                <a:ea typeface="Arial" panose="020B0604020202020204" pitchFamily="34" charset="0"/>
                <a:cs typeface="Aptos" panose="020B0004020202020204" pitchFamily="34" charset="0"/>
              </a:rPr>
              <a:t> </a:t>
            </a:r>
            <a:r>
              <a:rPr lang="en-US" sz="1200" dirty="0">
                <a:effectLst/>
                <a:latin typeface="Calibri" panose="020F0502020204030204" pitchFamily="34" charset="0"/>
                <a:ea typeface="Arial" panose="020B0604020202020204" pitchFamily="34" charset="0"/>
                <a:cs typeface="Aptos" panose="020B0004020202020204" pitchFamily="34" charset="0"/>
              </a:rPr>
              <a:t>revision</a:t>
            </a:r>
            <a:r>
              <a:rPr lang="en-US" sz="1200" spc="-40" dirty="0">
                <a:effectLst/>
                <a:latin typeface="Calibri" panose="020F0502020204030204" pitchFamily="34" charset="0"/>
                <a:ea typeface="Arial" panose="020B0604020202020204" pitchFamily="34" charset="0"/>
                <a:cs typeface="Aptos" panose="020B0004020202020204" pitchFamily="34" charset="0"/>
              </a:rPr>
              <a:t> </a:t>
            </a:r>
            <a:r>
              <a:rPr lang="en-US" sz="1200" dirty="0">
                <a:effectLst/>
                <a:latin typeface="Calibri" panose="020F0502020204030204" pitchFamily="34" charset="0"/>
                <a:ea typeface="Arial" panose="020B0604020202020204" pitchFamily="34" charset="0"/>
                <a:cs typeface="Aptos" panose="020B0004020202020204" pitchFamily="34" charset="0"/>
              </a:rPr>
              <a:t>process</a:t>
            </a:r>
            <a:r>
              <a:rPr lang="en-US" sz="1200" spc="-40" dirty="0">
                <a:effectLst/>
                <a:latin typeface="Calibri" panose="020F0502020204030204" pitchFamily="34" charset="0"/>
                <a:ea typeface="Arial" panose="020B0604020202020204" pitchFamily="34" charset="0"/>
                <a:cs typeface="Aptos" panose="020B0004020202020204" pitchFamily="34" charset="0"/>
              </a:rPr>
              <a:t> </a:t>
            </a:r>
            <a:r>
              <a:rPr lang="en-US" sz="1200" spc="-5" dirty="0">
                <a:effectLst/>
                <a:latin typeface="Calibri" panose="020F0502020204030204" pitchFamily="34" charset="0"/>
                <a:ea typeface="Arial" panose="020B0604020202020204" pitchFamily="34" charset="0"/>
                <a:cs typeface="Aptos" panose="020B0004020202020204" pitchFamily="34" charset="0"/>
              </a:rPr>
              <a:t>is</a:t>
            </a:r>
            <a:r>
              <a:rPr lang="en-US" sz="1200" spc="-10" dirty="0">
                <a:effectLst/>
                <a:latin typeface="Calibri" panose="020F0502020204030204" pitchFamily="34" charset="0"/>
                <a:ea typeface="Arial" panose="020B0604020202020204" pitchFamily="34" charset="0"/>
                <a:cs typeface="Aptos" panose="020B0004020202020204" pitchFamily="34" charset="0"/>
              </a:rPr>
              <a:t> </a:t>
            </a:r>
            <a:r>
              <a:rPr lang="en-US" sz="1200" dirty="0">
                <a:effectLst/>
                <a:latin typeface="Calibri" panose="020F0502020204030204" pitchFamily="34" charset="0"/>
                <a:ea typeface="Arial" panose="020B0604020202020204" pitchFamily="34" charset="0"/>
                <a:cs typeface="Aptos" panose="020B0004020202020204" pitchFamily="34" charset="0"/>
              </a:rPr>
              <a:t>integral to the</a:t>
            </a:r>
            <a:r>
              <a:rPr lang="en-US" sz="1200" spc="-15" dirty="0">
                <a:effectLst/>
                <a:latin typeface="Calibri" panose="020F0502020204030204" pitchFamily="34" charset="0"/>
                <a:ea typeface="Arial" panose="020B0604020202020204" pitchFamily="34" charset="0"/>
                <a:cs typeface="Aptos" panose="020B0004020202020204" pitchFamily="34" charset="0"/>
              </a:rPr>
              <a:t> </a:t>
            </a:r>
            <a:r>
              <a:rPr lang="en-US" sz="1200" dirty="0">
                <a:effectLst/>
                <a:latin typeface="Calibri" panose="020F0502020204030204" pitchFamily="34" charset="0"/>
                <a:ea typeface="Arial" panose="020B0604020202020204" pitchFamily="34" charset="0"/>
                <a:cs typeface="Aptos" panose="020B0004020202020204" pitchFamily="34" charset="0"/>
              </a:rPr>
              <a:t>CoARC’s</a:t>
            </a:r>
            <a:r>
              <a:rPr lang="en-US" sz="1200" spc="-50" dirty="0">
                <a:effectLst/>
                <a:latin typeface="Calibri" panose="020F0502020204030204" pitchFamily="34" charset="0"/>
                <a:ea typeface="Arial" panose="020B0604020202020204" pitchFamily="34" charset="0"/>
                <a:cs typeface="Aptos" panose="020B0004020202020204" pitchFamily="34" charset="0"/>
              </a:rPr>
              <a:t> </a:t>
            </a:r>
            <a:r>
              <a:rPr lang="en-US" sz="1200" dirty="0">
                <a:effectLst/>
                <a:latin typeface="Calibri" panose="020F0502020204030204" pitchFamily="34" charset="0"/>
                <a:ea typeface="Arial" panose="020B0604020202020204" pitchFamily="34" charset="0"/>
                <a:cs typeface="Aptos" panose="020B0004020202020204" pitchFamily="34" charset="0"/>
              </a:rPr>
              <a:t>ongoing</a:t>
            </a:r>
            <a:r>
              <a:rPr lang="en-US" sz="1200" spc="-40" dirty="0">
                <a:effectLst/>
                <a:latin typeface="Calibri" panose="020F0502020204030204" pitchFamily="34" charset="0"/>
                <a:ea typeface="Arial" panose="020B0604020202020204" pitchFamily="34" charset="0"/>
                <a:cs typeface="Aptos" panose="020B0004020202020204" pitchFamily="34" charset="0"/>
              </a:rPr>
              <a:t> </a:t>
            </a:r>
            <a:r>
              <a:rPr lang="en-US" sz="1200" spc="-5" dirty="0">
                <a:effectLst/>
                <a:latin typeface="Calibri" panose="020F0502020204030204" pitchFamily="34" charset="0"/>
                <a:ea typeface="Arial" panose="020B0604020202020204" pitchFamily="34" charset="0"/>
                <a:cs typeface="Aptos" panose="020B0004020202020204" pitchFamily="34" charset="0"/>
              </a:rPr>
              <a:t>mission to </a:t>
            </a:r>
            <a:r>
              <a:rPr lang="en-US" sz="1200" dirty="0">
                <a:effectLst/>
                <a:latin typeface="Calibri" panose="020F0502020204030204" pitchFamily="34" charset="0"/>
                <a:ea typeface="Aptos" panose="020B0004020202020204" pitchFamily="34" charset="0"/>
                <a:cs typeface="Aptos" panose="020B0004020202020204" pitchFamily="34" charset="0"/>
              </a:rPr>
              <a:t>ensure that high-quality educational programs prepare graduates to be competent respiratory therapists, proficient in practice and with ongoing interest in professional education/research, and community service.</a:t>
            </a:r>
            <a:r>
              <a:rPr lang="en-US" sz="1200" dirty="0">
                <a:solidFill>
                  <a:srgbClr val="000000"/>
                </a:solidFill>
                <a:effectLst/>
                <a:highlight>
                  <a:srgbClr val="FFFFFF"/>
                </a:highlight>
                <a:latin typeface="Calibri" panose="020F0502020204030204" pitchFamily="34" charset="0"/>
                <a:ea typeface="Times New Roman" panose="02020603050405020304" pitchFamily="18" charset="0"/>
                <a:cs typeface="Aptos" panose="020B0004020202020204" pitchFamily="34" charset="0"/>
              </a:rPr>
              <a:t> </a:t>
            </a:r>
          </a:p>
          <a:p>
            <a:pPr marL="0" marR="0" algn="just">
              <a:spcBef>
                <a:spcPts val="0"/>
              </a:spcBef>
              <a:spcAft>
                <a:spcPts val="0"/>
              </a:spcAft>
            </a:pPr>
            <a:endParaRPr lang="en-US" sz="1200" dirty="0">
              <a:solidFill>
                <a:srgbClr val="000000"/>
              </a:solidFill>
              <a:effectLst/>
              <a:highlight>
                <a:srgbClr val="FFFFFF"/>
              </a:highlight>
              <a:latin typeface="Calibri" panose="020F0502020204030204" pitchFamily="34" charset="0"/>
              <a:ea typeface="Times New Roman" panose="02020603050405020304" pitchFamily="18" charset="0"/>
              <a:cs typeface="Aptos" panose="020B0004020202020204" pitchFamily="34" charset="0"/>
            </a:endParaRPr>
          </a:p>
          <a:p>
            <a:pPr>
              <a:defRPr/>
            </a:pPr>
            <a:r>
              <a:rPr lang="en-US" sz="2800" kern="1200" dirty="0">
                <a:solidFill>
                  <a:schemeClr val="tx1"/>
                </a:solidFill>
                <a:latin typeface="+mn-lt"/>
                <a:ea typeface="Times New Roman" panose="02020603050405020304" pitchFamily="18" charset="0"/>
                <a:cs typeface="+mn-cs"/>
              </a:rPr>
              <a:t>The primary objective is to create a new framework for the 2025 Standards that align with degree earned  </a:t>
            </a:r>
          </a:p>
          <a:p>
            <a:pPr lvl="1">
              <a:defRPr/>
            </a:pPr>
            <a:r>
              <a:rPr lang="en-US" sz="2800" kern="1200" dirty="0">
                <a:solidFill>
                  <a:schemeClr val="tx1"/>
                </a:solidFill>
                <a:latin typeface="+mn-lt"/>
                <a:ea typeface="Times New Roman" panose="02020603050405020304" pitchFamily="18" charset="0"/>
                <a:cs typeface="+mn-cs"/>
              </a:rPr>
              <a:t>Leading advancement in RT education</a:t>
            </a:r>
          </a:p>
          <a:p>
            <a:pPr lvl="1">
              <a:defRPr/>
            </a:pPr>
            <a:r>
              <a:rPr lang="en-US" sz="2800" kern="1200" dirty="0">
                <a:solidFill>
                  <a:schemeClr val="tx1"/>
                </a:solidFill>
                <a:latin typeface="+mn-lt"/>
                <a:ea typeface="Times New Roman" panose="02020603050405020304" pitchFamily="18" charset="0"/>
                <a:cs typeface="+mn-cs"/>
              </a:rPr>
              <a:t>Meeting evolving practice expectations</a:t>
            </a:r>
          </a:p>
          <a:p>
            <a:pPr lvl="1">
              <a:defRPr/>
            </a:pPr>
            <a:r>
              <a:rPr lang="en-US" sz="2800" kern="1200" dirty="0">
                <a:solidFill>
                  <a:schemeClr val="tx1"/>
                </a:solidFill>
                <a:latin typeface="+mn-lt"/>
                <a:ea typeface="Times New Roman" panose="02020603050405020304" pitchFamily="18" charset="0"/>
                <a:cs typeface="+mn-cs"/>
              </a:rPr>
              <a:t>Additional value to patients, employers, graduates</a:t>
            </a:r>
          </a:p>
          <a:p>
            <a:r>
              <a:rPr lang="en-US" sz="2800" dirty="0">
                <a:ea typeface="Times New Roman" panose="02020603050405020304" pitchFamily="18" charset="0"/>
              </a:rPr>
              <a:t>The new document will continue to emphasize a competency-based, outcomes-focused approach to program evaluation</a:t>
            </a:r>
            <a:endParaRPr lang="en-US" altLang="en-US" sz="2800" kern="1200" dirty="0">
              <a:solidFill>
                <a:schemeClr val="tx1"/>
              </a:solidFill>
              <a:latin typeface="+mn-lt"/>
              <a:ea typeface="+mn-ea"/>
              <a:cs typeface="+mn-cs"/>
            </a:endParaRPr>
          </a:p>
          <a:p>
            <a:pPr marL="0" marR="0" algn="just">
              <a:spcBef>
                <a:spcPts val="0"/>
              </a:spcBef>
              <a:spcAft>
                <a:spcPts val="0"/>
              </a:spcAft>
            </a:pPr>
            <a:endParaRPr lang="en-US" sz="1200" dirty="0">
              <a:solidFill>
                <a:srgbClr val="000000"/>
              </a:solidFill>
              <a:effectLst/>
              <a:highlight>
                <a:srgbClr val="FFFFFF"/>
              </a:highlight>
              <a:latin typeface="Calibri" panose="020F0502020204030204" pitchFamily="34" charset="0"/>
              <a:ea typeface="Times New Roman" panose="02020603050405020304" pitchFamily="18" charset="0"/>
              <a:cs typeface="Aptos" panose="020B0004020202020204" pitchFamily="34" charset="0"/>
            </a:endParaRPr>
          </a:p>
          <a:p>
            <a:endParaRPr lang="en-US" dirty="0"/>
          </a:p>
          <a:p>
            <a:endParaRPr lang="en-US" dirty="0"/>
          </a:p>
        </p:txBody>
      </p:sp>
      <p:sp>
        <p:nvSpPr>
          <p:cNvPr id="4" name="Header Placeholder 3"/>
          <p:cNvSpPr>
            <a:spLocks noGrp="1"/>
          </p:cNvSpPr>
          <p:nvPr>
            <p:ph type="hdr" sz="quarter"/>
          </p:nvPr>
        </p:nvSpPr>
        <p:spPr/>
        <p:txBody>
          <a:bodyPr/>
          <a:lstStyle/>
          <a:p>
            <a:pPr>
              <a:defRPr/>
            </a:pPr>
            <a:r>
              <a:rPr lang="en-US"/>
              <a:t>CoARC Update</a:t>
            </a:r>
          </a:p>
        </p:txBody>
      </p:sp>
      <p:sp>
        <p:nvSpPr>
          <p:cNvPr id="5" name="Footer Placeholder 4"/>
          <p:cNvSpPr>
            <a:spLocks noGrp="1"/>
          </p:cNvSpPr>
          <p:nvPr>
            <p:ph type="ftr" sz="quarter" idx="4"/>
          </p:nvPr>
        </p:nvSpPr>
        <p:spPr/>
        <p:txBody>
          <a:bodyPr/>
          <a:lstStyle/>
          <a:p>
            <a:pPr>
              <a:defRPr/>
            </a:pPr>
            <a:r>
              <a:rPr lang="en-US"/>
              <a:t>October 2024</a:t>
            </a:r>
            <a:endParaRPr lang="en-US" dirty="0"/>
          </a:p>
        </p:txBody>
      </p:sp>
      <p:sp>
        <p:nvSpPr>
          <p:cNvPr id="6" name="Slide Number Placeholder 5"/>
          <p:cNvSpPr>
            <a:spLocks noGrp="1"/>
          </p:cNvSpPr>
          <p:nvPr>
            <p:ph type="sldNum" sz="quarter" idx="5"/>
          </p:nvPr>
        </p:nvSpPr>
        <p:spPr/>
        <p:txBody>
          <a:bodyPr/>
          <a:lstStyle/>
          <a:p>
            <a:pPr>
              <a:defRPr/>
            </a:pPr>
            <a:fld id="{4D3F4E13-98CA-44D1-8E71-1860850FCE37}" type="slidenum">
              <a:rPr lang="en-US" altLang="en-US" smtClean="0"/>
              <a:pPr>
                <a:defRPr/>
              </a:pPr>
              <a:t>1</a:t>
            </a:fld>
            <a:endParaRPr lang="en-US" altLang="en-US"/>
          </a:p>
        </p:txBody>
      </p:sp>
    </p:spTree>
    <p:extLst>
      <p:ext uri="{BB962C8B-B14F-4D97-AF65-F5344CB8AC3E}">
        <p14:creationId xmlns:p14="http://schemas.microsoft.com/office/powerpoint/2010/main" val="859620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pPr>
              <a:defRPr/>
            </a:pPr>
            <a:r>
              <a:rPr lang="en-US"/>
              <a:t>CoARC Update</a:t>
            </a:r>
          </a:p>
        </p:txBody>
      </p:sp>
      <p:sp>
        <p:nvSpPr>
          <p:cNvPr id="5" name="Footer Placeholder 4"/>
          <p:cNvSpPr>
            <a:spLocks noGrp="1"/>
          </p:cNvSpPr>
          <p:nvPr>
            <p:ph type="ftr" sz="quarter" idx="4"/>
          </p:nvPr>
        </p:nvSpPr>
        <p:spPr/>
        <p:txBody>
          <a:bodyPr/>
          <a:lstStyle/>
          <a:p>
            <a:pPr>
              <a:defRPr/>
            </a:pPr>
            <a:r>
              <a:rPr lang="en-US"/>
              <a:t>October 2024</a:t>
            </a:r>
            <a:endParaRPr lang="en-US" dirty="0"/>
          </a:p>
        </p:txBody>
      </p:sp>
      <p:sp>
        <p:nvSpPr>
          <p:cNvPr id="6" name="Slide Number Placeholder 5"/>
          <p:cNvSpPr>
            <a:spLocks noGrp="1"/>
          </p:cNvSpPr>
          <p:nvPr>
            <p:ph type="sldNum" sz="quarter" idx="5"/>
          </p:nvPr>
        </p:nvSpPr>
        <p:spPr/>
        <p:txBody>
          <a:bodyPr/>
          <a:lstStyle/>
          <a:p>
            <a:pPr>
              <a:defRPr/>
            </a:pPr>
            <a:fld id="{4D3F4E13-98CA-44D1-8E71-1860850FCE37}" type="slidenum">
              <a:rPr lang="en-US" altLang="en-US" smtClean="0"/>
              <a:pPr>
                <a:defRPr/>
              </a:pPr>
              <a:t>4</a:t>
            </a:fld>
            <a:endParaRPr lang="en-US" altLang="en-US"/>
          </a:p>
        </p:txBody>
      </p:sp>
    </p:spTree>
    <p:extLst>
      <p:ext uri="{BB962C8B-B14F-4D97-AF65-F5344CB8AC3E}">
        <p14:creationId xmlns:p14="http://schemas.microsoft.com/office/powerpoint/2010/main" val="16222198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p:cNvSpPr>
            <a:spLocks noGrp="1"/>
          </p:cNvSpPr>
          <p:nvPr>
            <p:ph type="dt" sz="half" idx="10"/>
          </p:nvPr>
        </p:nvSpPr>
        <p:spPr/>
        <p:txBody>
          <a:bodyPr/>
          <a:lstStyle>
            <a:lvl1pPr>
              <a:defRPr/>
            </a:lvl1pPr>
          </a:lstStyle>
          <a:p>
            <a:pPr>
              <a:defRPr/>
            </a:pPr>
            <a:fld id="{8DA57547-A5CF-4BC9-A154-E01A3DDA9F9D}" type="datetime1">
              <a:rPr lang="en-US"/>
              <a:pPr>
                <a:defRPr/>
              </a:pPr>
              <a:t>4/17/2026</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96271264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5374980C-B4E1-4E39-B590-4D5C5070DBF7}" type="datetime1">
              <a:rPr lang="en-US"/>
              <a:pPr>
                <a:defRPr/>
              </a:pPr>
              <a:t>4/17/2026</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a:xfrm>
            <a:off x="9328150" y="6161086"/>
            <a:ext cx="927100" cy="163515"/>
          </a:xfrm>
          <a:prstGeom prst="rect">
            <a:avLst/>
          </a:prstGeom>
        </p:spPr>
        <p:txBody>
          <a:bodyPr/>
          <a:lstStyle>
            <a:lvl1pPr>
              <a:defRPr/>
            </a:lvl1pPr>
          </a:lstStyle>
          <a:p>
            <a:pPr>
              <a:defRPr/>
            </a:pPr>
            <a:fld id="{C53B3612-C0D2-4A2C-932B-5687E1680B22}" type="slidenum">
              <a:rPr lang="en-US" altLang="en-US"/>
              <a:pPr>
                <a:defRPr/>
              </a:pPr>
              <a:t>‹#›</a:t>
            </a:fld>
            <a:endParaRPr lang="en-US" altLang="en-US"/>
          </a:p>
        </p:txBody>
      </p:sp>
    </p:spTree>
    <p:extLst>
      <p:ext uri="{BB962C8B-B14F-4D97-AF65-F5344CB8AC3E}">
        <p14:creationId xmlns:p14="http://schemas.microsoft.com/office/powerpoint/2010/main" val="424643805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914402"/>
            <a:ext cx="80264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476BD1C2-0DB0-485E-A656-CF49D723B2E9}" type="datetime1">
              <a:rPr lang="en-US"/>
              <a:pPr>
                <a:defRPr/>
              </a:pPr>
              <a:t>4/17/2026</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a:xfrm>
            <a:off x="9328150" y="6161086"/>
            <a:ext cx="927100" cy="163515"/>
          </a:xfrm>
          <a:prstGeom prst="rect">
            <a:avLst/>
          </a:prstGeom>
        </p:spPr>
        <p:txBody>
          <a:bodyPr/>
          <a:lstStyle>
            <a:lvl1pPr>
              <a:defRPr/>
            </a:lvl1pPr>
          </a:lstStyle>
          <a:p>
            <a:pPr>
              <a:defRPr/>
            </a:pPr>
            <a:fld id="{D8C5F34B-4F75-418E-8F6C-299E9AD479D9}" type="slidenum">
              <a:rPr lang="en-US" altLang="en-US"/>
              <a:pPr>
                <a:defRPr/>
              </a:pPr>
              <a:t>‹#›</a:t>
            </a:fld>
            <a:endParaRPr lang="en-US" altLang="en-US"/>
          </a:p>
        </p:txBody>
      </p:sp>
    </p:spTree>
    <p:extLst>
      <p:ext uri="{BB962C8B-B14F-4D97-AF65-F5344CB8AC3E}">
        <p14:creationId xmlns:p14="http://schemas.microsoft.com/office/powerpoint/2010/main" val="224902524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762000" y="1944129"/>
            <a:ext cx="10972800" cy="438943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9"/>
          <p:cNvSpPr>
            <a:spLocks noGrp="1"/>
          </p:cNvSpPr>
          <p:nvPr>
            <p:ph type="dt" sz="half" idx="10"/>
          </p:nvPr>
        </p:nvSpPr>
        <p:spPr/>
        <p:txBody>
          <a:bodyPr/>
          <a:lstStyle>
            <a:lvl1pPr>
              <a:defRPr/>
            </a:lvl1pPr>
          </a:lstStyle>
          <a:p>
            <a:pPr>
              <a:defRPr/>
            </a:pPr>
            <a:fld id="{336CADE7-B2AF-4889-8D79-3438D9B3EF84}" type="datetime1">
              <a:rPr lang="en-US"/>
              <a:pPr>
                <a:defRPr/>
              </a:pPr>
              <a:t>4/17/2026</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97342648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972FC4B6-2A20-4F97-93EF-0BC75D8FE646}" type="datetime1">
              <a:rPr lang="en-US"/>
              <a:pPr>
                <a:defRPr/>
              </a:pPr>
              <a:t>4/17/2026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9328150" y="6161086"/>
            <a:ext cx="927100" cy="163515"/>
          </a:xfrm>
          <a:prstGeom prst="rect">
            <a:avLst/>
          </a:prstGeom>
        </p:spPr>
        <p:txBody>
          <a:bodyPr/>
          <a:lstStyle>
            <a:lvl1pPr>
              <a:defRPr>
                <a:solidFill>
                  <a:srgbClr val="D1EAEE"/>
                </a:solidFill>
              </a:defRPr>
            </a:lvl1pPr>
          </a:lstStyle>
          <a:p>
            <a:pPr>
              <a:defRPr/>
            </a:pPr>
            <a:fld id="{AB45FB3A-27FC-4872-8C80-1AC219DA313A}" type="slidenum">
              <a:rPr lang="en-US" altLang="en-US"/>
              <a:pPr>
                <a:defRPr/>
              </a:pPr>
              <a:t>‹#›</a:t>
            </a:fld>
            <a:endParaRPr lang="en-US" altLang="en-US"/>
          </a:p>
        </p:txBody>
      </p:sp>
    </p:spTree>
    <p:extLst>
      <p:ext uri="{BB962C8B-B14F-4D97-AF65-F5344CB8AC3E}">
        <p14:creationId xmlns:p14="http://schemas.microsoft.com/office/powerpoint/2010/main" val="1466538843"/>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lang="en-US"/>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fld id="{5072D3E4-7D59-4F68-AB47-79891A102040}" type="datetime1">
              <a:rPr lang="en-US"/>
              <a:pPr>
                <a:defRPr/>
              </a:pPr>
              <a:t>4/17/2026</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a:xfrm>
            <a:off x="9328150" y="6161086"/>
            <a:ext cx="927100" cy="163515"/>
          </a:xfrm>
          <a:prstGeom prst="rect">
            <a:avLst/>
          </a:prstGeom>
        </p:spPr>
        <p:txBody>
          <a:bodyPr/>
          <a:lstStyle>
            <a:lvl1pPr>
              <a:defRPr/>
            </a:lvl1pPr>
          </a:lstStyle>
          <a:p>
            <a:pPr>
              <a:defRPr/>
            </a:pPr>
            <a:fld id="{8EC5321F-A922-4242-90B1-49C6070B1189}" type="slidenum">
              <a:rPr lang="en-US" altLang="en-US"/>
              <a:pPr>
                <a:defRPr/>
              </a:pPr>
              <a:t>‹#›</a:t>
            </a:fld>
            <a:endParaRPr lang="en-US" altLang="en-US"/>
          </a:p>
        </p:txBody>
      </p:sp>
    </p:spTree>
    <p:extLst>
      <p:ext uri="{BB962C8B-B14F-4D97-AF65-F5344CB8AC3E}">
        <p14:creationId xmlns:p14="http://schemas.microsoft.com/office/powerpoint/2010/main" val="395254007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p:cNvSpPr>
            <a:spLocks noGrp="1"/>
          </p:cNvSpPr>
          <p:nvPr>
            <p:ph type="dt" sz="half" idx="10"/>
          </p:nvPr>
        </p:nvSpPr>
        <p:spPr/>
        <p:txBody>
          <a:bodyPr/>
          <a:lstStyle>
            <a:lvl1pPr>
              <a:defRPr/>
            </a:lvl1pPr>
          </a:lstStyle>
          <a:p>
            <a:pPr>
              <a:defRPr/>
            </a:pPr>
            <a:fld id="{F173A249-FD32-4453-88F9-4DF984992B06}" type="datetime1">
              <a:rPr lang="en-US"/>
              <a:pPr>
                <a:defRPr/>
              </a:pPr>
              <a:t>4/17/2026</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a:xfrm>
            <a:off x="9328150" y="6161086"/>
            <a:ext cx="927100" cy="163515"/>
          </a:xfrm>
          <a:prstGeom prst="rect">
            <a:avLst/>
          </a:prstGeom>
        </p:spPr>
        <p:txBody>
          <a:bodyPr/>
          <a:lstStyle>
            <a:lvl1pPr>
              <a:defRPr/>
            </a:lvl1pPr>
          </a:lstStyle>
          <a:p>
            <a:pPr>
              <a:defRPr/>
            </a:pPr>
            <a:fld id="{464E4E5E-BB90-44B9-856F-984910C588D3}" type="slidenum">
              <a:rPr lang="en-US" altLang="en-US"/>
              <a:pPr>
                <a:defRPr/>
              </a:pPr>
              <a:t>‹#›</a:t>
            </a:fld>
            <a:endParaRPr lang="en-US" altLang="en-US"/>
          </a:p>
        </p:txBody>
      </p:sp>
    </p:spTree>
    <p:extLst>
      <p:ext uri="{BB962C8B-B14F-4D97-AF65-F5344CB8AC3E}">
        <p14:creationId xmlns:p14="http://schemas.microsoft.com/office/powerpoint/2010/main" val="33770225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p:cNvSpPr>
            <a:spLocks noGrp="1"/>
          </p:cNvSpPr>
          <p:nvPr>
            <p:ph type="dt" sz="half" idx="10"/>
          </p:nvPr>
        </p:nvSpPr>
        <p:spPr/>
        <p:txBody>
          <a:bodyPr/>
          <a:lstStyle>
            <a:lvl1pPr>
              <a:defRPr/>
            </a:lvl1pPr>
          </a:lstStyle>
          <a:p>
            <a:pPr>
              <a:defRPr/>
            </a:pPr>
            <a:fld id="{1A3E8352-488E-48C5-BB57-7C22B91BCFE1}" type="datetime1">
              <a:rPr lang="en-US"/>
              <a:pPr>
                <a:defRPr/>
              </a:pPr>
              <a:t>4/17/2026</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a:xfrm>
            <a:off x="9328150" y="6161086"/>
            <a:ext cx="927100" cy="163515"/>
          </a:xfrm>
          <a:prstGeom prst="rect">
            <a:avLst/>
          </a:prstGeom>
        </p:spPr>
        <p:txBody>
          <a:bodyPr/>
          <a:lstStyle>
            <a:lvl1pPr>
              <a:defRPr/>
            </a:lvl1pPr>
          </a:lstStyle>
          <a:p>
            <a:pPr>
              <a:defRPr/>
            </a:pPr>
            <a:fld id="{FBBD92B2-6E71-4AD1-A7E7-BE41C1EC2B15}" type="slidenum">
              <a:rPr lang="en-US" altLang="en-US"/>
              <a:pPr>
                <a:defRPr/>
              </a:pPr>
              <a:t>‹#›</a:t>
            </a:fld>
            <a:endParaRPr lang="en-US" altLang="en-US"/>
          </a:p>
        </p:txBody>
      </p:sp>
    </p:spTree>
    <p:extLst>
      <p:ext uri="{BB962C8B-B14F-4D97-AF65-F5344CB8AC3E}">
        <p14:creationId xmlns:p14="http://schemas.microsoft.com/office/powerpoint/2010/main" val="90300459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2B7B54F2-F975-45A1-9B2C-572EF277BCA3}" type="datetime1">
              <a:rPr lang="en-US"/>
              <a:pPr>
                <a:defRPr/>
              </a:pPr>
              <a:t>4/17/2026</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a:xfrm>
            <a:off x="9328150" y="6161086"/>
            <a:ext cx="927100" cy="163515"/>
          </a:xfrm>
          <a:prstGeom prst="rect">
            <a:avLst/>
          </a:prstGeom>
        </p:spPr>
        <p:txBody>
          <a:bodyPr/>
          <a:lstStyle>
            <a:lvl1pPr>
              <a:defRPr/>
            </a:lvl1pPr>
          </a:lstStyle>
          <a:p>
            <a:pPr>
              <a:defRPr/>
            </a:pPr>
            <a:fld id="{59A1E17D-B9FA-4D0F-A946-8D9A4F6C16E2}" type="slidenum">
              <a:rPr lang="en-US" altLang="en-US"/>
              <a:pPr>
                <a:defRPr/>
              </a:pPr>
              <a:t>‹#›</a:t>
            </a:fld>
            <a:endParaRPr lang="en-US" altLang="en-US"/>
          </a:p>
        </p:txBody>
      </p:sp>
    </p:spTree>
    <p:extLst>
      <p:ext uri="{BB962C8B-B14F-4D97-AF65-F5344CB8AC3E}">
        <p14:creationId xmlns:p14="http://schemas.microsoft.com/office/powerpoint/2010/main" val="372581758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fld id="{16E6B9C4-C586-4259-88AF-17AFCBFEDDE2}" type="datetime1">
              <a:rPr lang="en-US"/>
              <a:pPr>
                <a:defRPr/>
              </a:pPr>
              <a:t>4/17/2026</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a:xfrm>
            <a:off x="9328150" y="6161086"/>
            <a:ext cx="927100" cy="163515"/>
          </a:xfrm>
          <a:prstGeom prst="rect">
            <a:avLst/>
          </a:prstGeom>
        </p:spPr>
        <p:txBody>
          <a:bodyPr/>
          <a:lstStyle>
            <a:lvl1pPr>
              <a:defRPr/>
            </a:lvl1pPr>
          </a:lstStyle>
          <a:p>
            <a:pPr>
              <a:defRPr/>
            </a:pPr>
            <a:fld id="{8223356F-ACAF-46AC-9668-CD954E94133A}" type="slidenum">
              <a:rPr lang="en-US" altLang="en-US"/>
              <a:pPr>
                <a:defRPr/>
              </a:pPr>
              <a:t>‹#›</a:t>
            </a:fld>
            <a:endParaRPr lang="en-US" altLang="en-US"/>
          </a:p>
        </p:txBody>
      </p:sp>
    </p:spTree>
    <p:extLst>
      <p:ext uri="{BB962C8B-B14F-4D97-AF65-F5344CB8AC3E}">
        <p14:creationId xmlns:p14="http://schemas.microsoft.com/office/powerpoint/2010/main" val="72819359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ight Triangle 5"/>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Freeform 6"/>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8" name="Freeform 7"/>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2" name="Title 1"/>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71340EAB-AA8A-4511-A702-7CCF0799FDE0}" type="datetime1">
              <a:rPr lang="en-US"/>
              <a:pPr>
                <a:defRPr/>
              </a:pPr>
              <a:t>4/17/2026</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10769600" y="6356351"/>
            <a:ext cx="812800" cy="365125"/>
          </a:xfrm>
          <a:prstGeom prst="rect">
            <a:avLst/>
          </a:prstGeom>
        </p:spPr>
        <p:txBody>
          <a:bodyPr/>
          <a:lstStyle>
            <a:lvl1pPr>
              <a:defRPr/>
            </a:lvl1pPr>
          </a:lstStyle>
          <a:p>
            <a:pPr>
              <a:defRPr/>
            </a:pPr>
            <a:fld id="{336CCB04-41C6-4296-8E5C-287A1A736302}" type="slidenum">
              <a:rPr lang="en-US" altLang="en-US"/>
              <a:pPr>
                <a:defRPr/>
              </a:pPr>
              <a:t>‹#›</a:t>
            </a:fld>
            <a:endParaRPr lang="en-US" altLang="en-US"/>
          </a:p>
        </p:txBody>
      </p:sp>
    </p:spTree>
    <p:extLst>
      <p:ext uri="{BB962C8B-B14F-4D97-AF65-F5344CB8AC3E}">
        <p14:creationId xmlns:p14="http://schemas.microsoft.com/office/powerpoint/2010/main" val="406866101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8" name="Freeform 7"/>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1028" name="Title Placeholder 8"/>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en-US" dirty="0"/>
              <a:t>Click to edit Master title style</a:t>
            </a:r>
          </a:p>
        </p:txBody>
      </p:sp>
      <p:sp>
        <p:nvSpPr>
          <p:cNvPr id="1029" name="Text Placeholder 29"/>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cs typeface="Arial" charset="0"/>
              </a:defRPr>
            </a:lvl1pPr>
          </a:lstStyle>
          <a:p>
            <a:pPr>
              <a:defRPr/>
            </a:pPr>
            <a:r>
              <a:rPr lang="en-US" dirty="0"/>
              <a:t>November 2023</a:t>
            </a:r>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cs typeface="Arial" charset="0"/>
              </a:defRPr>
            </a:lvl1pPr>
          </a:lstStyle>
          <a:p>
            <a:pPr>
              <a:defRPr/>
            </a:pPr>
            <a:endParaRPr lang="en-US"/>
          </a:p>
        </p:txBody>
      </p:sp>
      <p:grpSp>
        <p:nvGrpSpPr>
          <p:cNvPr id="1033" name="Group 1"/>
          <p:cNvGrpSpPr>
            <a:grpSpLocks/>
          </p:cNvGrpSpPr>
          <p:nvPr/>
        </p:nvGrpSpPr>
        <p:grpSpPr bwMode="auto">
          <a:xfrm>
            <a:off x="-25399" y="203200"/>
            <a:ext cx="12240684"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eaLnBrk="1" hangingPunct="1">
                <a:defRPr/>
              </a:pPr>
              <a:endParaRPr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eaLnBrk="1" hangingPunct="1">
                <a:defRPr/>
              </a:pPr>
              <a:endParaRPr lang="en-US"/>
            </a:p>
          </p:txBody>
        </p:sp>
      </p:grpSp>
      <p:pic>
        <p:nvPicPr>
          <p:cNvPr id="2" name="Picture 6" descr="coarc logo option 3a.jpg">
            <a:extLst>
              <a:ext uri="{FF2B5EF4-FFF2-40B4-BE49-F238E27FC236}">
                <a16:creationId xmlns:a16="http://schemas.microsoft.com/office/drawing/2014/main" id="{A7BCFC53-5370-31FD-590F-38A9A734B2E3}"/>
              </a:ext>
            </a:extLst>
          </p:cNvPr>
          <p:cNvPicPr>
            <a:picLocks noChangeAspect="1"/>
          </p:cNvPicPr>
          <p:nvPr userDrawn="1"/>
        </p:nvPicPr>
        <p:blipFill>
          <a:blip r:embed="rId14">
            <a:extLst>
              <a:ext uri="{BEBA8EAE-BF5A-486C-A8C5-ECC9F3942E4B}">
                <a14:imgProps xmlns:a14="http://schemas.microsoft.com/office/drawing/2010/main">
                  <a14:imgLayer r:embed="rId15">
                    <a14:imgEffect>
                      <a14:backgroundRemoval t="7258" b="90323" l="3555" r="93128">
                        <a14:foregroundMark x1="4502" y1="55645" x2="4502" y2="55645"/>
                        <a14:foregroundMark x1="20616" y1="59677" x2="20616" y2="59677"/>
                        <a14:foregroundMark x1="33412" y1="58065" x2="33412" y2="58065"/>
                        <a14:foregroundMark x1="61848" y1="64516" x2="61848" y2="64516"/>
                        <a14:foregroundMark x1="54976" y1="90323" x2="54976" y2="90323"/>
                        <a14:foregroundMark x1="46919" y1="89516" x2="46919" y2="89516"/>
                        <a14:foregroundMark x1="86730" y1="64516" x2="86730" y2="64516"/>
                        <a14:foregroundMark x1="91706" y1="55645" x2="91706" y2="55645"/>
                        <a14:foregroundMark x1="86967" y1="51613" x2="86967" y2="51613"/>
                        <a14:foregroundMark x1="93128" y1="30645" x2="93128" y2="30645"/>
                        <a14:foregroundMark x1="81280" y1="85484" x2="81280" y2="85484"/>
                        <a14:foregroundMark x1="70616" y1="7258" x2="70616" y2="7258"/>
                        <a14:foregroundMark x1="29147" y1="35484" x2="29147" y2="35484"/>
                        <a14:foregroundMark x1="28673" y1="30645" x2="28673" y2="30645"/>
                        <a14:foregroundMark x1="26540" y1="41129" x2="26540" y2="41129"/>
                        <a14:foregroundMark x1="23460" y1="39516" x2="23460" y2="39516"/>
                        <a14:foregroundMark x1="18720" y1="45968" x2="18720" y2="45968"/>
                        <a14:foregroundMark x1="13033" y1="32258" x2="13033" y2="32258"/>
                        <a14:foregroundMark x1="8768" y1="35484" x2="8768" y2="35484"/>
                        <a14:foregroundMark x1="23460" y1="22581" x2="23460" y2="22581"/>
                        <a14:foregroundMark x1="15640" y1="29032" x2="15640" y2="29032"/>
                        <a14:foregroundMark x1="18720" y1="29032" x2="18720" y2="29032"/>
                        <a14:foregroundMark x1="16114" y1="34677" x2="16114" y2="34677"/>
                        <a14:foregroundMark x1="13507" y1="39516" x2="13507" y2="39516"/>
                        <a14:foregroundMark x1="12322" y1="42742" x2="12322" y2="42742"/>
                        <a14:foregroundMark x1="9479" y1="42742" x2="9479" y2="42742"/>
                        <a14:foregroundMark x1="55213" y1="90323" x2="55213" y2="90323"/>
                        <a14:foregroundMark x1="52133" y1="76613" x2="52133" y2="76613"/>
                        <a14:foregroundMark x1="54976" y1="60484" x2="54976" y2="60484"/>
                        <a14:foregroundMark x1="52133" y1="52419" x2="52133" y2="52419"/>
                        <a14:foregroundMark x1="60190" y1="62903" x2="60190" y2="62903"/>
                        <a14:foregroundMark x1="60190" y1="58065" x2="60190" y2="58065"/>
                        <a14:foregroundMark x1="38389" y1="70968" x2="38389" y2="70968"/>
                        <a14:foregroundMark x1="24645" y1="66935" x2="24645" y2="66935"/>
                        <a14:foregroundMark x1="4502" y1="56452" x2="4502" y2="56452"/>
                        <a14:foregroundMark x1="5450" y1="54032" x2="5450" y2="54032"/>
                      </a14:backgroundRemoval>
                    </a14:imgEffect>
                  </a14:imgLayer>
                </a14:imgProps>
              </a:ext>
              <a:ext uri="{28A0092B-C50C-407E-A947-70E740481C1C}">
                <a14:useLocalDpi xmlns:a14="http://schemas.microsoft.com/office/drawing/2010/main" val="0"/>
              </a:ext>
            </a:extLst>
          </a:blip>
          <a:srcRect/>
          <a:stretch>
            <a:fillRect/>
          </a:stretch>
        </p:blipFill>
        <p:spPr bwMode="auto">
          <a:xfrm>
            <a:off x="10210800" y="445075"/>
            <a:ext cx="1752600" cy="515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475" r:id="rId1"/>
    <p:sldLayoutId id="2147485467" r:id="rId2"/>
    <p:sldLayoutId id="2147485476" r:id="rId3"/>
    <p:sldLayoutId id="2147485468" r:id="rId4"/>
    <p:sldLayoutId id="2147485469" r:id="rId5"/>
    <p:sldLayoutId id="2147485470" r:id="rId6"/>
    <p:sldLayoutId id="2147485471" r:id="rId7"/>
    <p:sldLayoutId id="2147485472" r:id="rId8"/>
    <p:sldLayoutId id="2147485477" r:id="rId9"/>
    <p:sldLayoutId id="2147485473" r:id="rId10"/>
    <p:sldLayoutId id="2147485474" r:id="rId11"/>
  </p:sldLayoutIdLst>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hf sldNum="0" hdr="0" ft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Calibri" panose="020F0502020204030204" pitchFamily="34" charset="0"/>
          <a:ea typeface="+mn-ea"/>
          <a:cs typeface="Calibri" panose="020F0502020204030204" pitchFamily="34" charset="0"/>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Calibri" panose="020F0502020204030204" pitchFamily="34" charset="0"/>
          <a:ea typeface="+mn-ea"/>
          <a:cs typeface="Calibri" panose="020F0502020204030204" pitchFamily="34" charset="0"/>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Calibri" panose="020F0502020204030204" pitchFamily="34" charset="0"/>
          <a:ea typeface="+mn-ea"/>
          <a:cs typeface="Calibri" panose="020F0502020204030204" pitchFamily="34" charset="0"/>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Calibri" panose="020F0502020204030204" pitchFamily="34" charset="0"/>
          <a:ea typeface="+mn-ea"/>
          <a:cs typeface="Calibri" panose="020F0502020204030204" pitchFamily="34" charset="0"/>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Calibri" panose="020F0502020204030204" pitchFamily="34" charset="0"/>
          <a:ea typeface="+mn-ea"/>
          <a:cs typeface="Calibri" panose="020F0502020204030204" pitchFamily="34" charset="0"/>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FA704-BE18-D764-6FCD-509461C16594}"/>
              </a:ext>
            </a:extLst>
          </p:cNvPr>
          <p:cNvSpPr>
            <a:spLocks noGrp="1"/>
          </p:cNvSpPr>
          <p:nvPr>
            <p:ph type="title"/>
          </p:nvPr>
        </p:nvSpPr>
        <p:spPr/>
        <p:txBody>
          <a:bodyPr/>
          <a:lstStyle/>
          <a:p>
            <a:pPr algn="ctr"/>
            <a:r>
              <a:rPr lang="en-US" sz="5400" u="sng"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Goals of the Revision</a:t>
            </a:r>
            <a:endParaRPr lang="en-US" dirty="0">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4AA2D011-643D-5E25-3F25-33ED99069709}"/>
              </a:ext>
            </a:extLst>
          </p:cNvPr>
          <p:cNvSpPr>
            <a:spLocks noGrp="1"/>
          </p:cNvSpPr>
          <p:nvPr>
            <p:ph idx="1"/>
          </p:nvPr>
        </p:nvSpPr>
        <p:spPr>
          <a:xfrm>
            <a:off x="152400" y="1981200"/>
            <a:ext cx="10972800" cy="4389437"/>
          </a:xfrm>
        </p:spPr>
        <p:txBody>
          <a:bodyPr/>
          <a:lstStyle/>
          <a:p>
            <a:pPr marL="228600" lvl="1" indent="0" algn="just">
              <a:spcBef>
                <a:spcPts val="0"/>
              </a:spcBef>
              <a:buSzPts val="1000"/>
              <a:buNone/>
              <a:tabLst>
                <a:tab pos="457200" algn="l"/>
              </a:tabLst>
            </a:pPr>
            <a:r>
              <a:rPr lang="en-US" sz="3200" dirty="0">
                <a:ea typeface="Calibri" panose="020F0502020204030204" pitchFamily="34" charset="0"/>
              </a:rPr>
              <a:t>This major revision is designed to evaluate programs that:</a:t>
            </a:r>
          </a:p>
          <a:p>
            <a:pPr marL="228600" lvl="1" indent="0" algn="just">
              <a:spcBef>
                <a:spcPts val="0"/>
              </a:spcBef>
              <a:buSzPts val="1000"/>
              <a:buNone/>
              <a:tabLst>
                <a:tab pos="457200" algn="l"/>
              </a:tabLst>
            </a:pPr>
            <a:endParaRPr lang="en-US" sz="3200" dirty="0">
              <a:ea typeface="Calibri" panose="020F0502020204030204" pitchFamily="34" charset="0"/>
            </a:endParaRPr>
          </a:p>
          <a:p>
            <a:pPr lvl="1" algn="just">
              <a:spcBef>
                <a:spcPts val="0"/>
              </a:spcBef>
              <a:buSzPts val="1000"/>
              <a:buFont typeface="Wingdings" panose="05000000000000000000" pitchFamily="2" charset="2"/>
              <a:buChar char="Ø"/>
              <a:tabLst>
                <a:tab pos="457200" algn="l"/>
              </a:tabLst>
            </a:pPr>
            <a:r>
              <a:rPr lang="en-US" sz="3200" dirty="0">
                <a:ea typeface="Calibri" panose="020F0502020204030204" pitchFamily="34" charset="0"/>
              </a:rPr>
              <a:t>meet evolving expectations for respiratory care practice;</a:t>
            </a:r>
          </a:p>
          <a:p>
            <a:pPr lvl="1" algn="just">
              <a:spcBef>
                <a:spcPts val="0"/>
              </a:spcBef>
              <a:buSzPts val="1000"/>
              <a:buFont typeface="Wingdings" panose="05000000000000000000" pitchFamily="2" charset="2"/>
              <a:buChar char="Ø"/>
              <a:tabLst>
                <a:tab pos="457200" algn="l"/>
              </a:tabLst>
            </a:pPr>
            <a:endParaRPr lang="en-US" sz="3200" dirty="0">
              <a:ea typeface="Calibri" panose="020F0502020204030204" pitchFamily="34" charset="0"/>
            </a:endParaRPr>
          </a:p>
          <a:p>
            <a:pPr lvl="1" algn="just">
              <a:spcBef>
                <a:spcPts val="0"/>
              </a:spcBef>
              <a:buSzPts val="1000"/>
              <a:buFont typeface="Wingdings" panose="05000000000000000000" pitchFamily="2" charset="2"/>
              <a:buChar char="Ø"/>
              <a:tabLst>
                <a:tab pos="457200" algn="l"/>
              </a:tabLst>
            </a:pPr>
            <a:r>
              <a:rPr lang="en-US" sz="3200" dirty="0">
                <a:ea typeface="Calibri" panose="020F0502020204030204" pitchFamily="34" charset="0"/>
              </a:rPr>
              <a:t>prepare students with career readiness appropriate to the degree they earn;</a:t>
            </a:r>
          </a:p>
          <a:p>
            <a:pPr lvl="1" algn="just">
              <a:spcBef>
                <a:spcPts val="0"/>
              </a:spcBef>
              <a:buSzPts val="1000"/>
              <a:buFont typeface="Wingdings" panose="05000000000000000000" pitchFamily="2" charset="2"/>
              <a:buChar char="Ø"/>
              <a:tabLst>
                <a:tab pos="457200" algn="l"/>
              </a:tabLst>
            </a:pPr>
            <a:endParaRPr lang="en-US" sz="3200" dirty="0">
              <a:ea typeface="Calibri" panose="020F0502020204030204" pitchFamily="34" charset="0"/>
            </a:endParaRPr>
          </a:p>
          <a:p>
            <a:pPr lvl="1" algn="just">
              <a:spcBef>
                <a:spcPts val="0"/>
              </a:spcBef>
              <a:buSzPts val="1000"/>
              <a:buFont typeface="Wingdings" panose="05000000000000000000" pitchFamily="2" charset="2"/>
              <a:buChar char="Ø"/>
              <a:tabLst>
                <a:tab pos="457200" algn="l"/>
              </a:tabLst>
            </a:pPr>
            <a:r>
              <a:rPr lang="en-US" sz="3200" dirty="0">
                <a:ea typeface="Calibri" panose="020F0502020204030204" pitchFamily="34" charset="0"/>
              </a:rPr>
              <a:t>demonstrate the additional value of graduates with higher levels of degree attainment</a:t>
            </a:r>
          </a:p>
          <a:p>
            <a:endParaRPr lang="en-US" dirty="0"/>
          </a:p>
        </p:txBody>
      </p:sp>
    </p:spTree>
    <p:extLst>
      <p:ext uri="{BB962C8B-B14F-4D97-AF65-F5344CB8AC3E}">
        <p14:creationId xmlns:p14="http://schemas.microsoft.com/office/powerpoint/2010/main" val="353515332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60F06D-304E-746F-92B8-4D086590CB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D5DB09-0054-42B6-7E73-62FED6B89CB3}"/>
              </a:ext>
            </a:extLst>
          </p:cNvPr>
          <p:cNvSpPr>
            <a:spLocks noGrp="1"/>
          </p:cNvSpPr>
          <p:nvPr>
            <p:ph type="title"/>
          </p:nvPr>
        </p:nvSpPr>
        <p:spPr>
          <a:xfrm>
            <a:off x="1752600" y="1066800"/>
            <a:ext cx="8382000" cy="628650"/>
          </a:xfrm>
        </p:spPr>
        <p:txBody>
          <a:bodyPr/>
          <a:lstStyle/>
          <a:p>
            <a:pPr algn="ctr"/>
            <a:r>
              <a:rPr lang="en-US" sz="4400" u="sng"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Expanded Core Competencies</a:t>
            </a:r>
            <a:endParaRPr lang="en-US" sz="4400" dirty="0"/>
          </a:p>
        </p:txBody>
      </p:sp>
      <p:sp>
        <p:nvSpPr>
          <p:cNvPr id="3" name="Content Placeholder 2">
            <a:extLst>
              <a:ext uri="{FF2B5EF4-FFF2-40B4-BE49-F238E27FC236}">
                <a16:creationId xmlns:a16="http://schemas.microsoft.com/office/drawing/2014/main" id="{8FED7CFE-4011-EC85-5BB9-DCD5FECCD58F}"/>
              </a:ext>
            </a:extLst>
          </p:cNvPr>
          <p:cNvSpPr>
            <a:spLocks noGrp="1"/>
          </p:cNvSpPr>
          <p:nvPr>
            <p:ph idx="1"/>
          </p:nvPr>
        </p:nvSpPr>
        <p:spPr>
          <a:xfrm>
            <a:off x="1143000" y="1981200"/>
            <a:ext cx="10287000" cy="4389437"/>
          </a:xfrm>
        </p:spPr>
        <p:txBody>
          <a:bodyPr/>
          <a:lstStyle/>
          <a:p>
            <a:r>
              <a:rPr lang="en-US" altLang="en-US" sz="2800" dirty="0">
                <a:solidFill>
                  <a:schemeClr val="accent1">
                    <a:lumMod val="75000"/>
                  </a:schemeClr>
                </a:solidFill>
                <a:effectLst>
                  <a:outerShdw blurRad="38100" dist="38100" dir="2700000" algn="tl">
                    <a:srgbClr val="000000">
                      <a:alpha val="43137"/>
                    </a:srgbClr>
                  </a:outerShdw>
                </a:effectLst>
                <a:ea typeface="Calibri" panose="020F0502020204030204" pitchFamily="34" charset="0"/>
              </a:rPr>
              <a:t>The 2027 Standards bring revisions to the layout and expansion of expected core competencies.</a:t>
            </a:r>
          </a:p>
          <a:p>
            <a:r>
              <a:rPr lang="en-US" altLang="en-US" sz="2800" dirty="0">
                <a:solidFill>
                  <a:schemeClr val="accent1">
                    <a:lumMod val="75000"/>
                  </a:schemeClr>
                </a:solidFill>
                <a:effectLst>
                  <a:outerShdw blurRad="38100" dist="38100" dir="2700000" algn="tl">
                    <a:srgbClr val="000000">
                      <a:alpha val="43137"/>
                    </a:srgbClr>
                  </a:outerShdw>
                </a:effectLst>
                <a:ea typeface="Calibri" panose="020F0502020204030204" pitchFamily="34" charset="0"/>
              </a:rPr>
              <a:t>Standards are degree-focused and include:</a:t>
            </a:r>
          </a:p>
          <a:p>
            <a:pPr lvl="1"/>
            <a:r>
              <a:rPr lang="en-US" altLang="en-US" sz="2800" dirty="0">
                <a:solidFill>
                  <a:schemeClr val="accent1">
                    <a:lumMod val="75000"/>
                  </a:schemeClr>
                </a:solidFill>
                <a:effectLst>
                  <a:outerShdw blurRad="38100" dist="38100" dir="2700000" algn="tl">
                    <a:srgbClr val="000000">
                      <a:alpha val="43137"/>
                    </a:srgbClr>
                  </a:outerShdw>
                </a:effectLst>
                <a:ea typeface="Calibri" panose="020F0502020204030204" pitchFamily="34" charset="0"/>
              </a:rPr>
              <a:t>Evidence-Based/Patient-Centered Practice</a:t>
            </a:r>
          </a:p>
          <a:p>
            <a:pPr lvl="1"/>
            <a:r>
              <a:rPr lang="en-US" altLang="en-US" sz="2800" b="1" dirty="0">
                <a:solidFill>
                  <a:srgbClr val="C00000"/>
                </a:solidFill>
                <a:effectLst>
                  <a:outerShdw blurRad="38100" dist="38100" dir="2700000" algn="tl">
                    <a:srgbClr val="000000">
                      <a:alpha val="43137"/>
                    </a:srgbClr>
                  </a:outerShdw>
                </a:effectLst>
                <a:ea typeface="Calibri" panose="020F0502020204030204" pitchFamily="34" charset="0"/>
              </a:rPr>
              <a:t>Information Literacy</a:t>
            </a:r>
          </a:p>
          <a:p>
            <a:pPr lvl="1"/>
            <a:r>
              <a:rPr lang="en-US" altLang="en-US" sz="2800" dirty="0">
                <a:solidFill>
                  <a:schemeClr val="accent1">
                    <a:lumMod val="75000"/>
                  </a:schemeClr>
                </a:solidFill>
                <a:effectLst>
                  <a:outerShdw blurRad="38100" dist="38100" dir="2700000" algn="tl">
                    <a:srgbClr val="000000">
                      <a:alpha val="43137"/>
                    </a:srgbClr>
                  </a:outerShdw>
                </a:effectLst>
                <a:ea typeface="Calibri" panose="020F0502020204030204" pitchFamily="34" charset="0"/>
              </a:rPr>
              <a:t>Clinical Reasoning and Ethical Decision-making</a:t>
            </a:r>
          </a:p>
          <a:p>
            <a:pPr lvl="1"/>
            <a:r>
              <a:rPr lang="en-US" altLang="en-US" sz="2800" dirty="0">
                <a:solidFill>
                  <a:schemeClr val="accent1">
                    <a:lumMod val="75000"/>
                  </a:schemeClr>
                </a:solidFill>
                <a:effectLst>
                  <a:outerShdw blurRad="38100" dist="38100" dir="2700000" algn="tl">
                    <a:srgbClr val="000000">
                      <a:alpha val="43137"/>
                    </a:srgbClr>
                  </a:outerShdw>
                </a:effectLst>
                <a:ea typeface="Calibri" panose="020F0502020204030204" pitchFamily="34" charset="0"/>
              </a:rPr>
              <a:t>Professionalism and Interprofessional </a:t>
            </a:r>
            <a:br>
              <a:rPr lang="en-US" altLang="en-US" sz="2800" dirty="0">
                <a:solidFill>
                  <a:schemeClr val="accent1">
                    <a:lumMod val="75000"/>
                  </a:schemeClr>
                </a:solidFill>
                <a:effectLst>
                  <a:outerShdw blurRad="38100" dist="38100" dir="2700000" algn="tl">
                    <a:srgbClr val="000000">
                      <a:alpha val="43137"/>
                    </a:srgbClr>
                  </a:outerShdw>
                </a:effectLst>
                <a:ea typeface="Calibri" panose="020F0502020204030204" pitchFamily="34" charset="0"/>
              </a:rPr>
            </a:br>
            <a:r>
              <a:rPr lang="en-US" altLang="en-US" sz="2800" dirty="0">
                <a:solidFill>
                  <a:schemeClr val="accent1">
                    <a:lumMod val="75000"/>
                  </a:schemeClr>
                </a:solidFill>
                <a:effectLst>
                  <a:outerShdw blurRad="38100" dist="38100" dir="2700000" algn="tl">
                    <a:srgbClr val="000000">
                      <a:alpha val="43137"/>
                    </a:srgbClr>
                  </a:outerShdw>
                </a:effectLst>
                <a:ea typeface="Calibri" panose="020F0502020204030204" pitchFamily="34" charset="0"/>
              </a:rPr>
              <a:t>Collaborative Practice</a:t>
            </a:r>
          </a:p>
          <a:p>
            <a:pPr lvl="1"/>
            <a:r>
              <a:rPr lang="en-US" altLang="en-US" sz="2800" dirty="0">
                <a:solidFill>
                  <a:schemeClr val="accent1">
                    <a:lumMod val="75000"/>
                  </a:schemeClr>
                </a:solidFill>
                <a:effectLst>
                  <a:outerShdw blurRad="38100" dist="38100" dir="2700000" algn="tl">
                    <a:srgbClr val="000000">
                      <a:alpha val="43137"/>
                    </a:srgbClr>
                  </a:outerShdw>
                </a:effectLst>
                <a:ea typeface="Calibri" panose="020F0502020204030204" pitchFamily="34" charset="0"/>
              </a:rPr>
              <a:t>Interpersonal and Communication Skills</a:t>
            </a:r>
            <a:endParaRPr lang="en-US" sz="2800" dirty="0">
              <a:ea typeface="Calibri" panose="020F0502020204030204" pitchFamily="34" charset="0"/>
            </a:endParaRPr>
          </a:p>
          <a:p>
            <a:endParaRPr lang="en-US" sz="3200" dirty="0"/>
          </a:p>
        </p:txBody>
      </p:sp>
    </p:spTree>
    <p:extLst>
      <p:ext uri="{BB962C8B-B14F-4D97-AF65-F5344CB8AC3E}">
        <p14:creationId xmlns:p14="http://schemas.microsoft.com/office/powerpoint/2010/main" val="409188844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3E362C-7072-7185-F678-76DC188945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F06461-0438-D437-1D68-34D4C13B602F}"/>
              </a:ext>
            </a:extLst>
          </p:cNvPr>
          <p:cNvSpPr>
            <a:spLocks noGrp="1"/>
          </p:cNvSpPr>
          <p:nvPr>
            <p:ph type="title"/>
          </p:nvPr>
        </p:nvSpPr>
        <p:spPr>
          <a:xfrm>
            <a:off x="609600" y="704850"/>
            <a:ext cx="10972800" cy="819150"/>
          </a:xfrm>
        </p:spPr>
        <p:txBody>
          <a:bodyPr/>
          <a:lstStyle/>
          <a:p>
            <a:pPr algn="ctr"/>
            <a:r>
              <a:rPr lang="en-US" u="sng" dirty="0">
                <a:effectLst>
                  <a:outerShdw blurRad="38100" dist="38100" dir="2700000" algn="tl">
                    <a:srgbClr val="000000">
                      <a:alpha val="43137"/>
                    </a:srgbClr>
                  </a:outerShdw>
                </a:effectLst>
              </a:rPr>
              <a:t>Highlights of the Revision</a:t>
            </a:r>
            <a:endParaRPr lang="en-US" dirty="0"/>
          </a:p>
        </p:txBody>
      </p:sp>
      <p:sp>
        <p:nvSpPr>
          <p:cNvPr id="3" name="Content Placeholder 2">
            <a:extLst>
              <a:ext uri="{FF2B5EF4-FFF2-40B4-BE49-F238E27FC236}">
                <a16:creationId xmlns:a16="http://schemas.microsoft.com/office/drawing/2014/main" id="{D39C1796-242C-517D-9147-DD9A2B6EE80C}"/>
              </a:ext>
            </a:extLst>
          </p:cNvPr>
          <p:cNvSpPr>
            <a:spLocks noGrp="1"/>
          </p:cNvSpPr>
          <p:nvPr>
            <p:ph idx="1"/>
          </p:nvPr>
        </p:nvSpPr>
        <p:spPr>
          <a:xfrm>
            <a:off x="584200" y="1905000"/>
            <a:ext cx="10972800" cy="4648200"/>
          </a:xfrm>
        </p:spPr>
        <p:txBody>
          <a:bodyPr/>
          <a:lstStyle/>
          <a:p>
            <a:pPr lvl="1">
              <a:defRPr/>
            </a:pPr>
            <a:r>
              <a:rPr lang="en-US" dirty="0"/>
              <a:t>Release time for PD and DCE must be documented within the faculty member’s workload with an evident reduction in one or more areas: teaching, research, or service at a minimum of 25%</a:t>
            </a:r>
            <a:r>
              <a:rPr lang="en-US" sz="2600" dirty="0">
                <a:ea typeface="Calibri" panose="020F0502020204030204" pitchFamily="34" charset="0"/>
              </a:rPr>
              <a:t>. </a:t>
            </a:r>
          </a:p>
          <a:p>
            <a:pPr lvl="2">
              <a:defRPr/>
            </a:pPr>
            <a:endParaRPr lang="en-US" sz="1100" i="1" dirty="0">
              <a:ea typeface="Calibri" panose="020F0502020204030204" pitchFamily="34" charset="0"/>
            </a:endParaRPr>
          </a:p>
          <a:p>
            <a:pPr lvl="1">
              <a:defRPr/>
            </a:pPr>
            <a:r>
              <a:rPr lang="en-US" dirty="0"/>
              <a:t>PD and DCE must be accessible and available while students are enrolled in any professional coursework.  </a:t>
            </a:r>
          </a:p>
          <a:p>
            <a:pPr lvl="1">
              <a:defRPr/>
            </a:pPr>
            <a:endParaRPr lang="en-US" altLang="en-US" i="1" dirty="0">
              <a:ea typeface="Calibri" panose="020F0502020204030204" pitchFamily="34" charset="0"/>
            </a:endParaRPr>
          </a:p>
          <a:p>
            <a:pPr lvl="1">
              <a:defRPr/>
            </a:pPr>
            <a:r>
              <a:rPr lang="en-US" dirty="0"/>
              <a:t>In on-campus and off-campus laboratory activities, the student-to-lab instructor ratio cannot exceed 12:1. In clinical rotations, the student-to-instructor ratio cannot exceed 6:1 for clinical instructors and 2:1 for clinical preceptors. In simulation exercises used as a substitute for clinical experiences, the student-to-instructor ratio cannot exceed 6:1.</a:t>
            </a:r>
            <a:r>
              <a:rPr lang="en-US" dirty="0">
                <a:ea typeface="Calibri" panose="020F0502020204030204" pitchFamily="34" charset="0"/>
              </a:rPr>
              <a:t>  </a:t>
            </a:r>
            <a:endParaRPr lang="en-US" altLang="en-US" dirty="0">
              <a:ea typeface="Calibri" panose="020F0502020204030204" pitchFamily="34" charset="0"/>
            </a:endParaRPr>
          </a:p>
        </p:txBody>
      </p:sp>
    </p:spTree>
    <p:extLst>
      <p:ext uri="{BB962C8B-B14F-4D97-AF65-F5344CB8AC3E}">
        <p14:creationId xmlns:p14="http://schemas.microsoft.com/office/powerpoint/2010/main" val="336120274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2F8B9D-83BE-8BEC-7E5D-D592EEBA58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984337-8B0A-F02A-0D4A-7C33C5CB22D5}"/>
              </a:ext>
            </a:extLst>
          </p:cNvPr>
          <p:cNvSpPr>
            <a:spLocks noGrp="1"/>
          </p:cNvSpPr>
          <p:nvPr>
            <p:ph type="title"/>
          </p:nvPr>
        </p:nvSpPr>
        <p:spPr>
          <a:xfrm>
            <a:off x="609600" y="704850"/>
            <a:ext cx="10972800" cy="819150"/>
          </a:xfrm>
        </p:spPr>
        <p:txBody>
          <a:bodyPr/>
          <a:lstStyle/>
          <a:p>
            <a:pPr algn="ctr"/>
            <a:r>
              <a:rPr lang="en-US" u="sng" dirty="0">
                <a:effectLst>
                  <a:outerShdw blurRad="38100" dist="38100" dir="2700000" algn="tl">
                    <a:srgbClr val="000000">
                      <a:alpha val="43137"/>
                    </a:srgbClr>
                  </a:outerShdw>
                </a:effectLst>
              </a:rPr>
              <a:t>Highlights of the Revision</a:t>
            </a:r>
            <a:endParaRPr lang="en-US" dirty="0"/>
          </a:p>
        </p:txBody>
      </p:sp>
      <p:sp>
        <p:nvSpPr>
          <p:cNvPr id="3" name="Content Placeholder 2">
            <a:extLst>
              <a:ext uri="{FF2B5EF4-FFF2-40B4-BE49-F238E27FC236}">
                <a16:creationId xmlns:a16="http://schemas.microsoft.com/office/drawing/2014/main" id="{6A415328-2B9D-234E-18B8-EBCBE4A410DF}"/>
              </a:ext>
            </a:extLst>
          </p:cNvPr>
          <p:cNvSpPr>
            <a:spLocks noGrp="1"/>
          </p:cNvSpPr>
          <p:nvPr>
            <p:ph idx="1"/>
          </p:nvPr>
        </p:nvSpPr>
        <p:spPr>
          <a:xfrm>
            <a:off x="609600" y="1905000"/>
            <a:ext cx="10972800" cy="4389437"/>
          </a:xfrm>
        </p:spPr>
        <p:txBody>
          <a:bodyPr/>
          <a:lstStyle/>
          <a:p>
            <a:r>
              <a:rPr lang="en-US" i="1" dirty="0"/>
              <a:t>CoARC supports the appropriate use of simulation for didactic and laboratory competency training and evaluation, as well as for complementing clinical experiences. </a:t>
            </a:r>
            <a:r>
              <a:rPr lang="en-US" i="1" dirty="0">
                <a:solidFill>
                  <a:srgbClr val="C00000"/>
                </a:solidFill>
                <a:effectLst>
                  <a:outerShdw blurRad="38100" dist="38100" dir="2700000" algn="tl">
                    <a:srgbClr val="000000">
                      <a:alpha val="43137"/>
                    </a:srgbClr>
                  </a:outerShdw>
                </a:effectLst>
              </a:rPr>
              <a:t>A maximum of 25% of the program-required clinical clock hours and associated clinical competency evaluation may be completed through simulation. </a:t>
            </a:r>
            <a:r>
              <a:rPr lang="en-US" i="1" dirty="0"/>
              <a:t>For calculating clinical substitution, one hour of simulation may be counted as equivalent to two clinical hours. Simulation experiences must include pre-briefing, the structured simulation activity, theory-based debriefing, and evaluation. Programs utilizing simulation should employ evidence-based quality assurance processes consistent with recognized best-practice standards, including faculty preparation and structured debriefing methodologies.</a:t>
            </a:r>
            <a:endParaRPr lang="en-US" dirty="0"/>
          </a:p>
        </p:txBody>
      </p:sp>
    </p:spTree>
    <p:extLst>
      <p:ext uri="{BB962C8B-B14F-4D97-AF65-F5344CB8AC3E}">
        <p14:creationId xmlns:p14="http://schemas.microsoft.com/office/powerpoint/2010/main" val="137978925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2B3F39-6D47-BB32-13B8-0B99F01C3F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6948B6-15AE-C954-11A7-0AD979E57EB2}"/>
              </a:ext>
            </a:extLst>
          </p:cNvPr>
          <p:cNvSpPr>
            <a:spLocks noGrp="1"/>
          </p:cNvSpPr>
          <p:nvPr>
            <p:ph type="title"/>
          </p:nvPr>
        </p:nvSpPr>
        <p:spPr/>
        <p:txBody>
          <a:bodyPr/>
          <a:lstStyle/>
          <a:p>
            <a:pPr algn="ctr"/>
            <a:r>
              <a:rPr lang="en-US" u="sng" dirty="0">
                <a:effectLst>
                  <a:outerShdw blurRad="38100" dist="38100" dir="2700000" algn="tl">
                    <a:srgbClr val="000000">
                      <a:alpha val="43137"/>
                    </a:srgbClr>
                  </a:outerShdw>
                </a:effectLst>
              </a:rPr>
              <a:t>Highlights of the Revision</a:t>
            </a:r>
            <a:endParaRPr lang="en-US" dirty="0"/>
          </a:p>
        </p:txBody>
      </p:sp>
      <p:sp>
        <p:nvSpPr>
          <p:cNvPr id="3" name="Content Placeholder 2">
            <a:extLst>
              <a:ext uri="{FF2B5EF4-FFF2-40B4-BE49-F238E27FC236}">
                <a16:creationId xmlns:a16="http://schemas.microsoft.com/office/drawing/2014/main" id="{64158184-2CAF-7BCA-2DD1-DC7F8D48D9A1}"/>
              </a:ext>
            </a:extLst>
          </p:cNvPr>
          <p:cNvSpPr>
            <a:spLocks noGrp="1"/>
          </p:cNvSpPr>
          <p:nvPr>
            <p:ph idx="1"/>
          </p:nvPr>
        </p:nvSpPr>
        <p:spPr>
          <a:xfrm>
            <a:off x="762000" y="2286000"/>
            <a:ext cx="10972800" cy="4047566"/>
          </a:xfrm>
        </p:spPr>
        <p:txBody>
          <a:bodyPr/>
          <a:lstStyle/>
          <a:p>
            <a:pPr marL="228600" lvl="1" indent="0">
              <a:buNone/>
              <a:defRPr/>
            </a:pPr>
            <a:r>
              <a:rPr lang="en-US" sz="2800" dirty="0"/>
              <a:t>The program must have a written curriculum management plan with a clear map of learning progression, regular evaluation of course effectiveness, coordinated faculty instruction, and an annual review to ensure alignment with program goals, competencies, and NBRC standards.</a:t>
            </a:r>
          </a:p>
          <a:p>
            <a:pPr marL="228600" lvl="1" indent="0">
              <a:buNone/>
              <a:defRPr/>
            </a:pPr>
            <a:endParaRPr lang="en-US" altLang="en-US" sz="2800" dirty="0">
              <a:solidFill>
                <a:schemeClr val="accent1">
                  <a:lumMod val="50000"/>
                </a:schemeClr>
              </a:solidFill>
              <a:ea typeface="Calibri" panose="020F0502020204030204" pitchFamily="34" charset="0"/>
            </a:endParaRPr>
          </a:p>
          <a:p>
            <a:pPr marL="228600" lvl="1" indent="0">
              <a:buNone/>
              <a:defRPr/>
            </a:pPr>
            <a:r>
              <a:rPr lang="en-US" altLang="en-US" sz="2800" dirty="0">
                <a:ea typeface="Calibri" panose="020F0502020204030204" pitchFamily="34" charset="0"/>
              </a:rPr>
              <a:t>Apprenticeships must be approved by the federal government </a:t>
            </a:r>
            <a:br>
              <a:rPr lang="en-US" altLang="en-US" sz="2800" dirty="0">
                <a:ea typeface="Calibri" panose="020F0502020204030204" pitchFamily="34" charset="0"/>
              </a:rPr>
            </a:br>
            <a:r>
              <a:rPr lang="en-US" altLang="en-US" sz="2800" dirty="0">
                <a:ea typeface="Calibri" panose="020F0502020204030204" pitchFamily="34" charset="0"/>
              </a:rPr>
              <a:t>(i.e., the DOL or an authorized state agency).</a:t>
            </a:r>
          </a:p>
          <a:p>
            <a:endParaRPr lang="en-US" dirty="0"/>
          </a:p>
        </p:txBody>
      </p:sp>
    </p:spTree>
    <p:extLst>
      <p:ext uri="{BB962C8B-B14F-4D97-AF65-F5344CB8AC3E}">
        <p14:creationId xmlns:p14="http://schemas.microsoft.com/office/powerpoint/2010/main" val="1076803359"/>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5D39F0-4704-B9EE-E266-DFD6C0BDB0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0CDEDC-B308-66A4-9E64-E98C7D8254E0}"/>
              </a:ext>
            </a:extLst>
          </p:cNvPr>
          <p:cNvSpPr>
            <a:spLocks noGrp="1"/>
          </p:cNvSpPr>
          <p:nvPr>
            <p:ph type="title"/>
          </p:nvPr>
        </p:nvSpPr>
        <p:spPr>
          <a:xfrm>
            <a:off x="609600" y="909066"/>
            <a:ext cx="10972800" cy="938784"/>
          </a:xfrm>
        </p:spPr>
        <p:txBody>
          <a:bodyPr/>
          <a:lstStyle/>
          <a:p>
            <a:pPr algn="ctr"/>
            <a:r>
              <a:rPr lang="en-US" sz="4800" u="sng"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Additional Committee Work To Be Done</a:t>
            </a:r>
            <a:endParaRPr lang="en-US" sz="4800" dirty="0"/>
          </a:p>
        </p:txBody>
      </p:sp>
      <p:sp>
        <p:nvSpPr>
          <p:cNvPr id="3" name="Content Placeholder 2">
            <a:extLst>
              <a:ext uri="{FF2B5EF4-FFF2-40B4-BE49-F238E27FC236}">
                <a16:creationId xmlns:a16="http://schemas.microsoft.com/office/drawing/2014/main" id="{E31613FE-2B2C-9B8B-F87A-76BE2AEA302D}"/>
              </a:ext>
            </a:extLst>
          </p:cNvPr>
          <p:cNvSpPr>
            <a:spLocks noGrp="1"/>
          </p:cNvSpPr>
          <p:nvPr>
            <p:ph idx="1"/>
          </p:nvPr>
        </p:nvSpPr>
        <p:spPr>
          <a:xfrm>
            <a:off x="1066800" y="1981200"/>
            <a:ext cx="10972800" cy="4648200"/>
          </a:xfrm>
        </p:spPr>
        <p:txBody>
          <a:bodyPr/>
          <a:lstStyle/>
          <a:p>
            <a:pPr marL="285750" indent="-285750">
              <a:buFont typeface="Arial" panose="020B0604020202020204" pitchFamily="34" charset="0"/>
              <a:buChar char="•"/>
            </a:pPr>
            <a:r>
              <a:rPr lang="en-US" sz="2800" dirty="0">
                <a:solidFill>
                  <a:schemeClr val="tx1">
                    <a:lumMod val="75000"/>
                  </a:schemeClr>
                </a:solidFill>
                <a:ea typeface="Calibri" panose="020F0502020204030204" pitchFamily="34" charset="0"/>
              </a:rPr>
              <a:t>Reviewed each Interpretive Guideline and Evidence of Compliance to ensure consistency/correlation with the applicable Standard.</a:t>
            </a:r>
          </a:p>
          <a:p>
            <a:pPr marL="285750" indent="-285750">
              <a:buFont typeface="Arial" panose="020B0604020202020204" pitchFamily="34" charset="0"/>
              <a:buChar char="•"/>
            </a:pPr>
            <a:endParaRPr lang="en-US" sz="1100" dirty="0">
              <a:solidFill>
                <a:schemeClr val="tx1">
                  <a:lumMod val="75000"/>
                </a:schemeClr>
              </a:solidFill>
              <a:ea typeface="Calibri" panose="020F0502020204030204" pitchFamily="34" charset="0"/>
            </a:endParaRPr>
          </a:p>
          <a:p>
            <a:pPr marL="285750" lvl="0" indent="-285750">
              <a:buFont typeface="Arial" panose="020B0604020202020204" pitchFamily="34" charset="0"/>
              <a:buChar char="•"/>
            </a:pPr>
            <a:r>
              <a:rPr lang="en-US" sz="2800" dirty="0">
                <a:solidFill>
                  <a:schemeClr val="tx1">
                    <a:lumMod val="75000"/>
                  </a:schemeClr>
                </a:solidFill>
                <a:ea typeface="Calibri" panose="020F0502020204030204" pitchFamily="34" charset="0"/>
              </a:rPr>
              <a:t>Reviewed Evidence of Compliance for consistency between Standards.  </a:t>
            </a:r>
          </a:p>
          <a:p>
            <a:pPr marL="285750" lvl="0" indent="-285750">
              <a:buFont typeface="Arial" panose="020B0604020202020204" pitchFamily="34" charset="0"/>
              <a:buChar char="•"/>
            </a:pPr>
            <a:endParaRPr lang="en-US" sz="1200" dirty="0">
              <a:solidFill>
                <a:schemeClr val="tx1">
                  <a:lumMod val="75000"/>
                </a:schemeClr>
              </a:solidFill>
              <a:ea typeface="Calibri" panose="020F0502020204030204" pitchFamily="34" charset="0"/>
            </a:endParaRPr>
          </a:p>
          <a:p>
            <a:pPr marL="285750" lvl="0" indent="-285750">
              <a:buFont typeface="Arial" panose="020B0604020202020204" pitchFamily="34" charset="0"/>
              <a:buChar char="•"/>
            </a:pPr>
            <a:r>
              <a:rPr lang="en-US" sz="2800" dirty="0">
                <a:solidFill>
                  <a:schemeClr val="tx1">
                    <a:lumMod val="75000"/>
                  </a:schemeClr>
                </a:solidFill>
                <a:ea typeface="Calibri" panose="020F0502020204030204" pitchFamily="34" charset="0"/>
              </a:rPr>
              <a:t>Rechecked Standards References in all sections.</a:t>
            </a:r>
          </a:p>
          <a:p>
            <a:pPr marL="285750" lvl="0" indent="-285750">
              <a:buFont typeface="Arial" panose="020B0604020202020204" pitchFamily="34" charset="0"/>
              <a:buChar char="•"/>
            </a:pPr>
            <a:endParaRPr lang="en-US" sz="1100" dirty="0">
              <a:solidFill>
                <a:schemeClr val="tx1">
                  <a:lumMod val="75000"/>
                </a:schemeClr>
              </a:solidFill>
              <a:ea typeface="Calibri" panose="020F0502020204030204" pitchFamily="34" charset="0"/>
            </a:endParaRPr>
          </a:p>
          <a:p>
            <a:pPr marL="285750" lvl="0" indent="-285750">
              <a:buFont typeface="Arial" panose="020B0604020202020204" pitchFamily="34" charset="0"/>
              <a:buChar char="•"/>
            </a:pPr>
            <a:r>
              <a:rPr lang="en-US" sz="2800" dirty="0">
                <a:solidFill>
                  <a:schemeClr val="tx1">
                    <a:lumMod val="75000"/>
                  </a:schemeClr>
                </a:solidFill>
                <a:ea typeface="Calibri" panose="020F0502020204030204" pitchFamily="34" charset="0"/>
              </a:rPr>
              <a:t>Review and Revise Definitions to make them consistent.</a:t>
            </a:r>
          </a:p>
          <a:p>
            <a:pPr marL="285750" lvl="0" indent="-285750">
              <a:buFont typeface="Arial" panose="020B0604020202020204" pitchFamily="34" charset="0"/>
              <a:buChar char="•"/>
            </a:pPr>
            <a:endParaRPr lang="en-US" sz="1100" dirty="0">
              <a:solidFill>
                <a:schemeClr val="tx1">
                  <a:lumMod val="75000"/>
                </a:schemeClr>
              </a:solidFill>
              <a:ea typeface="Calibri" panose="020F0502020204030204" pitchFamily="34" charset="0"/>
            </a:endParaRPr>
          </a:p>
          <a:p>
            <a:pPr marL="285750" lvl="0" indent="-285750">
              <a:buFont typeface="Arial" panose="020B0604020202020204" pitchFamily="34" charset="0"/>
              <a:buChar char="•"/>
            </a:pPr>
            <a:r>
              <a:rPr lang="en-US" sz="2800" kern="100" dirty="0">
                <a:solidFill>
                  <a:schemeClr val="tx1">
                    <a:lumMod val="75000"/>
                  </a:schemeClr>
                </a:solidFill>
                <a:ea typeface="Calibri" panose="020F0502020204030204" pitchFamily="34" charset="0"/>
              </a:rPr>
              <a:t>Identify Resources for applicable Standards.</a:t>
            </a:r>
          </a:p>
          <a:p>
            <a:pPr marL="285750" lvl="0" indent="-285750">
              <a:buFont typeface="Arial" panose="020B0604020202020204" pitchFamily="34" charset="0"/>
              <a:buChar char="•"/>
            </a:pPr>
            <a:endParaRPr lang="en-US" sz="1200" kern="100" dirty="0">
              <a:solidFill>
                <a:schemeClr val="tx1">
                  <a:lumMod val="75000"/>
                </a:schemeClr>
              </a:solidFill>
              <a:ea typeface="Calibri" panose="020F0502020204030204" pitchFamily="34" charset="0"/>
            </a:endParaRPr>
          </a:p>
          <a:p>
            <a:pPr marL="285750" lvl="0" indent="-285750">
              <a:buFont typeface="Arial" panose="020B0604020202020204" pitchFamily="34" charset="0"/>
              <a:buChar char="•"/>
            </a:pPr>
            <a:r>
              <a:rPr lang="en-US" sz="2800" kern="100" dirty="0">
                <a:solidFill>
                  <a:schemeClr val="tx1">
                    <a:lumMod val="75000"/>
                  </a:schemeClr>
                </a:solidFill>
                <a:ea typeface="Calibri" panose="020F0502020204030204" pitchFamily="34" charset="0"/>
              </a:rPr>
              <a:t>Combine all draft Sections into one interactive document.</a:t>
            </a:r>
            <a:endParaRPr lang="en-US" sz="2800" kern="100" dirty="0">
              <a:solidFill>
                <a:schemeClr val="accent1">
                  <a:lumMod val="50000"/>
                </a:schemeClr>
              </a:solidFill>
              <a:ea typeface="Calibri" panose="020F0502020204030204" pitchFamily="34" charset="0"/>
            </a:endParaRPr>
          </a:p>
          <a:p>
            <a:endParaRPr lang="en-US" sz="2800" dirty="0"/>
          </a:p>
        </p:txBody>
      </p:sp>
      <p:pic>
        <p:nvPicPr>
          <p:cNvPr id="5" name="Picture 4">
            <a:extLst>
              <a:ext uri="{FF2B5EF4-FFF2-40B4-BE49-F238E27FC236}">
                <a16:creationId xmlns:a16="http://schemas.microsoft.com/office/drawing/2014/main" id="{F494DEA8-3B7B-2EA1-BA8A-61F3DD5F528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0743" y="1981200"/>
            <a:ext cx="938784" cy="938784"/>
          </a:xfrm>
          <a:prstGeom prst="rect">
            <a:avLst/>
          </a:prstGeom>
        </p:spPr>
      </p:pic>
      <p:pic>
        <p:nvPicPr>
          <p:cNvPr id="6" name="Picture 5">
            <a:extLst>
              <a:ext uri="{FF2B5EF4-FFF2-40B4-BE49-F238E27FC236}">
                <a16:creationId xmlns:a16="http://schemas.microsoft.com/office/drawing/2014/main" id="{76EE9B9E-C3C3-E764-45C4-09EAD83FE85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592" y="2887327"/>
            <a:ext cx="938784" cy="938784"/>
          </a:xfrm>
          <a:prstGeom prst="rect">
            <a:avLst/>
          </a:prstGeom>
        </p:spPr>
      </p:pic>
      <p:pic>
        <p:nvPicPr>
          <p:cNvPr id="7" name="Picture 6">
            <a:extLst>
              <a:ext uri="{FF2B5EF4-FFF2-40B4-BE49-F238E27FC236}">
                <a16:creationId xmlns:a16="http://schemas.microsoft.com/office/drawing/2014/main" id="{B7D2E4F5-650A-A9DA-94D9-6BFD9C301C6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2514" y="3657600"/>
            <a:ext cx="938784" cy="938784"/>
          </a:xfrm>
          <a:prstGeom prst="rect">
            <a:avLst/>
          </a:prstGeom>
        </p:spPr>
      </p:pic>
    </p:spTree>
    <p:extLst>
      <p:ext uri="{BB962C8B-B14F-4D97-AF65-F5344CB8AC3E}">
        <p14:creationId xmlns:p14="http://schemas.microsoft.com/office/powerpoint/2010/main" val="167536213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6D251C-6A25-D81F-88E4-91B81E627E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3614E3-7E06-DE38-7FC2-39F5BEAF3119}"/>
              </a:ext>
            </a:extLst>
          </p:cNvPr>
          <p:cNvSpPr>
            <a:spLocks noGrp="1"/>
          </p:cNvSpPr>
          <p:nvPr>
            <p:ph type="title"/>
          </p:nvPr>
        </p:nvSpPr>
        <p:spPr>
          <a:xfrm>
            <a:off x="598714" y="914400"/>
            <a:ext cx="10972800" cy="781050"/>
          </a:xfrm>
        </p:spPr>
        <p:txBody>
          <a:bodyPr/>
          <a:lstStyle/>
          <a:p>
            <a:pPr algn="ctr"/>
            <a:r>
              <a:rPr lang="en-US" sz="4000" u="sng"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Revision Timeline Following our March Meeting</a:t>
            </a:r>
            <a:endParaRPr lang="en-US" sz="4000" dirty="0"/>
          </a:p>
        </p:txBody>
      </p:sp>
      <p:sp>
        <p:nvSpPr>
          <p:cNvPr id="3" name="Content Placeholder 2">
            <a:extLst>
              <a:ext uri="{FF2B5EF4-FFF2-40B4-BE49-F238E27FC236}">
                <a16:creationId xmlns:a16="http://schemas.microsoft.com/office/drawing/2014/main" id="{A3C699D2-E122-480A-09FE-0A36B16C7291}"/>
              </a:ext>
            </a:extLst>
          </p:cNvPr>
          <p:cNvSpPr>
            <a:spLocks noGrp="1"/>
          </p:cNvSpPr>
          <p:nvPr>
            <p:ph idx="1"/>
          </p:nvPr>
        </p:nvSpPr>
        <p:spPr/>
        <p:txBody>
          <a:bodyPr/>
          <a:lstStyle/>
          <a:p>
            <a:pPr lvl="0"/>
            <a:r>
              <a:rPr lang="en-US" sz="2000" dirty="0">
                <a:solidFill>
                  <a:schemeClr val="tx1">
                    <a:lumMod val="75000"/>
                  </a:schemeClr>
                </a:solidFill>
                <a:ea typeface="Calibri" panose="020F0502020204030204" pitchFamily="34" charset="0"/>
              </a:rPr>
              <a:t>At the March 2026 CoARC Board meeting:</a:t>
            </a:r>
          </a:p>
          <a:p>
            <a:pPr lvl="1"/>
            <a:r>
              <a:rPr lang="en-US" sz="2000" dirty="0">
                <a:solidFill>
                  <a:schemeClr val="tx1">
                    <a:lumMod val="75000"/>
                  </a:schemeClr>
                </a:solidFill>
                <a:ea typeface="Calibri" panose="020F0502020204030204" pitchFamily="34" charset="0"/>
              </a:rPr>
              <a:t>Reviewed, discussed, and approved final changes.</a:t>
            </a:r>
          </a:p>
          <a:p>
            <a:r>
              <a:rPr lang="en-US" sz="2000" dirty="0">
                <a:solidFill>
                  <a:schemeClr val="tx1">
                    <a:lumMod val="75000"/>
                  </a:schemeClr>
                </a:solidFill>
                <a:ea typeface="Calibri" panose="020F0502020204030204" pitchFamily="34" charset="0"/>
              </a:rPr>
              <a:t>Send the final version to the CoARC’s collaborating organizations (AARC, ATS, ASA, and CHEST) and request statements of support.</a:t>
            </a:r>
          </a:p>
          <a:p>
            <a:r>
              <a:rPr lang="en-US" sz="2200" dirty="0">
                <a:solidFill>
                  <a:schemeClr val="tx1">
                    <a:lumMod val="75000"/>
                  </a:schemeClr>
                </a:solidFill>
                <a:ea typeface="Calibri" panose="020F0502020204030204" pitchFamily="34" charset="0"/>
              </a:rPr>
              <a:t>CoARC Accreditation Policies/Standards/Bylaws and Site Visit Committees </a:t>
            </a:r>
            <a:br>
              <a:rPr lang="en-US" sz="2200" dirty="0">
                <a:solidFill>
                  <a:schemeClr val="tx1">
                    <a:lumMod val="75000"/>
                  </a:schemeClr>
                </a:solidFill>
                <a:ea typeface="Calibri" panose="020F0502020204030204" pitchFamily="34" charset="0"/>
              </a:rPr>
            </a:br>
            <a:r>
              <a:rPr lang="en-US" sz="2200" dirty="0">
                <a:solidFill>
                  <a:schemeClr val="tx1">
                    <a:lumMod val="75000"/>
                  </a:schemeClr>
                </a:solidFill>
                <a:ea typeface="Calibri" panose="020F0502020204030204" pitchFamily="34" charset="0"/>
              </a:rPr>
              <a:t>(April 2026 – November 2026):</a:t>
            </a:r>
          </a:p>
          <a:p>
            <a:pPr lvl="1"/>
            <a:r>
              <a:rPr lang="en-US" sz="2000" dirty="0">
                <a:solidFill>
                  <a:schemeClr val="tx1">
                    <a:lumMod val="75000"/>
                  </a:schemeClr>
                </a:solidFill>
                <a:ea typeface="Calibri" panose="020F0502020204030204" pitchFamily="34" charset="0"/>
              </a:rPr>
              <a:t>Make recommended revisions to site visit documents for review by the Full Board.</a:t>
            </a:r>
          </a:p>
          <a:p>
            <a:pPr lvl="1"/>
            <a:r>
              <a:rPr lang="en-US" sz="2000" dirty="0">
                <a:solidFill>
                  <a:schemeClr val="tx1">
                    <a:lumMod val="75000"/>
                  </a:schemeClr>
                </a:solidFill>
                <a:ea typeface="Calibri" panose="020F0502020204030204" pitchFamily="34" charset="0"/>
              </a:rPr>
              <a:t>Provide webinars to key personnel and site visitors for retraining. </a:t>
            </a:r>
          </a:p>
          <a:p>
            <a:pPr indent="-228600"/>
            <a:r>
              <a:rPr lang="en-US" sz="2200" dirty="0">
                <a:solidFill>
                  <a:schemeClr val="tx1">
                    <a:lumMod val="75000"/>
                  </a:schemeClr>
                </a:solidFill>
                <a:ea typeface="Calibri" panose="020F0502020204030204" pitchFamily="34" charset="0"/>
              </a:rPr>
              <a:t>The adopted 2027 Standards will be posted on the CoARC website and will go into effect on January 1, 2027.</a:t>
            </a:r>
          </a:p>
          <a:p>
            <a:pPr lvl="0"/>
            <a:r>
              <a:rPr lang="en-US" sz="2200" dirty="0">
                <a:solidFill>
                  <a:schemeClr val="tx1">
                    <a:lumMod val="75000"/>
                  </a:schemeClr>
                </a:solidFill>
                <a:ea typeface="Calibri" panose="020F0502020204030204" pitchFamily="34" charset="0"/>
              </a:rPr>
              <a:t>Programs with self-studies due after January 1, 2027, will be required to demonstrate compliance with the 2027 Standards.</a:t>
            </a:r>
          </a:p>
          <a:p>
            <a:endParaRPr lang="en-US" dirty="0"/>
          </a:p>
        </p:txBody>
      </p:sp>
    </p:spTree>
    <p:extLst>
      <p:ext uri="{BB962C8B-B14F-4D97-AF65-F5344CB8AC3E}">
        <p14:creationId xmlns:p14="http://schemas.microsoft.com/office/powerpoint/2010/main" val="25575454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6B7F6F-3744-288F-4D2E-2FE1404844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3E8422-A974-E391-52F4-CB2D08DDBEC3}"/>
              </a:ext>
            </a:extLst>
          </p:cNvPr>
          <p:cNvSpPr>
            <a:spLocks noGrp="1"/>
          </p:cNvSpPr>
          <p:nvPr>
            <p:ph type="title"/>
          </p:nvPr>
        </p:nvSpPr>
        <p:spPr>
          <a:xfrm>
            <a:off x="1905000" y="990600"/>
            <a:ext cx="7696200" cy="781050"/>
          </a:xfrm>
        </p:spPr>
        <p:txBody>
          <a:bodyPr/>
          <a:lstStyle/>
          <a:p>
            <a:pPr algn="ctr"/>
            <a:r>
              <a:rPr lang="en-US" u="sng"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Change in the Timeline</a:t>
            </a:r>
            <a:endParaRPr lang="en-US" dirty="0"/>
          </a:p>
        </p:txBody>
      </p:sp>
      <p:sp>
        <p:nvSpPr>
          <p:cNvPr id="3" name="Content Placeholder 2">
            <a:extLst>
              <a:ext uri="{FF2B5EF4-FFF2-40B4-BE49-F238E27FC236}">
                <a16:creationId xmlns:a16="http://schemas.microsoft.com/office/drawing/2014/main" id="{1BBA852A-8305-03A2-097C-67625C725972}"/>
              </a:ext>
            </a:extLst>
          </p:cNvPr>
          <p:cNvSpPr>
            <a:spLocks noGrp="1"/>
          </p:cNvSpPr>
          <p:nvPr>
            <p:ph idx="1"/>
          </p:nvPr>
        </p:nvSpPr>
        <p:spPr>
          <a:xfrm>
            <a:off x="457200" y="2057400"/>
            <a:ext cx="10972800" cy="4389437"/>
          </a:xfrm>
        </p:spPr>
        <p:txBody>
          <a:bodyPr/>
          <a:lstStyle/>
          <a:p>
            <a:pPr algn="ctr"/>
            <a:r>
              <a:rPr lang="en-US" sz="2400" dirty="0">
                <a:solidFill>
                  <a:schemeClr val="accent1">
                    <a:lumMod val="75000"/>
                  </a:schemeClr>
                </a:solidFill>
                <a:effectLst>
                  <a:outerShdw blurRad="38100" dist="38100" dir="2700000" algn="tl">
                    <a:srgbClr val="000000">
                      <a:alpha val="43137"/>
                    </a:srgbClr>
                  </a:outerShdw>
                </a:effectLst>
                <a:ea typeface="Calibri" panose="020F0502020204030204" pitchFamily="34" charset="0"/>
              </a:rPr>
              <a:t>Due to the additional time needed to complete the revisions, the CoARC Board has changed the effective date to </a:t>
            </a:r>
            <a:r>
              <a:rPr lang="en-US" sz="2400" dirty="0">
                <a:solidFill>
                  <a:srgbClr val="C00000"/>
                </a:solidFill>
                <a:effectLst>
                  <a:outerShdw blurRad="38100" dist="38100" dir="2700000" algn="tl">
                    <a:srgbClr val="000000">
                      <a:alpha val="43137"/>
                    </a:srgbClr>
                  </a:outerShdw>
                </a:effectLst>
                <a:ea typeface="Calibri" panose="020F0502020204030204" pitchFamily="34" charset="0"/>
              </a:rPr>
              <a:t>January 1, 2027</a:t>
            </a:r>
            <a:r>
              <a:rPr lang="en-US" sz="2400" dirty="0">
                <a:solidFill>
                  <a:schemeClr val="accent1">
                    <a:lumMod val="75000"/>
                  </a:schemeClr>
                </a:solidFill>
                <a:effectLst>
                  <a:outerShdw blurRad="38100" dist="38100" dir="2700000" algn="tl">
                    <a:srgbClr val="000000">
                      <a:alpha val="43137"/>
                    </a:srgbClr>
                  </a:outerShdw>
                </a:effectLst>
                <a:ea typeface="Calibri" panose="020F0502020204030204" pitchFamily="34" charset="0"/>
              </a:rPr>
              <a:t>.</a:t>
            </a:r>
          </a:p>
          <a:p>
            <a:pPr algn="ctr"/>
            <a:endParaRPr lang="en-US" sz="2400" dirty="0">
              <a:solidFill>
                <a:schemeClr val="accent1">
                  <a:lumMod val="75000"/>
                </a:schemeClr>
              </a:solidFill>
              <a:effectLst>
                <a:outerShdw blurRad="38100" dist="38100" dir="2700000" algn="tl">
                  <a:srgbClr val="000000">
                    <a:alpha val="43137"/>
                  </a:srgbClr>
                </a:outerShdw>
              </a:effectLst>
              <a:ea typeface="Calibri" panose="020F0502020204030204" pitchFamily="34" charset="0"/>
            </a:endParaRPr>
          </a:p>
          <a:p>
            <a:pPr algn="ctr"/>
            <a:r>
              <a:rPr lang="en-US" sz="2400" dirty="0">
                <a:solidFill>
                  <a:schemeClr val="accent1">
                    <a:lumMod val="75000"/>
                  </a:schemeClr>
                </a:solidFill>
                <a:effectLst>
                  <a:outerShdw blurRad="38100" dist="38100" dir="2700000" algn="tl">
                    <a:srgbClr val="000000">
                      <a:alpha val="43137"/>
                    </a:srgbClr>
                  </a:outerShdw>
                </a:effectLst>
                <a:ea typeface="Calibri" panose="020F0502020204030204" pitchFamily="34" charset="0"/>
              </a:rPr>
              <a:t>This will provide programs with additional time to come into compliance with the new Standards, allow CoARC to develop resources, and align the Standards with changes to the new NBRC RRT examination. </a:t>
            </a:r>
            <a:endParaRPr lang="en-US" sz="2400" dirty="0">
              <a:ea typeface="Calibri" panose="020F0502020204030204" pitchFamily="34" charset="0"/>
            </a:endParaRPr>
          </a:p>
          <a:p>
            <a:endParaRPr lang="en-US" dirty="0"/>
          </a:p>
        </p:txBody>
      </p:sp>
      <p:pic>
        <p:nvPicPr>
          <p:cNvPr id="4" name="Picture 3">
            <a:extLst>
              <a:ext uri="{FF2B5EF4-FFF2-40B4-BE49-F238E27FC236}">
                <a16:creationId xmlns:a16="http://schemas.microsoft.com/office/drawing/2014/main" id="{78D380F6-3843-1AB0-56BF-7214EAFFD7E6}"/>
              </a:ext>
            </a:extLst>
          </p:cNvPr>
          <p:cNvPicPr>
            <a:picLocks noChangeAspect="1"/>
          </p:cNvPicPr>
          <p:nvPr/>
        </p:nvPicPr>
        <p:blipFill>
          <a:blip r:embed="rId2"/>
          <a:stretch>
            <a:fillRect/>
          </a:stretch>
        </p:blipFill>
        <p:spPr>
          <a:xfrm>
            <a:off x="3580543" y="4800600"/>
            <a:ext cx="4726113" cy="1806754"/>
          </a:xfrm>
          <a:prstGeom prst="rect">
            <a:avLst/>
          </a:prstGeom>
        </p:spPr>
      </p:pic>
    </p:spTree>
    <p:extLst>
      <p:ext uri="{BB962C8B-B14F-4D97-AF65-F5344CB8AC3E}">
        <p14:creationId xmlns:p14="http://schemas.microsoft.com/office/powerpoint/2010/main" val="41723314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Metadata/LabelInfo.xml><?xml version="1.0" encoding="utf-8"?>
<clbl:labelList xmlns:clbl="http://schemas.microsoft.com/office/2020/mipLabelMetadata">
  <clbl:label id="{8db864bc-821c-4dd3-a9c9-5002b5129ec6}" enabled="1" method="Standard" siteId="{0b95a125-791c-4f0a-9f9e-99e363117506}" removed="0"/>
</clbl:labelList>
</file>

<file path=docProps/app.xml><?xml version="1.0" encoding="utf-8"?>
<Properties xmlns="http://schemas.openxmlformats.org/officeDocument/2006/extended-properties" xmlns:vt="http://schemas.openxmlformats.org/officeDocument/2006/docPropsVTypes">
  <Template>Flow</Template>
  <TotalTime>34713</TotalTime>
  <Words>746</Words>
  <Application>Microsoft Office PowerPoint</Application>
  <PresentationFormat>Widescreen</PresentationFormat>
  <Paragraphs>67</Paragraphs>
  <Slides>8</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Constantia</vt:lpstr>
      <vt:lpstr>Times New Roman</vt:lpstr>
      <vt:lpstr>Wingdings</vt:lpstr>
      <vt:lpstr>Wingdings 2</vt:lpstr>
      <vt:lpstr>Flow</vt:lpstr>
      <vt:lpstr>Goals of the Revision</vt:lpstr>
      <vt:lpstr>Expanded Core Competencies</vt:lpstr>
      <vt:lpstr>Highlights of the Revision</vt:lpstr>
      <vt:lpstr>Highlights of the Revision</vt:lpstr>
      <vt:lpstr>Highlights of the Revision</vt:lpstr>
      <vt:lpstr>Additional Committee Work To Be Done</vt:lpstr>
      <vt:lpstr>Revision Timeline Following our March Meeting</vt:lpstr>
      <vt:lpstr>Change in the Timeline</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Commission on Accreditation for Respiratory Care (</dc:title>
  <dc:creator>TRS</dc:creator>
  <cp:lastModifiedBy>Tammy Alsup</cp:lastModifiedBy>
  <cp:revision>2320</cp:revision>
  <cp:lastPrinted>2025-12-02T19:26:53Z</cp:lastPrinted>
  <dcterms:created xsi:type="dcterms:W3CDTF">2007-08-17T13:49:31Z</dcterms:created>
  <dcterms:modified xsi:type="dcterms:W3CDTF">2026-04-17T18:49:04Z</dcterms:modified>
</cp:coreProperties>
</file>