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1" r:id="rId4"/>
  </p:sldMasterIdLst>
  <p:notesMasterIdLst>
    <p:notesMasterId r:id="rId17"/>
  </p:notesMasterIdLst>
  <p:handoutMasterIdLst>
    <p:handoutMasterId r:id="rId18"/>
  </p:handoutMasterIdLst>
  <p:sldIdLst>
    <p:sldId id="277" r:id="rId5"/>
    <p:sldId id="295" r:id="rId6"/>
    <p:sldId id="293" r:id="rId7"/>
    <p:sldId id="300" r:id="rId8"/>
    <p:sldId id="303" r:id="rId9"/>
    <p:sldId id="304" r:id="rId10"/>
    <p:sldId id="302" r:id="rId11"/>
    <p:sldId id="301" r:id="rId12"/>
    <p:sldId id="297" r:id="rId13"/>
    <p:sldId id="298" r:id="rId14"/>
    <p:sldId id="299" r:id="rId15"/>
    <p:sldId id="2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3204" autoAdjust="0"/>
  </p:normalViewPr>
  <p:slideViewPr>
    <p:cSldViewPr snapToGrid="0">
      <p:cViewPr varScale="1">
        <p:scale>
          <a:sx n="80" d="100"/>
          <a:sy n="80" d="100"/>
        </p:scale>
        <p:origin x="55" y="204"/>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4F090-C43C-48A7-B1AD-6FF71D3405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CB92AE4-67B7-416A-A7C1-1B51A51D5381}">
      <dgm:prSet/>
      <dgm:spPr/>
      <dgm:t>
        <a:bodyPr/>
        <a:lstStyle/>
        <a:p>
          <a:r>
            <a:rPr lang="en-US"/>
            <a:t>Tammy Alsup</a:t>
          </a:r>
        </a:p>
      </dgm:t>
    </dgm:pt>
    <dgm:pt modelId="{A2A050C7-907C-4BA1-B9AC-2D5C971C2452}" type="parTrans" cxnId="{459E2F82-B0AF-4968-BCCD-9D86A8C8CDE5}">
      <dgm:prSet/>
      <dgm:spPr/>
      <dgm:t>
        <a:bodyPr/>
        <a:lstStyle/>
        <a:p>
          <a:endParaRPr lang="en-US"/>
        </a:p>
      </dgm:t>
    </dgm:pt>
    <dgm:pt modelId="{8A5E722F-484E-4A06-9B22-4A1E6B0F3070}" type="sibTrans" cxnId="{459E2F82-B0AF-4968-BCCD-9D86A8C8CDE5}">
      <dgm:prSet/>
      <dgm:spPr/>
      <dgm:t>
        <a:bodyPr/>
        <a:lstStyle/>
        <a:p>
          <a:endParaRPr lang="en-US"/>
        </a:p>
      </dgm:t>
    </dgm:pt>
    <dgm:pt modelId="{1FC5366C-A8DD-4F22-870D-1D821426EEE3}">
      <dgm:prSet/>
      <dgm:spPr/>
      <dgm:t>
        <a:bodyPr/>
        <a:lstStyle/>
        <a:p>
          <a:r>
            <a:rPr lang="en-US"/>
            <a:t>tammy@coarc.com</a:t>
          </a:r>
        </a:p>
      </dgm:t>
    </dgm:pt>
    <dgm:pt modelId="{1BF98EED-B7B1-4F99-AAF7-90295AB27FF6}" type="parTrans" cxnId="{5E39A05E-53A8-4C9C-B20D-E2EC79987283}">
      <dgm:prSet/>
      <dgm:spPr/>
      <dgm:t>
        <a:bodyPr/>
        <a:lstStyle/>
        <a:p>
          <a:endParaRPr lang="en-US"/>
        </a:p>
      </dgm:t>
    </dgm:pt>
    <dgm:pt modelId="{34AF06A6-AC18-4F49-84C9-23D0F20ACFEF}" type="sibTrans" cxnId="{5E39A05E-53A8-4C9C-B20D-E2EC79987283}">
      <dgm:prSet/>
      <dgm:spPr/>
      <dgm:t>
        <a:bodyPr/>
        <a:lstStyle/>
        <a:p>
          <a:endParaRPr lang="en-US"/>
        </a:p>
      </dgm:t>
    </dgm:pt>
    <dgm:pt modelId="{B2262DD5-0A37-4CE4-9BD9-1AE07663AAD9}" type="pres">
      <dgm:prSet presAssocID="{C5B4F090-C43C-48A7-B1AD-6FF71D3405C6}" presName="linear" presStyleCnt="0">
        <dgm:presLayoutVars>
          <dgm:animLvl val="lvl"/>
          <dgm:resizeHandles val="exact"/>
        </dgm:presLayoutVars>
      </dgm:prSet>
      <dgm:spPr/>
    </dgm:pt>
    <dgm:pt modelId="{980D914C-82A2-4A97-84A6-A11C276B5B03}" type="pres">
      <dgm:prSet presAssocID="{1CB92AE4-67B7-416A-A7C1-1B51A51D5381}" presName="parentText" presStyleLbl="node1" presStyleIdx="0" presStyleCnt="2">
        <dgm:presLayoutVars>
          <dgm:chMax val="0"/>
          <dgm:bulletEnabled val="1"/>
        </dgm:presLayoutVars>
      </dgm:prSet>
      <dgm:spPr/>
    </dgm:pt>
    <dgm:pt modelId="{B6F72059-1C35-473A-9397-6DA9B20914F7}" type="pres">
      <dgm:prSet presAssocID="{8A5E722F-484E-4A06-9B22-4A1E6B0F3070}" presName="spacer" presStyleCnt="0"/>
      <dgm:spPr/>
    </dgm:pt>
    <dgm:pt modelId="{ECFCB65C-A4D2-4513-AB75-574464A8F58F}" type="pres">
      <dgm:prSet presAssocID="{1FC5366C-A8DD-4F22-870D-1D821426EEE3}" presName="parentText" presStyleLbl="node1" presStyleIdx="1" presStyleCnt="2">
        <dgm:presLayoutVars>
          <dgm:chMax val="0"/>
          <dgm:bulletEnabled val="1"/>
        </dgm:presLayoutVars>
      </dgm:prSet>
      <dgm:spPr/>
    </dgm:pt>
  </dgm:ptLst>
  <dgm:cxnLst>
    <dgm:cxn modelId="{5E39A05E-53A8-4C9C-B20D-E2EC79987283}" srcId="{C5B4F090-C43C-48A7-B1AD-6FF71D3405C6}" destId="{1FC5366C-A8DD-4F22-870D-1D821426EEE3}" srcOrd="1" destOrd="0" parTransId="{1BF98EED-B7B1-4F99-AAF7-90295AB27FF6}" sibTransId="{34AF06A6-AC18-4F49-84C9-23D0F20ACFEF}"/>
    <dgm:cxn modelId="{6F57957A-5017-47B8-907B-8F557ED9D484}" type="presOf" srcId="{C5B4F090-C43C-48A7-B1AD-6FF71D3405C6}" destId="{B2262DD5-0A37-4CE4-9BD9-1AE07663AAD9}" srcOrd="0" destOrd="0" presId="urn:microsoft.com/office/officeart/2005/8/layout/vList2"/>
    <dgm:cxn modelId="{459E2F82-B0AF-4968-BCCD-9D86A8C8CDE5}" srcId="{C5B4F090-C43C-48A7-B1AD-6FF71D3405C6}" destId="{1CB92AE4-67B7-416A-A7C1-1B51A51D5381}" srcOrd="0" destOrd="0" parTransId="{A2A050C7-907C-4BA1-B9AC-2D5C971C2452}" sibTransId="{8A5E722F-484E-4A06-9B22-4A1E6B0F3070}"/>
    <dgm:cxn modelId="{9A2F169C-227C-47AE-B4A3-6F10E06BEFDE}" type="presOf" srcId="{1CB92AE4-67B7-416A-A7C1-1B51A51D5381}" destId="{980D914C-82A2-4A97-84A6-A11C276B5B03}" srcOrd="0" destOrd="0" presId="urn:microsoft.com/office/officeart/2005/8/layout/vList2"/>
    <dgm:cxn modelId="{00FB4DEF-54F4-4D35-ACF5-80FEDFC297B9}" type="presOf" srcId="{1FC5366C-A8DD-4F22-870D-1D821426EEE3}" destId="{ECFCB65C-A4D2-4513-AB75-574464A8F58F}" srcOrd="0" destOrd="0" presId="urn:microsoft.com/office/officeart/2005/8/layout/vList2"/>
    <dgm:cxn modelId="{F004DB0C-B2A8-4F52-9702-2CF6AA8FC46B}" type="presParOf" srcId="{B2262DD5-0A37-4CE4-9BD9-1AE07663AAD9}" destId="{980D914C-82A2-4A97-84A6-A11C276B5B03}" srcOrd="0" destOrd="0" presId="urn:microsoft.com/office/officeart/2005/8/layout/vList2"/>
    <dgm:cxn modelId="{4E78978E-4BB4-4814-BE3D-9AABA5913A83}" type="presParOf" srcId="{B2262DD5-0A37-4CE4-9BD9-1AE07663AAD9}" destId="{B6F72059-1C35-473A-9397-6DA9B20914F7}" srcOrd="1" destOrd="0" presId="urn:microsoft.com/office/officeart/2005/8/layout/vList2"/>
    <dgm:cxn modelId="{4D0AF07A-073B-4613-B418-25F2E27EFF3E}" type="presParOf" srcId="{B2262DD5-0A37-4CE4-9BD9-1AE07663AAD9}" destId="{ECFCB65C-A4D2-4513-AB75-574464A8F58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D914C-82A2-4A97-84A6-A11C276B5B03}">
      <dsp:nvSpPr>
        <dsp:cNvPr id="0" name=""/>
        <dsp:cNvSpPr/>
      </dsp:nvSpPr>
      <dsp:spPr>
        <a:xfrm>
          <a:off x="0" y="738724"/>
          <a:ext cx="4646905"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Tammy Alsup</a:t>
          </a:r>
        </a:p>
      </dsp:txBody>
      <dsp:txXfrm>
        <a:off x="49176" y="787900"/>
        <a:ext cx="4548553" cy="909018"/>
      </dsp:txXfrm>
    </dsp:sp>
    <dsp:sp modelId="{ECFCB65C-A4D2-4513-AB75-574464A8F58F}">
      <dsp:nvSpPr>
        <dsp:cNvPr id="0" name=""/>
        <dsp:cNvSpPr/>
      </dsp:nvSpPr>
      <dsp:spPr>
        <a:xfrm>
          <a:off x="0" y="1867054"/>
          <a:ext cx="4646905"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tammy@coarc.com</a:t>
          </a:r>
        </a:p>
      </dsp:txBody>
      <dsp:txXfrm>
        <a:off x="49176" y="1916230"/>
        <a:ext cx="4548553" cy="909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5/21/2024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5/21/2024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376713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365561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411762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9577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85612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53087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141802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210219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369402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26721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429141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630664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056508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7921097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3506237195"/>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989783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5775544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841550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556878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047633-FDBE-44C1-A38A-24FADB7E4C79}"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A88C0-3EC8-4543-8F42-F98F857312CC}" type="slidenum">
              <a:rPr lang="en-US" smtClean="0"/>
              <a:t>‹#›</a:t>
            </a:fld>
            <a:endParaRPr lang="en-US"/>
          </a:p>
        </p:txBody>
      </p:sp>
      <p:grpSp>
        <p:nvGrpSpPr>
          <p:cNvPr id="6" name="Group 5">
            <a:extLst>
              <a:ext uri="{FF2B5EF4-FFF2-40B4-BE49-F238E27FC236}">
                <a16:creationId xmlns:a16="http://schemas.microsoft.com/office/drawing/2014/main" id="{65A92E71-26EB-FF37-C91F-AA5237ADDBD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7" name="Rectangle 6">
              <a:extLst>
                <a:ext uri="{FF2B5EF4-FFF2-40B4-BE49-F238E27FC236}">
                  <a16:creationId xmlns:a16="http://schemas.microsoft.com/office/drawing/2014/main" id="{C59DADF4-AFDA-A524-E38F-B4EF9A95DF8D}"/>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D5059203-8649-D0DA-F857-EEC1768612EC}"/>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323B7C2-CBF6-9A3E-41DD-303ADD7E4B84}"/>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C82E136-4D4F-1114-A1AB-A1158D03C7D4}"/>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9">
              <a:extLst>
                <a:ext uri="{FF2B5EF4-FFF2-40B4-BE49-F238E27FC236}">
                  <a16:creationId xmlns:a16="http://schemas.microsoft.com/office/drawing/2014/main" id="{4521DE76-F1B7-D071-1BC6-BBAC8198D81A}"/>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6F867FE-382C-D8B3-58B3-6F3B8E7A055B}"/>
                </a:ext>
              </a:extLst>
            </p:cNvPr>
            <p:cNvGrpSpPr/>
            <p:nvPr userDrawn="1"/>
          </p:nvGrpSpPr>
          <p:grpSpPr>
            <a:xfrm>
              <a:off x="23853" y="2101527"/>
              <a:ext cx="1920240" cy="1920240"/>
              <a:chOff x="5361924" y="7472790"/>
              <a:chExt cx="1828800" cy="1828800"/>
            </a:xfrm>
          </p:grpSpPr>
          <p:grpSp>
            <p:nvGrpSpPr>
              <p:cNvPr id="20" name="Group 19">
                <a:extLst>
                  <a:ext uri="{FF2B5EF4-FFF2-40B4-BE49-F238E27FC236}">
                    <a16:creationId xmlns:a16="http://schemas.microsoft.com/office/drawing/2014/main" id="{E29E51FF-B98D-4685-4FC2-A66D5D410E56}"/>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0456BFCA-0688-BAB1-3407-87402C8085AB}"/>
                    </a:ext>
                  </a:extLst>
                </p:cNvPr>
                <p:cNvGrpSpPr/>
                <p:nvPr userDrawn="1"/>
              </p:nvGrpSpPr>
              <p:grpSpPr>
                <a:xfrm>
                  <a:off x="5361924" y="7472790"/>
                  <a:ext cx="1828800" cy="1828800"/>
                  <a:chOff x="5388428" y="7173291"/>
                  <a:chExt cx="1828800" cy="1828800"/>
                </a:xfrm>
              </p:grpSpPr>
              <p:grpSp>
                <p:nvGrpSpPr>
                  <p:cNvPr id="28" name="Group 27">
                    <a:extLst>
                      <a:ext uri="{FF2B5EF4-FFF2-40B4-BE49-F238E27FC236}">
                        <a16:creationId xmlns:a16="http://schemas.microsoft.com/office/drawing/2014/main" id="{BEE9E7DC-30E0-1DD4-D39A-76C4334F27F7}"/>
                      </a:ext>
                    </a:extLst>
                  </p:cNvPr>
                  <p:cNvGrpSpPr/>
                  <p:nvPr userDrawn="1"/>
                </p:nvGrpSpPr>
                <p:grpSpPr>
                  <a:xfrm>
                    <a:off x="5388428" y="7173291"/>
                    <a:ext cx="1828800" cy="1828800"/>
                    <a:chOff x="5388428" y="7173291"/>
                    <a:chExt cx="1828800" cy="1828800"/>
                  </a:xfrm>
                </p:grpSpPr>
                <p:grpSp>
                  <p:nvGrpSpPr>
                    <p:cNvPr id="30" name="Group 29">
                      <a:extLst>
                        <a:ext uri="{FF2B5EF4-FFF2-40B4-BE49-F238E27FC236}">
                          <a16:creationId xmlns:a16="http://schemas.microsoft.com/office/drawing/2014/main" id="{997B6A43-9FF3-3EE4-FF0E-1C7D6E2A7B77}"/>
                        </a:ext>
                      </a:extLst>
                    </p:cNvPr>
                    <p:cNvGrpSpPr/>
                    <p:nvPr userDrawn="1"/>
                  </p:nvGrpSpPr>
                  <p:grpSpPr>
                    <a:xfrm>
                      <a:off x="5388428" y="7173291"/>
                      <a:ext cx="1828800" cy="1828800"/>
                      <a:chOff x="5579044" y="7049770"/>
                      <a:chExt cx="1828800" cy="1828800"/>
                    </a:xfrm>
                  </p:grpSpPr>
                  <p:grpSp>
                    <p:nvGrpSpPr>
                      <p:cNvPr id="32" name="Group 31">
                        <a:extLst>
                          <a:ext uri="{FF2B5EF4-FFF2-40B4-BE49-F238E27FC236}">
                            <a16:creationId xmlns:a16="http://schemas.microsoft.com/office/drawing/2014/main" id="{D68BBD28-6D63-90CA-EEA6-A090DAB07BAA}"/>
                          </a:ext>
                        </a:extLst>
                      </p:cNvPr>
                      <p:cNvGrpSpPr/>
                      <p:nvPr userDrawn="1"/>
                    </p:nvGrpSpPr>
                    <p:grpSpPr>
                      <a:xfrm>
                        <a:off x="5579044" y="7049770"/>
                        <a:ext cx="1828800" cy="1828800"/>
                        <a:chOff x="5579044" y="7049770"/>
                        <a:chExt cx="1828800" cy="1828800"/>
                      </a:xfrm>
                    </p:grpSpPr>
                    <p:grpSp>
                      <p:nvGrpSpPr>
                        <p:cNvPr id="34" name="Group 33">
                          <a:extLst>
                            <a:ext uri="{FF2B5EF4-FFF2-40B4-BE49-F238E27FC236}">
                              <a16:creationId xmlns:a16="http://schemas.microsoft.com/office/drawing/2014/main" id="{160DA307-AF34-B9AF-199B-2F5539AF72C5}"/>
                            </a:ext>
                          </a:extLst>
                        </p:cNvPr>
                        <p:cNvGrpSpPr/>
                        <p:nvPr userDrawn="1"/>
                      </p:nvGrpSpPr>
                      <p:grpSpPr>
                        <a:xfrm>
                          <a:off x="5579044" y="7049770"/>
                          <a:ext cx="1828800" cy="1828800"/>
                          <a:chOff x="5579044" y="7049770"/>
                          <a:chExt cx="1828800" cy="1828800"/>
                        </a:xfrm>
                      </p:grpSpPr>
                      <p:grpSp>
                        <p:nvGrpSpPr>
                          <p:cNvPr id="36" name="Group 35">
                            <a:extLst>
                              <a:ext uri="{FF2B5EF4-FFF2-40B4-BE49-F238E27FC236}">
                                <a16:creationId xmlns:a16="http://schemas.microsoft.com/office/drawing/2014/main" id="{069522A0-5A9D-BA00-B99E-C8B2DEB8538E}"/>
                              </a:ext>
                            </a:extLst>
                          </p:cNvPr>
                          <p:cNvGrpSpPr/>
                          <p:nvPr userDrawn="1"/>
                        </p:nvGrpSpPr>
                        <p:grpSpPr>
                          <a:xfrm>
                            <a:off x="5579044" y="7049770"/>
                            <a:ext cx="1828800" cy="1828800"/>
                            <a:chOff x="5579044" y="7049770"/>
                            <a:chExt cx="1828800" cy="1828800"/>
                          </a:xfrm>
                        </p:grpSpPr>
                        <p:sp>
                          <p:nvSpPr>
                            <p:cNvPr id="38" name="Oval 37">
                              <a:extLst>
                                <a:ext uri="{FF2B5EF4-FFF2-40B4-BE49-F238E27FC236}">
                                  <a16:creationId xmlns:a16="http://schemas.microsoft.com/office/drawing/2014/main" id="{C86E7F1B-BC70-5241-C3EF-6C842D426083}"/>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Oval 38">
                              <a:extLst>
                                <a:ext uri="{FF2B5EF4-FFF2-40B4-BE49-F238E27FC236}">
                                  <a16:creationId xmlns:a16="http://schemas.microsoft.com/office/drawing/2014/main" id="{573A0C56-01E3-BFB6-35D3-03331483EAD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7" name="Oval 36">
                            <a:extLst>
                              <a:ext uri="{FF2B5EF4-FFF2-40B4-BE49-F238E27FC236}">
                                <a16:creationId xmlns:a16="http://schemas.microsoft.com/office/drawing/2014/main" id="{B78C6730-7FBC-F9BC-B567-C0B296781528}"/>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5" name="Oval 34">
                          <a:extLst>
                            <a:ext uri="{FF2B5EF4-FFF2-40B4-BE49-F238E27FC236}">
                              <a16:creationId xmlns:a16="http://schemas.microsoft.com/office/drawing/2014/main" id="{E74A6CB5-7D72-09FD-C53A-82C19D14642B}"/>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3" name="Oval 32">
                        <a:extLst>
                          <a:ext uri="{FF2B5EF4-FFF2-40B4-BE49-F238E27FC236}">
                            <a16:creationId xmlns:a16="http://schemas.microsoft.com/office/drawing/2014/main" id="{87CB9CBA-1CD2-3380-7404-0BCA28375CB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1" name="Oval 30">
                      <a:extLst>
                        <a:ext uri="{FF2B5EF4-FFF2-40B4-BE49-F238E27FC236}">
                          <a16:creationId xmlns:a16="http://schemas.microsoft.com/office/drawing/2014/main" id="{B1EBEB86-0ECE-B67B-0239-23F5C7758EFA}"/>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9" name="Oval 28">
                    <a:extLst>
                      <a:ext uri="{FF2B5EF4-FFF2-40B4-BE49-F238E27FC236}">
                        <a16:creationId xmlns:a16="http://schemas.microsoft.com/office/drawing/2014/main" id="{4BD765F1-4E41-802E-2F76-EF11380B62A1}"/>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Oval 22">
                  <a:extLst>
                    <a:ext uri="{FF2B5EF4-FFF2-40B4-BE49-F238E27FC236}">
                      <a16:creationId xmlns:a16="http://schemas.microsoft.com/office/drawing/2014/main" id="{4FBC8DA3-A92F-BB7A-7DAB-39FE196FBB93}"/>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Oval 23">
                  <a:extLst>
                    <a:ext uri="{FF2B5EF4-FFF2-40B4-BE49-F238E27FC236}">
                      <a16:creationId xmlns:a16="http://schemas.microsoft.com/office/drawing/2014/main" id="{2F830525-1AB5-DBE6-6E3E-4C555682170E}"/>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9EA8A96D-CCE0-46C6-27AF-5EA177101D8D}"/>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2C763E49-9966-0B27-48B7-1B03916A9293}"/>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B455F7DC-1CC6-5CA6-9CA5-76D4900AD806}"/>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112ADE2F-CDA5-16AF-CF45-A4C3656E424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3" name="Freeform: Shape 12">
              <a:extLst>
                <a:ext uri="{FF2B5EF4-FFF2-40B4-BE49-F238E27FC236}">
                  <a16:creationId xmlns:a16="http://schemas.microsoft.com/office/drawing/2014/main" id="{F9817F8B-8DDF-BCC5-AA22-20481BD8F001}"/>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9">
              <a:extLst>
                <a:ext uri="{FF2B5EF4-FFF2-40B4-BE49-F238E27FC236}">
                  <a16:creationId xmlns:a16="http://schemas.microsoft.com/office/drawing/2014/main" id="{A097B24D-0A52-CF16-9476-42585FFE4700}"/>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41AAC1E-A437-776F-9B4A-709E40E2BDAB}"/>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C9EDFBF-EEE9-137D-789F-9E7E46E10C17}"/>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5E5DE9FA-CCED-8975-B377-D949AF0D64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18" name="Graphic 17">
              <a:extLst>
                <a:ext uri="{FF2B5EF4-FFF2-40B4-BE49-F238E27FC236}">
                  <a16:creationId xmlns:a16="http://schemas.microsoft.com/office/drawing/2014/main" id="{0936216B-B9CE-547F-7347-099933017B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9" name="Straight Connector 18">
              <a:extLst>
                <a:ext uri="{FF2B5EF4-FFF2-40B4-BE49-F238E27FC236}">
                  <a16:creationId xmlns:a16="http://schemas.microsoft.com/office/drawing/2014/main" id="{B6BDE090-8ADD-2294-8F59-7420504C4075}"/>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5505257"/>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12/11/2023</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4904828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7252729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142560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12/11/2023</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0899632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0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coarc.com/news/rcs-webinar-5-8-24-recording-materia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coarc.com/accreditation-resources/annual-reporting-too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coarc.com/accreditation-resources/resource-assessment-ram-and-surve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EAE241-F5CD-5707-4A1E-D5D49AA05DB0}"/>
              </a:ext>
            </a:extLst>
          </p:cNvPr>
          <p:cNvPicPr>
            <a:picLocks noChangeAspect="1"/>
          </p:cNvPicPr>
          <p:nvPr/>
        </p:nvPicPr>
        <p:blipFill rotWithShape="1">
          <a:blip r:embed="rId3"/>
          <a:srcRect t="25532" b="20609"/>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rPr>
              <a:t>RCS Webinar</a:t>
            </a:r>
            <a:br>
              <a:rPr lang="en-US" sz="2300">
                <a:solidFill>
                  <a:schemeClr val="tx1">
                    <a:lumMod val="85000"/>
                    <a:lumOff val="15000"/>
                  </a:schemeClr>
                </a:solidFill>
              </a:rPr>
            </a:br>
            <a:r>
              <a:rPr lang="en-US" sz="2300">
                <a:solidFill>
                  <a:schemeClr val="tx1">
                    <a:lumMod val="85000"/>
                    <a:lumOff val="15000"/>
                  </a:schemeClr>
                </a:solidFill>
              </a:rPr>
              <a:t>part 2</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5CEABB6-07DC-46E8-9B57-56EC44A396E5}" type="slidenum">
              <a:rPr lang="en-US">
                <a:solidFill>
                  <a:srgbClr val="FFFFFF"/>
                </a:solidFill>
              </a:rPr>
              <a:pPr>
                <a:spcAft>
                  <a:spcPts val="600"/>
                </a:spcAft>
                <a:defRPr/>
              </a:pPr>
              <a:t>1</a:t>
            </a:fld>
            <a:endParaRPr lang="en-US">
              <a:solidFill>
                <a:srgbClr val="FFFFFF"/>
              </a:solidFill>
            </a:endParaRPr>
          </a:p>
        </p:txBody>
      </p:sp>
    </p:spTree>
    <p:extLst>
      <p:ext uri="{BB962C8B-B14F-4D97-AF65-F5344CB8AC3E}">
        <p14:creationId xmlns:p14="http://schemas.microsoft.com/office/powerpoint/2010/main" val="22434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a:solidFill>
                  <a:schemeClr val="tx1">
                    <a:lumMod val="85000"/>
                    <a:lumOff val="15000"/>
                  </a:schemeClr>
                </a:solidFill>
              </a:rPr>
              <a:t>Q&amp;a</a:t>
            </a:r>
          </a:p>
        </p:txBody>
      </p:sp>
      <p:pic>
        <p:nvPicPr>
          <p:cNvPr id="8" name="Picture 7">
            <a:extLst>
              <a:ext uri="{FF2B5EF4-FFF2-40B4-BE49-F238E27FC236}">
                <a16:creationId xmlns:a16="http://schemas.microsoft.com/office/drawing/2014/main" id="{35EAE241-F5CD-5707-4A1E-D5D49AA05DB0}"/>
              </a:ext>
            </a:extLst>
          </p:cNvPr>
          <p:cNvPicPr>
            <a:picLocks noChangeAspect="1"/>
          </p:cNvPicPr>
          <p:nvPr/>
        </p:nvPicPr>
        <p:blipFill rotWithShape="1">
          <a:blip r:embed="rId3"/>
          <a:srcRect t="29347" b="2442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B5CEABB6-07DC-46E8-9B57-56EC44A396E5}" type="slidenum">
              <a:rPr lang="en-US" sz="1000">
                <a:solidFill>
                  <a:schemeClr val="tx1">
                    <a:lumMod val="50000"/>
                    <a:lumOff val="50000"/>
                  </a:schemeClr>
                </a:solidFill>
                <a:latin typeface="Calibri" panose="020F0502020204030204"/>
              </a:rPr>
              <a:pPr defTabSz="914400">
                <a:spcAft>
                  <a:spcPts val="600"/>
                </a:spcAft>
                <a:defRPr/>
              </a:pPr>
              <a:t>10</a:t>
            </a:fld>
            <a:endParaRPr lang="en-US" sz="10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92849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5EAE241-F5CD-5707-4A1E-D5D49AA05DB0}"/>
              </a:ext>
            </a:extLst>
          </p:cNvPr>
          <p:cNvPicPr>
            <a:picLocks noChangeAspect="1"/>
          </p:cNvPicPr>
          <p:nvPr/>
        </p:nvPicPr>
        <p:blipFill rotWithShape="1">
          <a:blip r:embed="rId3"/>
          <a:srcRect t="20416" r="9093" b="10720"/>
          <a:stretch/>
        </p:blipFill>
        <p:spPr>
          <a:xfrm>
            <a:off x="3523488" y="10"/>
            <a:ext cx="8668512" cy="6857990"/>
          </a:xfrm>
          <a:prstGeom prst="rect">
            <a:avLst/>
          </a:prstGeom>
        </p:spPr>
      </p:pic>
      <p:sp>
        <p:nvSpPr>
          <p:cNvPr id="31" name="Rectangle 3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solidFill>
                  <a:schemeClr val="tx1"/>
                </a:solidFill>
              </a:rPr>
              <a:t>Final tips &amp; takeaways</a:t>
            </a:r>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371094" y="2718054"/>
            <a:ext cx="3438906" cy="3207258"/>
          </a:xfr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a:t>Make sure you are using </a:t>
            </a:r>
            <a:r>
              <a:rPr lang="en-US" sz="1600" b="1"/>
              <a:t>Google Chrome</a:t>
            </a:r>
            <a:r>
              <a:rPr lang="en-US" sz="1600"/>
              <a:t>.</a:t>
            </a:r>
          </a:p>
          <a:p>
            <a:pPr indent="-228600">
              <a:lnSpc>
                <a:spcPct val="90000"/>
              </a:lnSpc>
              <a:spcAft>
                <a:spcPts val="600"/>
              </a:spcAft>
              <a:buFont typeface="Arial" panose="020B0604020202020204" pitchFamily="34" charset="0"/>
              <a:buChar char="•"/>
            </a:pPr>
            <a:r>
              <a:rPr lang="en-US" sz="1600"/>
              <a:t> If you are going to be idle on your computer (ex. must step away), make sure to click the next button because you can always go back, it just will NOT save your information until you click next. I would also </a:t>
            </a:r>
            <a:r>
              <a:rPr lang="en-US" sz="1600" b="1"/>
              <a:t>keep a word copy </a:t>
            </a:r>
            <a:r>
              <a:rPr lang="en-US" sz="1600"/>
              <a:t>of your work just in case it does NOT save. </a:t>
            </a:r>
          </a:p>
          <a:p>
            <a:pPr indent="-228600">
              <a:lnSpc>
                <a:spcPct val="90000"/>
              </a:lnSpc>
              <a:spcAft>
                <a:spcPts val="600"/>
              </a:spcAft>
              <a:buFont typeface="Arial" panose="020B0604020202020204" pitchFamily="34" charset="0"/>
              <a:buChar char="•"/>
            </a:pPr>
            <a:r>
              <a:rPr lang="en-US" sz="1600"/>
              <a:t>You should have a </a:t>
            </a:r>
            <a:r>
              <a:rPr lang="en-US" sz="1600" b="1"/>
              <a:t>login</a:t>
            </a:r>
            <a:r>
              <a:rPr lang="en-US" sz="1600"/>
              <a:t>, if not, email me.</a:t>
            </a:r>
          </a:p>
          <a:p>
            <a:pPr indent="-228600">
              <a:lnSpc>
                <a:spcPct val="90000"/>
              </a:lnSpc>
              <a:spcAft>
                <a:spcPts val="600"/>
              </a:spcAft>
              <a:buFont typeface="Arial" panose="020B0604020202020204" pitchFamily="34" charset="0"/>
              <a:buChar char="•"/>
            </a:pPr>
            <a:r>
              <a:rPr lang="en-US" sz="1600" b="1"/>
              <a:t>Report is due JULY 1st!!!</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schemeClr val="bg1"/>
                </a:solidFill>
                <a:latin typeface="Calibri" panose="020F0502020204030204"/>
              </a:rPr>
              <a:pPr defTabSz="914400">
                <a:spcAft>
                  <a:spcPts val="600"/>
                </a:spcAft>
                <a:defRPr/>
              </a:pPr>
              <a:t>11</a:t>
            </a:fld>
            <a:endParaRPr lang="en-US">
              <a:solidFill>
                <a:schemeClr val="bg1"/>
              </a:solidFill>
              <a:latin typeface="Calibri" panose="020F0502020204030204"/>
            </a:endParaRPr>
          </a:p>
        </p:txBody>
      </p:sp>
    </p:spTree>
    <p:extLst>
      <p:ext uri="{BB962C8B-B14F-4D97-AF65-F5344CB8AC3E}">
        <p14:creationId xmlns:p14="http://schemas.microsoft.com/office/powerpoint/2010/main" val="66685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a:solidFill>
                  <a:schemeClr val="tx1"/>
                </a:solidFill>
              </a:rPr>
              <a:t>Thank You</a:t>
            </a:r>
          </a:p>
        </p:txBody>
      </p:sp>
      <p:graphicFrame>
        <p:nvGraphicFramePr>
          <p:cNvPr id="16" name="Subtitle 2">
            <a:extLst>
              <a:ext uri="{FF2B5EF4-FFF2-40B4-BE49-F238E27FC236}">
                <a16:creationId xmlns:a16="http://schemas.microsoft.com/office/drawing/2014/main" id="{965544DD-3320-501C-9EDA-09739BCC6104}"/>
              </a:ext>
            </a:extLst>
          </p:cNvPr>
          <p:cNvGraphicFramePr>
            <a:graphicFrameLocks noGrp="1"/>
          </p:cNvGraphicFramePr>
          <p:nvPr>
            <p:ph sz="half" idx="14"/>
          </p:nvPr>
        </p:nvGraphicFramePr>
        <p:xfrm>
          <a:off x="761802" y="2743200"/>
          <a:ext cx="4646905" cy="3613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35EAE241-F5CD-5707-4A1E-D5D49AA05DB0}"/>
              </a:ext>
            </a:extLst>
          </p:cNvPr>
          <p:cNvPicPr>
            <a:picLocks noChangeAspect="1"/>
          </p:cNvPicPr>
          <p:nvPr/>
        </p:nvPicPr>
        <p:blipFill rotWithShape="1">
          <a:blip r:embed="rId8"/>
          <a:srcRect r="7009" b="2"/>
          <a:stretch/>
        </p:blipFill>
        <p:spPr>
          <a:xfrm>
            <a:off x="6096000" y="1"/>
            <a:ext cx="6102825" cy="6858000"/>
          </a:xfrm>
          <a:prstGeom prst="rect">
            <a:avLst/>
          </a:prstGeom>
        </p:spPr>
      </p:pic>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srgbClr val="FFFFFF"/>
                </a:solidFill>
                <a:latin typeface="Calibri" panose="020F0502020204030204"/>
              </a:rPr>
              <a:pPr defTabSz="914400">
                <a:spcAft>
                  <a:spcPts val="600"/>
                </a:spcAft>
                <a:defRPr/>
              </a:pPr>
              <a:t>12</a:t>
            </a:fld>
            <a:endParaRPr lang="en-US">
              <a:solidFill>
                <a:srgbClr val="FFFFFF"/>
              </a:solidFill>
              <a:latin typeface="Calibri" panose="020F0502020204030204"/>
            </a:endParaRPr>
          </a:p>
        </p:txBody>
      </p:sp>
    </p:spTree>
    <p:extLst>
      <p:ext uri="{BB962C8B-B14F-4D97-AF65-F5344CB8AC3E}">
        <p14:creationId xmlns:p14="http://schemas.microsoft.com/office/powerpoint/2010/main" val="25996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a:solidFill>
                  <a:schemeClr val="tx1"/>
                </a:solidFill>
              </a:rPr>
              <a:t>Agenda</a:t>
            </a:r>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761802" y="2743200"/>
            <a:ext cx="4646905" cy="3613149"/>
          </a:xfr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Adding Personnel</a:t>
            </a:r>
          </a:p>
          <a:p>
            <a:pPr indent="-228600">
              <a:lnSpc>
                <a:spcPct val="90000"/>
              </a:lnSpc>
              <a:spcAft>
                <a:spcPts val="600"/>
              </a:spcAft>
              <a:buFont typeface="Arial" panose="020B0604020202020204" pitchFamily="34" charset="0"/>
              <a:buChar char="•"/>
            </a:pPr>
            <a:r>
              <a:rPr lang="en-US" sz="2000" dirty="0"/>
              <a:t>Outcomes/Reports</a:t>
            </a:r>
          </a:p>
          <a:p>
            <a:pPr indent="-228600">
              <a:lnSpc>
                <a:spcPct val="90000"/>
              </a:lnSpc>
              <a:spcAft>
                <a:spcPts val="600"/>
              </a:spcAft>
              <a:buFont typeface="Arial" panose="020B0604020202020204" pitchFamily="34" charset="0"/>
              <a:buChar char="•"/>
            </a:pPr>
            <a:r>
              <a:rPr lang="en-US" sz="2000" dirty="0"/>
              <a:t>Surveys</a:t>
            </a:r>
          </a:p>
          <a:p>
            <a:pPr indent="-228600">
              <a:lnSpc>
                <a:spcPct val="90000"/>
              </a:lnSpc>
              <a:spcAft>
                <a:spcPts val="600"/>
              </a:spcAft>
              <a:buFont typeface="Arial" panose="020B0604020202020204" pitchFamily="34" charset="0"/>
              <a:buChar char="•"/>
            </a:pPr>
            <a:r>
              <a:rPr lang="en-US" sz="2000" dirty="0"/>
              <a:t>Final tips &amp; takeaways</a:t>
            </a:r>
          </a:p>
          <a:p>
            <a:pPr indent="-228600">
              <a:lnSpc>
                <a:spcPct val="90000"/>
              </a:lnSpc>
              <a:spcAft>
                <a:spcPts val="600"/>
              </a:spcAft>
              <a:buFont typeface="Arial" panose="020B0604020202020204" pitchFamily="34" charset="0"/>
              <a:buChar char="•"/>
            </a:pPr>
            <a:r>
              <a:rPr lang="en-US" sz="2000" dirty="0"/>
              <a:t>Q&amp;A</a:t>
            </a:r>
          </a:p>
        </p:txBody>
      </p:sp>
      <p:pic>
        <p:nvPicPr>
          <p:cNvPr id="8" name="Picture 7">
            <a:extLst>
              <a:ext uri="{FF2B5EF4-FFF2-40B4-BE49-F238E27FC236}">
                <a16:creationId xmlns:a16="http://schemas.microsoft.com/office/drawing/2014/main" id="{35EAE241-F5CD-5707-4A1E-D5D49AA05DB0}"/>
              </a:ext>
            </a:extLst>
          </p:cNvPr>
          <p:cNvPicPr>
            <a:picLocks noChangeAspect="1"/>
          </p:cNvPicPr>
          <p:nvPr/>
        </p:nvPicPr>
        <p:blipFill rotWithShape="1">
          <a:blip r:embed="rId3"/>
          <a:srcRect r="7009" b="2"/>
          <a:stretch/>
        </p:blipFill>
        <p:spPr>
          <a:xfrm>
            <a:off x="6096000" y="1"/>
            <a:ext cx="6102825" cy="6858000"/>
          </a:xfrm>
          <a:prstGeom prst="rect">
            <a:avLst/>
          </a:prstGeom>
        </p:spPr>
      </p:pic>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srgbClr val="FFFFFF"/>
                </a:solidFill>
                <a:latin typeface="Calibri" panose="020F0502020204030204"/>
              </a:rPr>
              <a:pPr defTabSz="914400">
                <a:spcAft>
                  <a:spcPts val="600"/>
                </a:spcAft>
                <a:defRPr/>
              </a:pPr>
              <a:t>2</a:t>
            </a:fld>
            <a:endParaRPr lang="en-US">
              <a:solidFill>
                <a:srgbClr val="FFFFFF"/>
              </a:solidFill>
              <a:latin typeface="Calibri" panose="020F0502020204030204"/>
            </a:endParaRPr>
          </a:p>
        </p:txBody>
      </p:sp>
      <p:sp>
        <p:nvSpPr>
          <p:cNvPr id="5" name="TextBox 4">
            <a:extLst>
              <a:ext uri="{FF2B5EF4-FFF2-40B4-BE49-F238E27FC236}">
                <a16:creationId xmlns:a16="http://schemas.microsoft.com/office/drawing/2014/main" id="{11BD971E-C0B0-3502-BCCF-C9BB16AB6F5C}"/>
              </a:ext>
            </a:extLst>
          </p:cNvPr>
          <p:cNvSpPr txBox="1"/>
          <p:nvPr/>
        </p:nvSpPr>
        <p:spPr>
          <a:xfrm>
            <a:off x="-1" y="2373868"/>
            <a:ext cx="6257924" cy="338554"/>
          </a:xfrm>
          <a:prstGeom prst="rect">
            <a:avLst/>
          </a:prstGeom>
          <a:noFill/>
        </p:spPr>
        <p:txBody>
          <a:bodyPr wrap="square">
            <a:spAutoFit/>
          </a:bodyPr>
          <a:lstStyle/>
          <a:p>
            <a:r>
              <a:rPr lang="en-US" sz="1600" dirty="0">
                <a:hlinkClick r:id="rId4"/>
              </a:rPr>
              <a:t>https://coarc.com/news/rcs-webinar-5-8-24-recording-materials/</a:t>
            </a:r>
            <a:r>
              <a:rPr lang="en-US" sz="1600" dirty="0"/>
              <a:t> </a:t>
            </a:r>
          </a:p>
        </p:txBody>
      </p:sp>
    </p:spTree>
    <p:extLst>
      <p:ext uri="{BB962C8B-B14F-4D97-AF65-F5344CB8AC3E}">
        <p14:creationId xmlns:p14="http://schemas.microsoft.com/office/powerpoint/2010/main" val="72160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Adding Personnel</a:t>
            </a:r>
          </a:p>
        </p:txBody>
      </p:sp>
      <p:sp>
        <p:nvSpPr>
          <p:cNvPr id="2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39F1B3-D976-A369-7DC7-63B7256AAE16}"/>
              </a:ext>
            </a:extLst>
          </p:cNvPr>
          <p:cNvSpPr txBox="1"/>
          <p:nvPr/>
        </p:nvSpPr>
        <p:spPr>
          <a:xfrm>
            <a:off x="630936" y="2660904"/>
            <a:ext cx="4818888" cy="354787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500" dirty="0"/>
              <a:t>Personnel Tab (sub‐tab of Confirm Information Tab) </a:t>
            </a:r>
            <a:br>
              <a:rPr lang="en-US" sz="1500" dirty="0"/>
            </a:br>
            <a:br>
              <a:rPr lang="en-US" sz="1500" dirty="0"/>
            </a:br>
            <a:r>
              <a:rPr lang="en-US" sz="1500" dirty="0"/>
              <a:t>Update program personnel information, as necessary. If a position is unfilled at the time of RCS submission, insert “vacant” into the title. </a:t>
            </a:r>
            <a:br>
              <a:rPr lang="en-US" sz="1500" dirty="0"/>
            </a:br>
            <a:r>
              <a:rPr lang="en-US" sz="1500" dirty="0"/>
              <a:t>o Existing information can be edited by clicking the “make changes” button.  </a:t>
            </a:r>
            <a:br>
              <a:rPr lang="en-US" sz="1500" dirty="0"/>
            </a:br>
            <a:r>
              <a:rPr lang="en-US" sz="1500" dirty="0"/>
              <a:t>o New information that needs to be added needs to be done through the management tab on the left‐hand side of the page/personnel/+personnel.  </a:t>
            </a:r>
            <a:br>
              <a:rPr lang="en-US" sz="1500" dirty="0"/>
            </a:br>
            <a:r>
              <a:rPr lang="en-US" sz="1500" dirty="0"/>
              <a:t>o The Program Director’s information can be updated in the upper right‐hand corner of the page.  If no changes need to be made, click the “No Changes Made” button.   </a:t>
            </a:r>
            <a:br>
              <a:rPr lang="en-US" sz="1500" dirty="0"/>
            </a:br>
            <a:br>
              <a:rPr lang="en-US" sz="1500" dirty="0"/>
            </a:br>
            <a:r>
              <a:rPr lang="en-US" sz="1500" b="1" dirty="0"/>
              <a:t>At minimum, you need to make sure your DCE, Medical Director, and Dean are in the system. ​</a:t>
            </a:r>
          </a:p>
        </p:txBody>
      </p:sp>
      <p:pic>
        <p:nvPicPr>
          <p:cNvPr id="11" name="Picture 10">
            <a:extLst>
              <a:ext uri="{FF2B5EF4-FFF2-40B4-BE49-F238E27FC236}">
                <a16:creationId xmlns:a16="http://schemas.microsoft.com/office/drawing/2014/main" id="{31CB670D-DF9D-AB48-A98C-F3FD0AAD5577}"/>
              </a:ext>
            </a:extLst>
          </p:cNvPr>
          <p:cNvPicPr>
            <a:picLocks noChangeAspect="1"/>
          </p:cNvPicPr>
          <p:nvPr/>
        </p:nvPicPr>
        <p:blipFill>
          <a:blip r:embed="rId3"/>
          <a:stretch>
            <a:fillRect/>
          </a:stretch>
        </p:blipFill>
        <p:spPr>
          <a:xfrm>
            <a:off x="5670386" y="554355"/>
            <a:ext cx="2468192" cy="5577840"/>
          </a:xfrm>
          <a:prstGeom prst="rect">
            <a:avLst/>
          </a:prstGeom>
        </p:spPr>
      </p:pic>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schemeClr val="tx1">
                    <a:tint val="75000"/>
                  </a:schemeClr>
                </a:solidFill>
              </a:rPr>
              <a:pPr defTabSz="914400">
                <a:spcAft>
                  <a:spcPts val="600"/>
                </a:spcAft>
                <a:defRPr/>
              </a:pPr>
              <a:t>3</a:t>
            </a:fld>
            <a:endParaRPr lang="en-US">
              <a:solidFill>
                <a:schemeClr val="tx1">
                  <a:tint val="75000"/>
                </a:schemeClr>
              </a:solidFill>
            </a:endParaRPr>
          </a:p>
        </p:txBody>
      </p:sp>
      <p:pic>
        <p:nvPicPr>
          <p:cNvPr id="15" name="Picture 14">
            <a:extLst>
              <a:ext uri="{FF2B5EF4-FFF2-40B4-BE49-F238E27FC236}">
                <a16:creationId xmlns:a16="http://schemas.microsoft.com/office/drawing/2014/main" id="{9E82B7C6-9746-939A-9149-69D50C2B5041}"/>
              </a:ext>
            </a:extLst>
          </p:cNvPr>
          <p:cNvPicPr>
            <a:picLocks noChangeAspect="1"/>
          </p:cNvPicPr>
          <p:nvPr/>
        </p:nvPicPr>
        <p:blipFill>
          <a:blip r:embed="rId4"/>
          <a:stretch>
            <a:fillRect/>
          </a:stretch>
        </p:blipFill>
        <p:spPr>
          <a:xfrm>
            <a:off x="8364673" y="1380744"/>
            <a:ext cx="3597808" cy="2048256"/>
          </a:xfrm>
          <a:prstGeom prst="rect">
            <a:avLst/>
          </a:prstGeom>
        </p:spPr>
      </p:pic>
      <p:pic>
        <p:nvPicPr>
          <p:cNvPr id="17" name="Picture 16">
            <a:extLst>
              <a:ext uri="{FF2B5EF4-FFF2-40B4-BE49-F238E27FC236}">
                <a16:creationId xmlns:a16="http://schemas.microsoft.com/office/drawing/2014/main" id="{962BD657-AC27-E2CA-DA14-B7175AB1195E}"/>
              </a:ext>
            </a:extLst>
          </p:cNvPr>
          <p:cNvPicPr>
            <a:picLocks noChangeAspect="1"/>
          </p:cNvPicPr>
          <p:nvPr/>
        </p:nvPicPr>
        <p:blipFill>
          <a:blip r:embed="rId5"/>
          <a:stretch>
            <a:fillRect/>
          </a:stretch>
        </p:blipFill>
        <p:spPr>
          <a:xfrm>
            <a:off x="8684963" y="3946146"/>
            <a:ext cx="1975817" cy="1301715"/>
          </a:xfrm>
          <a:prstGeom prst="rect">
            <a:avLst/>
          </a:prstGeom>
        </p:spPr>
      </p:pic>
    </p:spTree>
    <p:extLst>
      <p:ext uri="{BB962C8B-B14F-4D97-AF65-F5344CB8AC3E}">
        <p14:creationId xmlns:p14="http://schemas.microsoft.com/office/powerpoint/2010/main" val="394874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solidFill>
                  <a:schemeClr val="tx1"/>
                </a:solidFill>
              </a:rPr>
              <a:t>Outcomes/reports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35E3EA69-4E0E-41BD-8095-A124225A2647}"/>
              </a:ext>
            </a:extLst>
          </p:cNvPr>
          <p:cNvSpPr>
            <a:spLocks noGrp="1"/>
          </p:cNvSpPr>
          <p:nvPr>
            <p:ph sz="half" idx="14"/>
          </p:nvPr>
        </p:nvSpPr>
        <p:spPr>
          <a:xfrm>
            <a:off x="572493" y="2071316"/>
            <a:ext cx="6713552" cy="4119172"/>
          </a:xfr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1700" dirty="0"/>
              <a:t>The </a:t>
            </a:r>
            <a:r>
              <a:rPr lang="en-US" sz="1700" b="1" dirty="0"/>
              <a:t>Annual School Summary </a:t>
            </a:r>
            <a:r>
              <a:rPr lang="en-US" sz="1700" dirty="0"/>
              <a:t>should have years 2021‐2023. Make sure that your RRT and TMC High Cut Outcomes match what this report has listed. We need this report to verify credentialing success.  </a:t>
            </a:r>
          </a:p>
          <a:p>
            <a:pPr marL="342900" indent="-228600">
              <a:lnSpc>
                <a:spcPct val="90000"/>
              </a:lnSpc>
              <a:spcAft>
                <a:spcPts val="600"/>
              </a:spcAft>
              <a:buFont typeface="Arial" panose="020B0604020202020204" pitchFamily="34" charset="0"/>
              <a:buChar char="•"/>
            </a:pPr>
            <a:r>
              <a:rPr lang="en-US" sz="1700" dirty="0"/>
              <a:t>The </a:t>
            </a:r>
            <a:r>
              <a:rPr lang="en-US" sz="1700" b="1" dirty="0"/>
              <a:t>TMC Graduate Performance Report</a:t>
            </a:r>
            <a:r>
              <a:rPr lang="en-US" sz="1700" dirty="0"/>
              <a:t> is based on who passed the exams and shows the high cut score data. The annual school summary will have the number of students that passed. This report will have the names of the students who passed, make sure these reports match. This will be a 3‐year report i.e., for the 2024 RCS, run the report from January 1, 2021, through December 31, 2023, unless some of your graduates passed in 2024, then run the report up until July 1, 2024.  </a:t>
            </a:r>
          </a:p>
          <a:p>
            <a:pPr marL="342900" indent="-228600">
              <a:lnSpc>
                <a:spcPct val="90000"/>
              </a:lnSpc>
              <a:spcAft>
                <a:spcPts val="600"/>
              </a:spcAft>
              <a:buFont typeface="Arial" panose="020B0604020202020204" pitchFamily="34" charset="0"/>
              <a:buChar char="•"/>
            </a:pPr>
            <a:r>
              <a:rPr lang="en-US" sz="1700" dirty="0"/>
              <a:t>The </a:t>
            </a:r>
            <a:r>
              <a:rPr lang="en-US" sz="1700" b="1" dirty="0"/>
              <a:t>TMC Scores by Content Area </a:t>
            </a:r>
            <a:r>
              <a:rPr lang="en-US" sz="1700" dirty="0"/>
              <a:t>should only be run from 1/1/2023‐12/31/2023. This report is used for reference to make sure the analysis that was made in the Outcomes tab is correct.    </a:t>
            </a:r>
          </a:p>
          <a:p>
            <a:pPr marL="342900" indent="-228600">
              <a:lnSpc>
                <a:spcPct val="90000"/>
              </a:lnSpc>
              <a:spcAft>
                <a:spcPts val="600"/>
              </a:spcAft>
              <a:buFont typeface="Arial" panose="020B0604020202020204" pitchFamily="34" charset="0"/>
              <a:buChar char="•"/>
            </a:pPr>
            <a:r>
              <a:rPr lang="en-US" sz="1700" dirty="0"/>
              <a:t>The </a:t>
            </a:r>
            <a:r>
              <a:rPr lang="en-US" sz="1700" b="1" dirty="0"/>
              <a:t>CSE Content and Section Type </a:t>
            </a:r>
            <a:r>
              <a:rPr lang="en-US" sz="1700" b="1" dirty="0" err="1"/>
              <a:t>Subscores</a:t>
            </a:r>
            <a:r>
              <a:rPr lang="en-US" sz="1700" b="1" dirty="0"/>
              <a:t> </a:t>
            </a:r>
            <a:r>
              <a:rPr lang="en-US" sz="1700" dirty="0"/>
              <a:t>should only be run from 1/1/202312/31/2023.   This report is used for reference to make sure the analysis that was made in the Outcomes tab is correct. </a:t>
            </a:r>
          </a:p>
        </p:txBody>
      </p:sp>
      <p:pic>
        <p:nvPicPr>
          <p:cNvPr id="8" name="Picture 7">
            <a:extLst>
              <a:ext uri="{FF2B5EF4-FFF2-40B4-BE49-F238E27FC236}">
                <a16:creationId xmlns:a16="http://schemas.microsoft.com/office/drawing/2014/main" id="{35EAE241-F5CD-5707-4A1E-D5D49AA05DB0}"/>
              </a:ext>
            </a:extLst>
          </p:cNvPr>
          <p:cNvPicPr>
            <a:picLocks noChangeAspect="1"/>
          </p:cNvPicPr>
          <p:nvPr/>
        </p:nvPicPr>
        <p:blipFill rotWithShape="1">
          <a:blip r:embed="rId3"/>
          <a:srcRect t="473"/>
          <a:stretch/>
        </p:blipFill>
        <p:spPr>
          <a:xfrm>
            <a:off x="7675658" y="2093976"/>
            <a:ext cx="3941064" cy="4096512"/>
          </a:xfrm>
          <a:prstGeom prst="rect">
            <a:avLst/>
          </a:prstGeom>
        </p:spPr>
      </p:pic>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prstClr val="black">
                    <a:tint val="75000"/>
                  </a:prstClr>
                </a:solidFill>
                <a:latin typeface="Calibri" panose="020F0502020204030204"/>
              </a:rPr>
              <a:pPr defTabSz="914400">
                <a:spcAft>
                  <a:spcPts val="600"/>
                </a:spcAft>
                <a:def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8027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solidFill>
                  <a:schemeClr val="tx1"/>
                </a:solidFill>
              </a:rPr>
              <a:t>Outcomes/reports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B5CEABB6-07DC-46E8-9B57-56EC44A396E5}" type="slidenum">
              <a:rPr lang="en-US" smtClean="0">
                <a:solidFill>
                  <a:prstClr val="black">
                    <a:tint val="75000"/>
                  </a:prstClr>
                </a:solidFill>
                <a:latin typeface="Calibri" panose="020F0502020204030204"/>
              </a:rPr>
              <a:pPr defTabSz="914400">
                <a:spcAft>
                  <a:spcPts val="600"/>
                </a:spcAft>
                <a:defRPr/>
              </a:pPr>
              <a:t>5</a:t>
            </a:fld>
            <a:endParaRPr lang="en-US">
              <a:solidFill>
                <a:prstClr val="black">
                  <a:tint val="75000"/>
                </a:prstClr>
              </a:solidFill>
              <a:latin typeface="Calibri" panose="020F0502020204030204"/>
            </a:endParaRPr>
          </a:p>
        </p:txBody>
      </p:sp>
      <p:pic>
        <p:nvPicPr>
          <p:cNvPr id="4" name="Picture 3">
            <a:extLst>
              <a:ext uri="{FF2B5EF4-FFF2-40B4-BE49-F238E27FC236}">
                <a16:creationId xmlns:a16="http://schemas.microsoft.com/office/drawing/2014/main" id="{9D275EB7-7F76-B7C1-743A-BE4E3714E005}"/>
              </a:ext>
            </a:extLst>
          </p:cNvPr>
          <p:cNvPicPr>
            <a:picLocks noChangeAspect="1"/>
          </p:cNvPicPr>
          <p:nvPr/>
        </p:nvPicPr>
        <p:blipFill>
          <a:blip r:embed="rId3"/>
          <a:stretch>
            <a:fillRect/>
          </a:stretch>
        </p:blipFill>
        <p:spPr>
          <a:xfrm>
            <a:off x="178203" y="1780771"/>
            <a:ext cx="5094232" cy="4261213"/>
          </a:xfrm>
          <a:prstGeom prst="rect">
            <a:avLst/>
          </a:prstGeom>
        </p:spPr>
      </p:pic>
      <p:pic>
        <p:nvPicPr>
          <p:cNvPr id="7" name="Picture 6">
            <a:extLst>
              <a:ext uri="{FF2B5EF4-FFF2-40B4-BE49-F238E27FC236}">
                <a16:creationId xmlns:a16="http://schemas.microsoft.com/office/drawing/2014/main" id="{2EE2AAD7-DFB5-187F-1325-3B8F88795C35}"/>
              </a:ext>
            </a:extLst>
          </p:cNvPr>
          <p:cNvPicPr>
            <a:picLocks noChangeAspect="1"/>
          </p:cNvPicPr>
          <p:nvPr/>
        </p:nvPicPr>
        <p:blipFill>
          <a:blip r:embed="rId4"/>
          <a:stretch>
            <a:fillRect/>
          </a:stretch>
        </p:blipFill>
        <p:spPr>
          <a:xfrm>
            <a:off x="5450638" y="1956823"/>
            <a:ext cx="6650305" cy="1628809"/>
          </a:xfrm>
          <a:prstGeom prst="rect">
            <a:avLst/>
          </a:prstGeom>
        </p:spPr>
      </p:pic>
      <p:pic>
        <p:nvPicPr>
          <p:cNvPr id="10" name="Picture 9">
            <a:extLst>
              <a:ext uri="{FF2B5EF4-FFF2-40B4-BE49-F238E27FC236}">
                <a16:creationId xmlns:a16="http://schemas.microsoft.com/office/drawing/2014/main" id="{395D00EA-591B-94E6-78EF-134B60335AEC}"/>
              </a:ext>
            </a:extLst>
          </p:cNvPr>
          <p:cNvPicPr>
            <a:picLocks noChangeAspect="1"/>
          </p:cNvPicPr>
          <p:nvPr/>
        </p:nvPicPr>
        <p:blipFill>
          <a:blip r:embed="rId5"/>
          <a:stretch>
            <a:fillRect/>
          </a:stretch>
        </p:blipFill>
        <p:spPr>
          <a:xfrm>
            <a:off x="5402583" y="3842623"/>
            <a:ext cx="6746413" cy="1705990"/>
          </a:xfrm>
          <a:prstGeom prst="rect">
            <a:avLst/>
          </a:prstGeom>
        </p:spPr>
      </p:pic>
      <p:sp>
        <p:nvSpPr>
          <p:cNvPr id="12" name="TextBox 11">
            <a:extLst>
              <a:ext uri="{FF2B5EF4-FFF2-40B4-BE49-F238E27FC236}">
                <a16:creationId xmlns:a16="http://schemas.microsoft.com/office/drawing/2014/main" id="{F5F2BF72-5C11-2B6A-940A-4699C9586CAF}"/>
              </a:ext>
            </a:extLst>
          </p:cNvPr>
          <p:cNvSpPr txBox="1"/>
          <p:nvPr/>
        </p:nvSpPr>
        <p:spPr>
          <a:xfrm>
            <a:off x="2057400" y="6176680"/>
            <a:ext cx="9998445" cy="612475"/>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600" dirty="0"/>
              <a:t>Run a “Credentials Earned” report to figure out the names of those who passed for RRT.</a:t>
            </a:r>
          </a:p>
          <a:p>
            <a:pPr marL="342900" indent="-228600">
              <a:lnSpc>
                <a:spcPct val="90000"/>
              </a:lnSpc>
              <a:spcAft>
                <a:spcPts val="600"/>
              </a:spcAft>
              <a:buFont typeface="Arial" panose="020B0604020202020204" pitchFamily="34" charset="0"/>
              <a:buChar char="•"/>
            </a:pPr>
            <a:r>
              <a:rPr lang="en-US" sz="1600" dirty="0"/>
              <a:t>Run a “TMC Graduate Performance” report to figure out the names of those who passed at the high cut.  </a:t>
            </a:r>
          </a:p>
        </p:txBody>
      </p:sp>
      <p:sp>
        <p:nvSpPr>
          <p:cNvPr id="14" name="TextBox 13">
            <a:extLst>
              <a:ext uri="{FF2B5EF4-FFF2-40B4-BE49-F238E27FC236}">
                <a16:creationId xmlns:a16="http://schemas.microsoft.com/office/drawing/2014/main" id="{1F895CF3-5F04-DA69-EE1A-BFFA2A5EE543}"/>
              </a:ext>
            </a:extLst>
          </p:cNvPr>
          <p:cNvSpPr txBox="1"/>
          <p:nvPr/>
        </p:nvSpPr>
        <p:spPr>
          <a:xfrm>
            <a:off x="6491965" y="785115"/>
            <a:ext cx="6100232" cy="840230"/>
          </a:xfrm>
          <a:prstGeom prst="rect">
            <a:avLst/>
          </a:prstGeom>
          <a:noFill/>
        </p:spPr>
        <p:txBody>
          <a:bodyPr wrap="square">
            <a:spAutoFit/>
          </a:bodyPr>
          <a:lstStyle/>
          <a:p>
            <a:pPr marL="114300">
              <a:lnSpc>
                <a:spcPct val="90000"/>
              </a:lnSpc>
              <a:spcAft>
                <a:spcPts val="600"/>
              </a:spcAft>
            </a:pPr>
            <a:r>
              <a:rPr lang="en-US" sz="1800" dirty="0"/>
              <a:t>The </a:t>
            </a:r>
            <a:r>
              <a:rPr lang="en-US" sz="1800" b="1" dirty="0"/>
              <a:t>Annual </a:t>
            </a:r>
            <a:r>
              <a:rPr lang="en-US" sz="1600" b="1" dirty="0"/>
              <a:t>School</a:t>
            </a:r>
            <a:r>
              <a:rPr lang="en-US" sz="1800" b="1" dirty="0"/>
              <a:t> Summary </a:t>
            </a:r>
            <a:r>
              <a:rPr lang="en-US" sz="1800" dirty="0"/>
              <a:t>should have years 2021‐2023. Make sure that your RRT and TMC High Cut Outcomes </a:t>
            </a:r>
            <a:br>
              <a:rPr lang="en-US" sz="1800" dirty="0"/>
            </a:br>
            <a:r>
              <a:rPr lang="en-US" sz="1800" dirty="0"/>
              <a:t>match what this report has listed. </a:t>
            </a:r>
          </a:p>
        </p:txBody>
      </p:sp>
    </p:spTree>
    <p:extLst>
      <p:ext uri="{BB962C8B-B14F-4D97-AF65-F5344CB8AC3E}">
        <p14:creationId xmlns:p14="http://schemas.microsoft.com/office/powerpoint/2010/main" val="27743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3700">
                <a:solidFill>
                  <a:schemeClr val="tx1"/>
                </a:solidFill>
              </a:rPr>
              <a:t>Outcomes/reports</a:t>
            </a:r>
          </a:p>
        </p:txBody>
      </p:sp>
      <p:sp>
        <p:nvSpPr>
          <p:cNvPr id="29"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43901A-C2BB-A277-24B3-79B1EA04051F}"/>
              </a:ext>
            </a:extLst>
          </p:cNvPr>
          <p:cNvSpPr txBox="1"/>
          <p:nvPr/>
        </p:nvSpPr>
        <p:spPr>
          <a:xfrm>
            <a:off x="5541263" y="457200"/>
            <a:ext cx="6007608" cy="1929384"/>
          </a:xfrm>
          <a:prstGeom prst="rect">
            <a:avLst/>
          </a:prstGeom>
        </p:spPr>
        <p:txBody>
          <a:bodyPr vert="horz" lIns="91440" tIns="45720" rIns="91440" bIns="45720" rtlCol="0" anchor="ctr">
            <a:normAutofit/>
          </a:bodyPr>
          <a:lstStyle/>
          <a:p>
            <a:pPr marR="0" lvl="0" defTabSz="914400" fontAlgn="auto">
              <a:lnSpc>
                <a:spcPct val="90000"/>
              </a:lnSpc>
              <a:spcBef>
                <a:spcPts val="0"/>
              </a:spcBef>
              <a:spcAft>
                <a:spcPts val="600"/>
              </a:spcAft>
              <a:buClrTx/>
              <a:buSzTx/>
              <a:tabLst/>
              <a:defRPr/>
            </a:pPr>
            <a:r>
              <a:rPr kumimoji="0" lang="en-US" sz="2200" b="1" i="0" u="none" strike="noStrike" cap="none" spc="0" normalizeH="0" baseline="0" noProof="0" dirty="0">
                <a:ln>
                  <a:noFill/>
                </a:ln>
                <a:effectLst/>
                <a:uLnTx/>
                <a:uFillTx/>
              </a:rPr>
              <a:t>TMC Graduate Performance Report</a:t>
            </a:r>
            <a:r>
              <a:rPr kumimoji="0" lang="en-US" sz="2200" b="0" i="0" u="none" strike="noStrike" cap="none" spc="0" normalizeH="0" baseline="0" noProof="0" dirty="0">
                <a:ln>
                  <a:noFill/>
                </a:ln>
                <a:effectLst/>
                <a:uLnTx/>
                <a:uFillTx/>
              </a:rPr>
              <a:t> run the report from January 1, 2021, through December 31, 2023, unless some of your graduates passed in 2024, then run the report up until July 1, 2024.  </a:t>
            </a:r>
          </a:p>
        </p:txBody>
      </p:sp>
      <p:pic>
        <p:nvPicPr>
          <p:cNvPr id="9" name="Content Placeholder 8">
            <a:extLst>
              <a:ext uri="{FF2B5EF4-FFF2-40B4-BE49-F238E27FC236}">
                <a16:creationId xmlns:a16="http://schemas.microsoft.com/office/drawing/2014/main" id="{B578D514-3D7E-1556-15EB-9CA9A315E252}"/>
              </a:ext>
            </a:extLst>
          </p:cNvPr>
          <p:cNvPicPr>
            <a:picLocks noGrp="1" noChangeAspect="1"/>
          </p:cNvPicPr>
          <p:nvPr>
            <p:ph sz="half" idx="14"/>
          </p:nvPr>
        </p:nvPicPr>
        <p:blipFill>
          <a:blip r:embed="rId3"/>
          <a:stretch>
            <a:fillRect/>
          </a:stretch>
        </p:blipFill>
        <p:spPr>
          <a:xfrm>
            <a:off x="1585719" y="2308740"/>
            <a:ext cx="7344161" cy="2350129"/>
          </a:xfrm>
          <a:prstGeom prst="rect">
            <a:avLst/>
          </a:prstGeom>
        </p:spPr>
      </p:pic>
      <p:pic>
        <p:nvPicPr>
          <p:cNvPr id="11" name="Picture 10">
            <a:extLst>
              <a:ext uri="{FF2B5EF4-FFF2-40B4-BE49-F238E27FC236}">
                <a16:creationId xmlns:a16="http://schemas.microsoft.com/office/drawing/2014/main" id="{D204306E-C412-8DE7-183F-0BBCBF3CEF0A}"/>
              </a:ext>
            </a:extLst>
          </p:cNvPr>
          <p:cNvPicPr>
            <a:picLocks noChangeAspect="1"/>
          </p:cNvPicPr>
          <p:nvPr/>
        </p:nvPicPr>
        <p:blipFill>
          <a:blip r:embed="rId4"/>
          <a:stretch>
            <a:fillRect/>
          </a:stretch>
        </p:blipFill>
        <p:spPr>
          <a:xfrm>
            <a:off x="2411158" y="5248274"/>
            <a:ext cx="5468112" cy="683515"/>
          </a:xfrm>
          <a:prstGeom prst="rect">
            <a:avLst/>
          </a:prstGeom>
        </p:spPr>
      </p:pic>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schemeClr val="tx1">
                    <a:tint val="75000"/>
                  </a:schemeClr>
                </a:solidFill>
              </a:rPr>
              <a:pPr defTabSz="914400">
                <a:spcAft>
                  <a:spcPts val="600"/>
                </a:spcAft>
                <a:defRPr/>
              </a:pPr>
              <a:t>6</a:t>
            </a:fld>
            <a:endParaRPr lang="en-US">
              <a:solidFill>
                <a:schemeClr val="tx1">
                  <a:tint val="75000"/>
                </a:schemeClr>
              </a:solidFill>
            </a:endParaRPr>
          </a:p>
        </p:txBody>
      </p:sp>
    </p:spTree>
    <p:extLst>
      <p:ext uri="{BB962C8B-B14F-4D97-AF65-F5344CB8AC3E}">
        <p14:creationId xmlns:p14="http://schemas.microsoft.com/office/powerpoint/2010/main" val="198757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solidFill>
                  <a:schemeClr val="tx1"/>
                </a:solidFill>
              </a:rPr>
              <a:t>Outcomes/reports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prstClr val="black">
                    <a:tint val="75000"/>
                  </a:prstClr>
                </a:solidFill>
                <a:latin typeface="Calibri" panose="020F0502020204030204"/>
              </a:rPr>
              <a:pPr defTabSz="914400">
                <a:spcAft>
                  <a:spcPts val="600"/>
                </a:spcAft>
                <a:defRPr/>
              </a:pPr>
              <a:t>7</a:t>
            </a:fld>
            <a:endParaRPr lang="en-US">
              <a:solidFill>
                <a:prstClr val="black">
                  <a:tint val="75000"/>
                </a:prstClr>
              </a:solidFill>
              <a:latin typeface="Calibri" panose="020F0502020204030204"/>
            </a:endParaRPr>
          </a:p>
        </p:txBody>
      </p:sp>
      <p:pic>
        <p:nvPicPr>
          <p:cNvPr id="4" name="Picture 3">
            <a:extLst>
              <a:ext uri="{FF2B5EF4-FFF2-40B4-BE49-F238E27FC236}">
                <a16:creationId xmlns:a16="http://schemas.microsoft.com/office/drawing/2014/main" id="{B043D35E-4C31-B040-B2F9-3A45AD4132A1}"/>
              </a:ext>
            </a:extLst>
          </p:cNvPr>
          <p:cNvPicPr>
            <a:picLocks noChangeAspect="1"/>
          </p:cNvPicPr>
          <p:nvPr/>
        </p:nvPicPr>
        <p:blipFill>
          <a:blip r:embed="rId3"/>
          <a:stretch>
            <a:fillRect/>
          </a:stretch>
        </p:blipFill>
        <p:spPr>
          <a:xfrm>
            <a:off x="2201528" y="3492271"/>
            <a:ext cx="6986727" cy="3285425"/>
          </a:xfrm>
          <a:prstGeom prst="rect">
            <a:avLst/>
          </a:prstGeom>
        </p:spPr>
      </p:pic>
      <p:pic>
        <p:nvPicPr>
          <p:cNvPr id="7" name="Picture 6">
            <a:extLst>
              <a:ext uri="{FF2B5EF4-FFF2-40B4-BE49-F238E27FC236}">
                <a16:creationId xmlns:a16="http://schemas.microsoft.com/office/drawing/2014/main" id="{2EDE3D5F-4F36-9D1F-FC32-B39EA43944EA}"/>
              </a:ext>
            </a:extLst>
          </p:cNvPr>
          <p:cNvPicPr>
            <a:picLocks noChangeAspect="1"/>
          </p:cNvPicPr>
          <p:nvPr/>
        </p:nvPicPr>
        <p:blipFill>
          <a:blip r:embed="rId4"/>
          <a:stretch>
            <a:fillRect/>
          </a:stretch>
        </p:blipFill>
        <p:spPr>
          <a:xfrm>
            <a:off x="3086100" y="1842610"/>
            <a:ext cx="5133136" cy="1314564"/>
          </a:xfrm>
          <a:prstGeom prst="rect">
            <a:avLst/>
          </a:prstGeom>
        </p:spPr>
      </p:pic>
      <p:sp>
        <p:nvSpPr>
          <p:cNvPr id="10" name="TextBox 9">
            <a:extLst>
              <a:ext uri="{FF2B5EF4-FFF2-40B4-BE49-F238E27FC236}">
                <a16:creationId xmlns:a16="http://schemas.microsoft.com/office/drawing/2014/main" id="{FB1B1E82-4D29-6088-6CA3-994CA8DFCEE3}"/>
              </a:ext>
            </a:extLst>
          </p:cNvPr>
          <p:cNvSpPr txBox="1"/>
          <p:nvPr/>
        </p:nvSpPr>
        <p:spPr>
          <a:xfrm>
            <a:off x="6660683" y="923248"/>
            <a:ext cx="6100762" cy="563231"/>
          </a:xfrm>
          <a:prstGeom prst="rect">
            <a:avLst/>
          </a:prstGeom>
          <a:noFill/>
        </p:spPr>
        <p:txBody>
          <a:bodyPr wrap="square">
            <a:spAutoFit/>
          </a:bodyPr>
          <a:lstStyle/>
          <a:p>
            <a:pPr marL="114300" marR="0" lvl="0" algn="l" defTabSz="914400" rtl="0" eaLnBrk="1" fontAlgn="auto" latinLnBrk="0" hangingPunct="1">
              <a:lnSpc>
                <a:spcPct val="90000"/>
              </a:lnSpc>
              <a:spcBef>
                <a:spcPts val="0"/>
              </a:spcBef>
              <a:spcAft>
                <a:spcPts val="600"/>
              </a:spcAft>
              <a:buClrTx/>
              <a:buSzTx/>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rPr>
              <a:t>TMC Scores by Content Area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should only be run from 1/1/2023‐12/31/2023. </a:t>
            </a:r>
          </a:p>
        </p:txBody>
      </p:sp>
    </p:spTree>
    <p:extLst>
      <p:ext uri="{BB962C8B-B14F-4D97-AF65-F5344CB8AC3E}">
        <p14:creationId xmlns:p14="http://schemas.microsoft.com/office/powerpoint/2010/main" val="144264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solidFill>
                  <a:schemeClr val="tx1"/>
                </a:solidFill>
              </a:rPr>
              <a:t>Outcomes/reports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prstClr val="black">
                    <a:tint val="75000"/>
                  </a:prstClr>
                </a:solidFill>
                <a:latin typeface="Calibri" panose="020F0502020204030204"/>
              </a:rPr>
              <a:pPr defTabSz="914400">
                <a:spcAft>
                  <a:spcPts val="600"/>
                </a:spcAft>
                <a:defRPr/>
              </a:pPr>
              <a:t>8</a:t>
            </a:fld>
            <a:endParaRPr lang="en-US">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07164374-79B6-647C-9C5D-563555B1C557}"/>
              </a:ext>
            </a:extLst>
          </p:cNvPr>
          <p:cNvSpPr txBox="1"/>
          <p:nvPr/>
        </p:nvSpPr>
        <p:spPr>
          <a:xfrm>
            <a:off x="6987572" y="609406"/>
            <a:ext cx="4629150" cy="590931"/>
          </a:xfrm>
          <a:prstGeom prst="rect">
            <a:avLst/>
          </a:prstGeom>
          <a:noFill/>
        </p:spPr>
        <p:txBody>
          <a:bodyPr wrap="square">
            <a:spAutoFit/>
          </a:bodyPr>
          <a:lstStyle/>
          <a:p>
            <a:pPr marL="114300">
              <a:lnSpc>
                <a:spcPct val="90000"/>
              </a:lnSpc>
              <a:spcAft>
                <a:spcPts val="600"/>
              </a:spcAft>
            </a:pPr>
            <a:r>
              <a:rPr lang="en-US" sz="1800" dirty="0"/>
              <a:t>The </a:t>
            </a:r>
            <a:r>
              <a:rPr lang="en-US" sz="1800" b="1" dirty="0"/>
              <a:t>CSE Content and Section Type </a:t>
            </a:r>
            <a:r>
              <a:rPr lang="en-US" sz="1800" b="1" dirty="0" err="1"/>
              <a:t>Subscores</a:t>
            </a:r>
            <a:r>
              <a:rPr lang="en-US" sz="1800" b="1" dirty="0"/>
              <a:t> </a:t>
            </a:r>
            <a:r>
              <a:rPr lang="en-US" sz="1800" dirty="0"/>
              <a:t>should only be run from 1/1/202312/31/2023.   </a:t>
            </a:r>
          </a:p>
        </p:txBody>
      </p:sp>
      <p:pic>
        <p:nvPicPr>
          <p:cNvPr id="10" name="Picture 9">
            <a:extLst>
              <a:ext uri="{FF2B5EF4-FFF2-40B4-BE49-F238E27FC236}">
                <a16:creationId xmlns:a16="http://schemas.microsoft.com/office/drawing/2014/main" id="{3A7F1A01-2FD8-DC51-0743-816DF75D1068}"/>
              </a:ext>
            </a:extLst>
          </p:cNvPr>
          <p:cNvPicPr>
            <a:picLocks noChangeAspect="1"/>
          </p:cNvPicPr>
          <p:nvPr/>
        </p:nvPicPr>
        <p:blipFill>
          <a:blip r:embed="rId3"/>
          <a:stretch>
            <a:fillRect/>
          </a:stretch>
        </p:blipFill>
        <p:spPr>
          <a:xfrm>
            <a:off x="271464" y="1911493"/>
            <a:ext cx="7558087" cy="2179673"/>
          </a:xfrm>
          <a:prstGeom prst="rect">
            <a:avLst/>
          </a:prstGeom>
        </p:spPr>
      </p:pic>
      <p:pic>
        <p:nvPicPr>
          <p:cNvPr id="12" name="Picture 11">
            <a:extLst>
              <a:ext uri="{FF2B5EF4-FFF2-40B4-BE49-F238E27FC236}">
                <a16:creationId xmlns:a16="http://schemas.microsoft.com/office/drawing/2014/main" id="{BB039D11-9FA3-4A6C-1B7B-7A35B0CE5EEA}"/>
              </a:ext>
            </a:extLst>
          </p:cNvPr>
          <p:cNvPicPr>
            <a:picLocks noChangeAspect="1"/>
          </p:cNvPicPr>
          <p:nvPr/>
        </p:nvPicPr>
        <p:blipFill>
          <a:blip r:embed="rId4"/>
          <a:stretch>
            <a:fillRect/>
          </a:stretch>
        </p:blipFill>
        <p:spPr>
          <a:xfrm>
            <a:off x="4322331" y="3656077"/>
            <a:ext cx="7866621" cy="3135248"/>
          </a:xfrm>
          <a:prstGeom prst="rect">
            <a:avLst/>
          </a:prstGeom>
        </p:spPr>
      </p:pic>
    </p:spTree>
    <p:extLst>
      <p:ext uri="{BB962C8B-B14F-4D97-AF65-F5344CB8AC3E}">
        <p14:creationId xmlns:p14="http://schemas.microsoft.com/office/powerpoint/2010/main" val="387513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38913" y="859536"/>
            <a:ext cx="4832802" cy="1170432"/>
          </a:xfrm>
        </p:spPr>
        <p:txBody>
          <a:bodyPr vert="horz" lIns="91440" tIns="45720" rIns="91440" bIns="45720" rtlCol="0" anchor="b">
            <a:normAutofit/>
          </a:bodyPr>
          <a:lstStyle/>
          <a:p>
            <a:br>
              <a:rPr lang="en-US" sz="2600">
                <a:solidFill>
                  <a:schemeClr val="tx1"/>
                </a:solidFill>
              </a:rPr>
            </a:br>
            <a:r>
              <a:rPr lang="en-US" sz="2600">
                <a:solidFill>
                  <a:schemeClr val="tx1"/>
                </a:solidFill>
              </a:rPr>
              <a:t>Surveys</a:t>
            </a:r>
            <a:br>
              <a:rPr lang="en-US" sz="2600">
                <a:solidFill>
                  <a:schemeClr val="tx1"/>
                </a:solidFill>
              </a:rPr>
            </a:br>
            <a:endParaRPr lang="en-US" sz="2600">
              <a:solidFill>
                <a:schemeClr val="tx1"/>
              </a:solidFill>
            </a:endParaRPr>
          </a:p>
        </p:txBody>
      </p:sp>
      <p:sp>
        <p:nvSpPr>
          <p:cNvPr id="25" name="Rectangle 24">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38912" y="2512611"/>
            <a:ext cx="4832803" cy="3664351"/>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800"/>
              <a:t>Graduate and Employer</a:t>
            </a:r>
          </a:p>
          <a:p>
            <a:pPr lvl="1">
              <a:lnSpc>
                <a:spcPct val="90000"/>
              </a:lnSpc>
              <a:spcAft>
                <a:spcPts val="600"/>
              </a:spcAft>
            </a:pPr>
            <a:r>
              <a:rPr lang="en-US">
                <a:hlinkClick r:id="rId3"/>
              </a:rPr>
              <a:t>https://coarc.com/accreditation-resources/annual-reporting-tool/</a:t>
            </a:r>
            <a:r>
              <a:rPr lang="en-US"/>
              <a:t> </a:t>
            </a:r>
          </a:p>
          <a:p>
            <a:pPr lvl="1">
              <a:lnSpc>
                <a:spcPct val="90000"/>
              </a:lnSpc>
              <a:spcAft>
                <a:spcPts val="600"/>
              </a:spcAft>
            </a:pPr>
            <a:endParaRPr lang="en-US"/>
          </a:p>
          <a:p>
            <a:pPr indent="-228600">
              <a:lnSpc>
                <a:spcPct val="90000"/>
              </a:lnSpc>
              <a:spcAft>
                <a:spcPts val="600"/>
              </a:spcAft>
              <a:buFont typeface="Arial" panose="020B0604020202020204" pitchFamily="34" charset="0"/>
              <a:buChar char="•"/>
            </a:pPr>
            <a:r>
              <a:rPr lang="en-US" sz="1800"/>
              <a:t>Student and Personnel-used for the RAM</a:t>
            </a:r>
          </a:p>
          <a:p>
            <a:pPr lvl="1">
              <a:lnSpc>
                <a:spcPct val="90000"/>
              </a:lnSpc>
              <a:spcAft>
                <a:spcPts val="600"/>
              </a:spcAft>
            </a:pPr>
            <a:r>
              <a:rPr lang="en-US">
                <a:hlinkClick r:id="rId4"/>
              </a:rPr>
              <a:t>https://coarc.com/accreditation-resources/resource-assessment-ram-and-surveys/</a:t>
            </a:r>
            <a:r>
              <a:rPr lang="en-US"/>
              <a:t> </a:t>
            </a:r>
          </a:p>
        </p:txBody>
      </p:sp>
      <p:pic>
        <p:nvPicPr>
          <p:cNvPr id="9" name="Picture 8">
            <a:extLst>
              <a:ext uri="{FF2B5EF4-FFF2-40B4-BE49-F238E27FC236}">
                <a16:creationId xmlns:a16="http://schemas.microsoft.com/office/drawing/2014/main" id="{E916BC11-F8AD-49AE-A9C6-4B6487268F9B}"/>
              </a:ext>
            </a:extLst>
          </p:cNvPr>
          <p:cNvPicPr>
            <a:picLocks noChangeAspect="1"/>
          </p:cNvPicPr>
          <p:nvPr/>
        </p:nvPicPr>
        <p:blipFill>
          <a:blip r:embed="rId5"/>
          <a:stretch>
            <a:fillRect/>
          </a:stretch>
        </p:blipFill>
        <p:spPr>
          <a:xfrm>
            <a:off x="6155748" y="642090"/>
            <a:ext cx="5908236" cy="2171278"/>
          </a:xfrm>
          <a:prstGeom prst="rect">
            <a:avLst/>
          </a:prstGeom>
        </p:spPr>
      </p:pic>
      <p:pic>
        <p:nvPicPr>
          <p:cNvPr id="5" name="Picture 4">
            <a:extLst>
              <a:ext uri="{FF2B5EF4-FFF2-40B4-BE49-F238E27FC236}">
                <a16:creationId xmlns:a16="http://schemas.microsoft.com/office/drawing/2014/main" id="{50A3063A-AB42-3392-9C4E-BAA1B1273815}"/>
              </a:ext>
            </a:extLst>
          </p:cNvPr>
          <p:cNvPicPr>
            <a:picLocks noChangeAspect="1"/>
          </p:cNvPicPr>
          <p:nvPr/>
        </p:nvPicPr>
        <p:blipFill>
          <a:blip r:embed="rId6"/>
          <a:stretch>
            <a:fillRect/>
          </a:stretch>
        </p:blipFill>
        <p:spPr>
          <a:xfrm>
            <a:off x="6620256" y="4524179"/>
            <a:ext cx="5138928" cy="552842"/>
          </a:xfrm>
          <a:prstGeom prst="rect">
            <a:avLst/>
          </a:prstGeom>
        </p:spPr>
      </p:pic>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10329529" y="6356350"/>
            <a:ext cx="1423557" cy="365125"/>
          </a:xfrm>
        </p:spPr>
        <p:txBody>
          <a:bodyPr vert="horz" lIns="91440" tIns="45720" rIns="91440" bIns="45720" rtlCol="0" anchor="ctr">
            <a:normAutofit/>
          </a:bodyPr>
          <a:lstStyle/>
          <a:p>
            <a:pPr defTabSz="914400">
              <a:spcAft>
                <a:spcPts val="600"/>
              </a:spcAft>
              <a:defRPr/>
            </a:pPr>
            <a:fld id="{B5CEABB6-07DC-46E8-9B57-56EC44A396E5}" type="slidenum">
              <a:rPr lang="en-US">
                <a:solidFill>
                  <a:schemeClr val="tx1">
                    <a:lumMod val="50000"/>
                    <a:lumOff val="50000"/>
                  </a:schemeClr>
                </a:solidFill>
              </a:rPr>
              <a:pPr defTabSz="914400">
                <a:spcAft>
                  <a:spcPts val="600"/>
                </a:spcAft>
                <a:defRPr/>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392846194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153</TotalTime>
  <Words>696</Words>
  <Application>Microsoft Office PowerPoint</Application>
  <PresentationFormat>Widescreen</PresentationFormat>
  <Paragraphs>64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2013 - 2022 Theme</vt:lpstr>
      <vt:lpstr>RCS Webinar part 2</vt:lpstr>
      <vt:lpstr>Agenda</vt:lpstr>
      <vt:lpstr>Adding Personnel</vt:lpstr>
      <vt:lpstr>Outcomes/reports</vt:lpstr>
      <vt:lpstr>Outcomes/reports</vt:lpstr>
      <vt:lpstr>Outcomes/reports</vt:lpstr>
      <vt:lpstr>Outcomes/reports</vt:lpstr>
      <vt:lpstr>Outcomes/reports</vt:lpstr>
      <vt:lpstr> Surveys </vt:lpstr>
      <vt:lpstr>Q&amp;a</vt:lpstr>
      <vt:lpstr>Final tips &amp;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RCS Webinar part 2</dc:title>
  <dc:creator>Tammy Alsup</dc:creator>
  <cp:lastModifiedBy>Tammy Alsup</cp:lastModifiedBy>
  <cp:revision>2</cp:revision>
  <dcterms:created xsi:type="dcterms:W3CDTF">2024-05-21T15:07:44Z</dcterms:created>
  <dcterms:modified xsi:type="dcterms:W3CDTF">2024-05-21T17:41:14Z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