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63" r:id="rId5"/>
    <p:sldId id="264" r:id="rId6"/>
    <p:sldId id="265" r:id="rId7"/>
    <p:sldId id="409" r:id="rId8"/>
    <p:sldId id="271" r:id="rId9"/>
    <p:sldId id="293" r:id="rId10"/>
    <p:sldId id="261" r:id="rId11"/>
    <p:sldId id="286" r:id="rId12"/>
    <p:sldId id="287" r:id="rId13"/>
    <p:sldId id="289" r:id="rId14"/>
    <p:sldId id="295" r:id="rId15"/>
    <p:sldId id="407" r:id="rId16"/>
    <p:sldId id="294" r:id="rId17"/>
    <p:sldId id="296" r:id="rId18"/>
    <p:sldId id="285"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ABDAB"/>
    <a:srgbClr val="AA3626"/>
    <a:srgbClr val="AE6628"/>
    <a:srgbClr val="C16230"/>
    <a:srgbClr val="744730"/>
    <a:srgbClr val="522A73"/>
    <a:srgbClr val="282828"/>
    <a:srgbClr val="00A1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01993D-D1F8-4ECB-A18A-BB95ED9F9366}" v="67" dt="2023-10-18T16:40:57.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0"/>
    <p:restoredTop sz="63256" autoAdjust="0"/>
  </p:normalViewPr>
  <p:slideViewPr>
    <p:cSldViewPr snapToGrid="0" snapToObjects="1">
      <p:cViewPr varScale="1">
        <p:scale>
          <a:sx n="61" d="100"/>
          <a:sy n="61" d="100"/>
        </p:scale>
        <p:origin x="1764" y="3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862D8-453F-4A36-80F1-69CA0F0CC7ED}" type="datetimeFigureOut">
              <a:rPr lang="en-US" smtClean="0"/>
              <a:t>11/13/2023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76F6E-3AC0-40C6-A967-FC50E8A8747F}" type="slidenum">
              <a:rPr lang="en-US" smtClean="0"/>
              <a:t>‹#›</a:t>
            </a:fld>
            <a:endParaRPr lang="en-US" dirty="0"/>
          </a:p>
        </p:txBody>
      </p:sp>
    </p:spTree>
    <p:extLst>
      <p:ext uri="{BB962C8B-B14F-4D97-AF65-F5344CB8AC3E}">
        <p14:creationId xmlns:p14="http://schemas.microsoft.com/office/powerpoint/2010/main" val="196961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676F6E-3AC0-40C6-A967-FC50E8A8747F}" type="slidenum">
              <a:rPr lang="en-US" smtClean="0"/>
              <a:t>1</a:t>
            </a:fld>
            <a:endParaRPr lang="en-US" dirty="0"/>
          </a:p>
        </p:txBody>
      </p:sp>
    </p:spTree>
    <p:extLst>
      <p:ext uri="{BB962C8B-B14F-4D97-AF65-F5344CB8AC3E}">
        <p14:creationId xmlns:p14="http://schemas.microsoft.com/office/powerpoint/2010/main" val="4185112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676F6E-3AC0-40C6-A967-FC50E8A8747F}" type="slidenum">
              <a:rPr lang="en-US" smtClean="0"/>
              <a:t>11</a:t>
            </a:fld>
            <a:endParaRPr lang="en-US" dirty="0"/>
          </a:p>
        </p:txBody>
      </p:sp>
    </p:spTree>
    <p:extLst>
      <p:ext uri="{BB962C8B-B14F-4D97-AF65-F5344CB8AC3E}">
        <p14:creationId xmlns:p14="http://schemas.microsoft.com/office/powerpoint/2010/main" val="1838456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31F20"/>
                </a:solidFill>
                <a:latin typeface="Times New Roman" panose="02020603050405020304" pitchFamily="18" charset="0"/>
              </a:rPr>
              <a:t>Competency-based education aims to develop “a health professional who can practice medicine at a defined level of proficiency, in accordance with their academic degree preparation, to meet local needs” . </a:t>
            </a:r>
          </a:p>
          <a:p>
            <a:endParaRPr lang="en-US" sz="1800" b="0" i="0" u="none" strike="noStrike" baseline="0" dirty="0">
              <a:solidFill>
                <a:srgbClr val="231F20"/>
              </a:solidFill>
              <a:latin typeface="Times New Roman" panose="02020603050405020304" pitchFamily="18" charset="0"/>
            </a:endParaRPr>
          </a:p>
          <a:p>
            <a:r>
              <a:rPr lang="en-US" sz="1800" b="0" i="0" u="none" strike="noStrike" baseline="0" dirty="0">
                <a:solidFill>
                  <a:srgbClr val="231F20"/>
                </a:solidFill>
                <a:latin typeface="Times New Roman" panose="02020603050405020304" pitchFamily="18" charset="0"/>
              </a:rPr>
              <a:t>This approach extends beyond teaching traditional respiratory care knowledge and skills to include comprehensive training that prepares graduates for today's healthcare professionals' complex and differentiated roles.</a:t>
            </a:r>
          </a:p>
          <a:p>
            <a:endParaRPr lang="en-US" sz="1800" b="0" i="0" u="none" strike="noStrike" baseline="0" dirty="0">
              <a:latin typeface="Times New Roman" panose="02020603050405020304" pitchFamily="18" charset="0"/>
            </a:endParaRPr>
          </a:p>
          <a:p>
            <a:pPr marR="830"/>
            <a:endParaRPr lang="en-US" sz="1800" b="0" i="0" u="none" strike="noStrike" baseline="0" dirty="0">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4676F6E-3AC0-40C6-A967-FC50E8A8747F}" type="slidenum">
              <a:rPr lang="en-US" smtClean="0"/>
              <a:t>14</a:t>
            </a:fld>
            <a:endParaRPr lang="en-US" dirty="0"/>
          </a:p>
        </p:txBody>
      </p:sp>
    </p:spTree>
    <p:extLst>
      <p:ext uri="{BB962C8B-B14F-4D97-AF65-F5344CB8AC3E}">
        <p14:creationId xmlns:p14="http://schemas.microsoft.com/office/powerpoint/2010/main" val="2528554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F2646E0F-EF9D-D5FC-A725-1C804EF3E6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C55455B3-90D4-6EF1-4F44-7C415F9E81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dirty="0">
                <a:solidFill>
                  <a:srgbClr val="C00000"/>
                </a:solidFill>
              </a:rPr>
              <a:t>In today’s knowledge economy, it is not sufficient for a graduate to demonstrate adequate basic cognitive skills and professional competencies.  The nature of the healthcare field also requires the graduate to work in teams, be a creative problem solver, and communicate with a diverse set of colleagues and patients.  Employers and higher education institutions have “become more cognizant of the role that such so-called ‘soft’ or non-cognitive skills play in the successful performance in both academic and nonacademic arenas” (Swyer, Millett, &amp; Payne, 2006, p. 14).</a:t>
            </a:r>
          </a:p>
          <a:p>
            <a:endParaRPr lang="en-US" altLang="en-US" dirty="0"/>
          </a:p>
        </p:txBody>
      </p:sp>
      <p:sp>
        <p:nvSpPr>
          <p:cNvPr id="50180" name="Slide Number Placeholder 3">
            <a:extLst>
              <a:ext uri="{FF2B5EF4-FFF2-40B4-BE49-F238E27FC236}">
                <a16:creationId xmlns:a16="http://schemas.microsoft.com/office/drawing/2014/main" id="{A51FF9C1-4878-F380-8550-6BE2968205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2A44ED-D44D-4535-A81D-41A9D515627A}" type="slidenum">
              <a:rPr lang="en-US" altLang="en-US"/>
              <a:pPr eaLnBrk="1" hangingPunct="1"/>
              <a:t>15</a:t>
            </a:fld>
            <a:endParaRPr lang="en-US" altLang="en-US" dirty="0"/>
          </a:p>
        </p:txBody>
      </p:sp>
      <p:sp>
        <p:nvSpPr>
          <p:cNvPr id="50181" name="Date Placeholder 4">
            <a:extLst>
              <a:ext uri="{FF2B5EF4-FFF2-40B4-BE49-F238E27FC236}">
                <a16:creationId xmlns:a16="http://schemas.microsoft.com/office/drawing/2014/main" id="{8E85B6A1-9956-B8CA-0A3A-18B768144804}"/>
              </a:ext>
            </a:extLst>
          </p:cNvPr>
          <p:cNvSpPr>
            <a:spLocks noGrp="1"/>
          </p:cNvSpPr>
          <p:nvPr>
            <p:ph type="dt" sz="quarter" idx="4294967295"/>
          </p:nvPr>
        </p:nvSpPr>
        <p:spPr bwMode="auto">
          <a:xfrm>
            <a:off x="4143375"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11/16/2009</a:t>
            </a:r>
          </a:p>
        </p:txBody>
      </p:sp>
      <p:sp>
        <p:nvSpPr>
          <p:cNvPr id="50182" name="Footer Placeholder 5">
            <a:extLst>
              <a:ext uri="{FF2B5EF4-FFF2-40B4-BE49-F238E27FC236}">
                <a16:creationId xmlns:a16="http://schemas.microsoft.com/office/drawing/2014/main" id="{587F016C-C776-ED8E-509C-7A6292DB14A7}"/>
              </a:ext>
            </a:extLst>
          </p:cNvPr>
          <p:cNvSpPr>
            <a:spLocks noGrp="1"/>
          </p:cNvSpPr>
          <p:nvPr>
            <p:ph type="ftr" sz="quarter" idx="4294967295"/>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2009 AARC BOD Meeting</a:t>
            </a:r>
          </a:p>
        </p:txBody>
      </p:sp>
      <p:sp>
        <p:nvSpPr>
          <p:cNvPr id="50183" name="Header Placeholder 6">
            <a:extLst>
              <a:ext uri="{FF2B5EF4-FFF2-40B4-BE49-F238E27FC236}">
                <a16:creationId xmlns:a16="http://schemas.microsoft.com/office/drawing/2014/main" id="{B468F04E-EC72-2D9E-9935-6AF8BD7E985A}"/>
              </a:ext>
            </a:extLst>
          </p:cNvPr>
          <p:cNvSpPr>
            <a:spLocks noGrp="1"/>
          </p:cNvSpPr>
          <p:nvPr>
            <p:ph type="hdr" sz="quarter" idx="4294967295"/>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CoARC Update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In 2015, the Taskforce on Competencies for Entry into Respiratory Therapy Practice was charged with using data from the 2015 and Beyond conferences, and later sub-groups, to determine the competencies needed by respiratory care practitioners who are entering into respiratory care professional practice. Members of the taskforce included representatives from the American Association for Respiratory Care (AARC), Commission on Accreditation for Respiratory Care, and National Board for Respiratory Care, along with liaisons from the three entities that were non-voting members. The taskforce reported an analysis and evaluation of all competencies and when these competencies should be acquired, either before or after entry into professional practice, as determined by the taskforce. The AARC Board of Directors approved this report in October 2016.</a:t>
            </a:r>
          </a:p>
          <a:p>
            <a:pPr algn="l"/>
            <a:r>
              <a:rPr lang="en-US" b="0" i="0" dirty="0">
                <a:solidFill>
                  <a:srgbClr val="333333"/>
                </a:solidFill>
                <a:effectLst/>
                <a:latin typeface="Helvetica Neue"/>
              </a:rPr>
              <a:t>Method of analysis included a review of 202 competencies with all taskforce members providing their professional opinion as to when a competency should be acquired. When differences of opinion were found, discussions via conference call led to consensus. Results show that of the 202 competencies reviewed, 153 competencies should be developed before entry to respiratory care professional practice and 49 competencies should be attained after entry into respiratory care professional practice. See the full document for specifics regarding the competencies.</a:t>
            </a:r>
          </a:p>
          <a:p>
            <a:endParaRPr lang="en-US" dirty="0"/>
          </a:p>
        </p:txBody>
      </p:sp>
      <p:sp>
        <p:nvSpPr>
          <p:cNvPr id="4" name="Slide Number Placeholder 3"/>
          <p:cNvSpPr>
            <a:spLocks noGrp="1"/>
          </p:cNvSpPr>
          <p:nvPr>
            <p:ph type="sldNum" sz="quarter" idx="5"/>
          </p:nvPr>
        </p:nvSpPr>
        <p:spPr/>
        <p:txBody>
          <a:bodyPr/>
          <a:lstStyle/>
          <a:p>
            <a:fld id="{B4676F6E-3AC0-40C6-A967-FC50E8A8747F}" type="slidenum">
              <a:rPr lang="en-US" smtClean="0"/>
              <a:t>16</a:t>
            </a:fld>
            <a:endParaRPr lang="en-US" dirty="0"/>
          </a:p>
        </p:txBody>
      </p:sp>
    </p:spTree>
    <p:extLst>
      <p:ext uri="{BB962C8B-B14F-4D97-AF65-F5344CB8AC3E}">
        <p14:creationId xmlns:p14="http://schemas.microsoft.com/office/powerpoint/2010/main" val="316098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Neue"/>
              </a:rPr>
              <a:t>One limitation of this report may be that not all competencies needed for current respiratory therapy practice are captured with this analysis. Nonetheless, failure to obtain these competencies directs the profession to identify that, to meet the demands of delivering patient care safely in critical care areas and for disease management, patients will not be receiving the respiratory care that they expect and deserve.</a:t>
            </a:r>
            <a:endParaRPr lang="en-US" dirty="0"/>
          </a:p>
        </p:txBody>
      </p:sp>
      <p:sp>
        <p:nvSpPr>
          <p:cNvPr id="4" name="Slide Number Placeholder 3"/>
          <p:cNvSpPr>
            <a:spLocks noGrp="1"/>
          </p:cNvSpPr>
          <p:nvPr>
            <p:ph type="sldNum" sz="quarter" idx="5"/>
          </p:nvPr>
        </p:nvSpPr>
        <p:spPr/>
        <p:txBody>
          <a:bodyPr/>
          <a:lstStyle/>
          <a:p>
            <a:fld id="{B4676F6E-3AC0-40C6-A967-FC50E8A8747F}" type="slidenum">
              <a:rPr lang="en-US" smtClean="0"/>
              <a:t>17</a:t>
            </a:fld>
            <a:endParaRPr lang="en-US" dirty="0"/>
          </a:p>
        </p:txBody>
      </p:sp>
    </p:spTree>
    <p:extLst>
      <p:ext uri="{BB962C8B-B14F-4D97-AF65-F5344CB8AC3E}">
        <p14:creationId xmlns:p14="http://schemas.microsoft.com/office/powerpoint/2010/main" val="2106188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Further delineation of the competencies is expanded through sub-competencies with accompanying required subject content (</a:t>
            </a:r>
            <a:r>
              <a:rPr lang="en-US" sz="1800" b="0" i="1" u="none" strike="noStrike" baseline="0" dirty="0">
                <a:solidFill>
                  <a:srgbClr val="000000"/>
                </a:solidFill>
                <a:latin typeface="Arial" panose="020B0604020202020204" pitchFamily="34" charset="0"/>
              </a:rPr>
              <a:t>Knowledge) </a:t>
            </a:r>
            <a:r>
              <a:rPr lang="en-US" sz="1800" b="0" i="0" u="none" strike="noStrike" baseline="0" dirty="0">
                <a:solidFill>
                  <a:srgbClr val="000000"/>
                </a:solidFill>
                <a:latin typeface="Arial" panose="020B0604020202020204" pitchFamily="34" charset="0"/>
              </a:rPr>
              <a:t>and expected </a:t>
            </a:r>
            <a:r>
              <a:rPr lang="en-US" sz="1800" b="0" i="1" u="none" strike="noStrike" baseline="0" dirty="0">
                <a:solidFill>
                  <a:srgbClr val="000000"/>
                </a:solidFill>
                <a:latin typeface="Arial" panose="020B0604020202020204" pitchFamily="34" charset="0"/>
              </a:rPr>
              <a:t>Clinical Judgments and Behaviors</a:t>
            </a:r>
            <a:r>
              <a:rPr lang="en-US" sz="1800" b="0" i="0" u="none" strike="noStrike" baseline="0" dirty="0">
                <a:solidFill>
                  <a:srgbClr val="000000"/>
                </a:solidFill>
                <a:latin typeface="Arial" panose="020B0604020202020204" pitchFamily="34" charset="0"/>
              </a:rPr>
              <a:t>.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competencies for each educational level build upon the competencies from the previous level.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differences in competencies among educational levels reflect their respective assignments, level of autonomy in planning and practice decisions, required supervision, administrative roles, leadership responsibilities, and capacity for evaluation of care and caregivers. </a:t>
            </a:r>
            <a:endParaRPr lang="en-US" dirty="0"/>
          </a:p>
        </p:txBody>
      </p:sp>
      <p:sp>
        <p:nvSpPr>
          <p:cNvPr id="4" name="Slide Number Placeholder 3"/>
          <p:cNvSpPr>
            <a:spLocks noGrp="1"/>
          </p:cNvSpPr>
          <p:nvPr>
            <p:ph type="sldNum" sz="quarter" idx="5"/>
          </p:nvPr>
        </p:nvSpPr>
        <p:spPr/>
        <p:txBody>
          <a:bodyPr/>
          <a:lstStyle/>
          <a:p>
            <a:fld id="{B4676F6E-3AC0-40C6-A967-FC50E8A8747F}" type="slidenum">
              <a:rPr lang="en-US" smtClean="0"/>
              <a:t>18</a:t>
            </a:fld>
            <a:endParaRPr lang="en-US" dirty="0"/>
          </a:p>
        </p:txBody>
      </p:sp>
    </p:spTree>
    <p:extLst>
      <p:ext uri="{BB962C8B-B14F-4D97-AF65-F5344CB8AC3E}">
        <p14:creationId xmlns:p14="http://schemas.microsoft.com/office/powerpoint/2010/main" val="830035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if you also want your email on this.  </a:t>
            </a:r>
          </a:p>
        </p:txBody>
      </p:sp>
      <p:sp>
        <p:nvSpPr>
          <p:cNvPr id="4" name="Slide Number Placeholder 3"/>
          <p:cNvSpPr>
            <a:spLocks noGrp="1"/>
          </p:cNvSpPr>
          <p:nvPr>
            <p:ph type="sldNum" sz="quarter" idx="5"/>
          </p:nvPr>
        </p:nvSpPr>
        <p:spPr/>
        <p:txBody>
          <a:bodyPr/>
          <a:lstStyle/>
          <a:p>
            <a:fld id="{B4676F6E-3AC0-40C6-A967-FC50E8A8747F}" type="slidenum">
              <a:rPr lang="en-US" smtClean="0"/>
              <a:t>19</a:t>
            </a:fld>
            <a:endParaRPr lang="en-US" dirty="0"/>
          </a:p>
        </p:txBody>
      </p:sp>
    </p:spTree>
    <p:extLst>
      <p:ext uri="{BB962C8B-B14F-4D97-AF65-F5344CB8AC3E}">
        <p14:creationId xmlns:p14="http://schemas.microsoft.com/office/powerpoint/2010/main" val="159521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REQUIRED SLIDE: IF YOU HAVE NO COI TO DISCLOSE, PLEASE TYPE “NOTHING TO DISCLOSE” OR “NONE”.</a:t>
            </a:r>
          </a:p>
        </p:txBody>
      </p:sp>
      <p:sp>
        <p:nvSpPr>
          <p:cNvPr id="4" name="Slide Number Placeholder 3"/>
          <p:cNvSpPr>
            <a:spLocks noGrp="1"/>
          </p:cNvSpPr>
          <p:nvPr>
            <p:ph type="sldNum" sz="quarter" idx="5"/>
          </p:nvPr>
        </p:nvSpPr>
        <p:spPr/>
        <p:txBody>
          <a:bodyPr/>
          <a:lstStyle/>
          <a:p>
            <a:fld id="{B4676F6E-3AC0-40C6-A967-FC50E8A8747F}" type="slidenum">
              <a:rPr lang="en-US" smtClean="0"/>
              <a:t>2</a:t>
            </a:fld>
            <a:endParaRPr lang="en-US" dirty="0"/>
          </a:p>
        </p:txBody>
      </p:sp>
    </p:spTree>
    <p:extLst>
      <p:ext uri="{BB962C8B-B14F-4D97-AF65-F5344CB8AC3E}">
        <p14:creationId xmlns:p14="http://schemas.microsoft.com/office/powerpoint/2010/main" val="131167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Entry into Practice Standards only – no changes to Standards for Degree Advancement and APRT at this time.</a:t>
            </a:r>
          </a:p>
        </p:txBody>
      </p:sp>
      <p:sp>
        <p:nvSpPr>
          <p:cNvPr id="4" name="Slide Number Placeholder 3"/>
          <p:cNvSpPr>
            <a:spLocks noGrp="1"/>
          </p:cNvSpPr>
          <p:nvPr>
            <p:ph type="sldNum" sz="quarter" idx="5"/>
          </p:nvPr>
        </p:nvSpPr>
        <p:spPr/>
        <p:txBody>
          <a:bodyPr/>
          <a:lstStyle/>
          <a:p>
            <a:fld id="{B4676F6E-3AC0-40C6-A967-FC50E8A8747F}" type="slidenum">
              <a:rPr lang="en-US" smtClean="0"/>
              <a:t>3</a:t>
            </a:fld>
            <a:endParaRPr lang="en-US" dirty="0"/>
          </a:p>
        </p:txBody>
      </p:sp>
    </p:spTree>
    <p:extLst>
      <p:ext uri="{BB962C8B-B14F-4D97-AF65-F5344CB8AC3E}">
        <p14:creationId xmlns:p14="http://schemas.microsoft.com/office/powerpoint/2010/main" val="423205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676F6E-3AC0-40C6-A967-FC50E8A8747F}" type="slidenum">
              <a:rPr lang="en-US" smtClean="0"/>
              <a:t>4</a:t>
            </a:fld>
            <a:endParaRPr lang="en-US" dirty="0"/>
          </a:p>
        </p:txBody>
      </p:sp>
    </p:spTree>
    <p:extLst>
      <p:ext uri="{BB962C8B-B14F-4D97-AF65-F5344CB8AC3E}">
        <p14:creationId xmlns:p14="http://schemas.microsoft.com/office/powerpoint/2010/main" val="985822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latin typeface="Arial" charset="0"/>
                <a:cs typeface="Arial" charset="0"/>
              </a:rPr>
              <a:t>CoARC will continue its outcomes-centered approach to the accreditation review process;</a:t>
            </a:r>
          </a:p>
          <a:p>
            <a:pPr marL="0" indent="0">
              <a:buFont typeface="Wingdings 2" panose="05020102010507070707" pitchFamily="18" charset="2"/>
              <a:buNone/>
              <a:defRPr/>
            </a:pPr>
            <a:r>
              <a:rPr lang="en-US" sz="800" dirty="0">
                <a:latin typeface="Arial" charset="0"/>
                <a:cs typeface="Arial" charset="0"/>
              </a:rPr>
              <a:t>  </a:t>
            </a:r>
          </a:p>
          <a:p>
            <a:pPr>
              <a:defRPr/>
            </a:pPr>
            <a:r>
              <a:rPr lang="en-US" sz="1200" dirty="0">
                <a:latin typeface="Arial" charset="0"/>
                <a:cs typeface="Arial" charset="0"/>
              </a:rPr>
              <a:t>Based on the importance of a competency-based approach to accreditation, revisions in the 2025 </a:t>
            </a:r>
            <a:r>
              <a:rPr lang="en-US" sz="1200" i="1" dirty="0">
                <a:latin typeface="Arial" charset="0"/>
                <a:cs typeface="Arial" charset="0"/>
              </a:rPr>
              <a:t>Standards</a:t>
            </a:r>
            <a:r>
              <a:rPr lang="en-US" sz="1200" dirty="0">
                <a:latin typeface="Arial" charset="0"/>
                <a:cs typeface="Arial" charset="0"/>
              </a:rPr>
              <a:t> will likely reflect a </a:t>
            </a:r>
            <a:r>
              <a:rPr lang="en-US" sz="1200" i="1" dirty="0">
                <a:latin typeface="Arial" charset="0"/>
                <a:cs typeface="Arial" charset="0"/>
              </a:rPr>
              <a:t>continued emphasis on student learning outcomes that focus on the competencies and attainment levels reached by respiratory care students upon entry into practice</a:t>
            </a:r>
            <a:r>
              <a:rPr lang="en-US" sz="1200" dirty="0">
                <a:latin typeface="Arial" charset="0"/>
                <a:cs typeface="Arial" charset="0"/>
              </a:rPr>
              <a:t>.</a:t>
            </a:r>
            <a:endParaRPr lang="en-US" sz="1200" b="1" i="1" dirty="0">
              <a:latin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B4676F6E-3AC0-40C6-A967-FC50E8A8747F}" type="slidenum">
              <a:rPr lang="en-US" smtClean="0"/>
              <a:t>5</a:t>
            </a:fld>
            <a:endParaRPr lang="en-US" dirty="0"/>
          </a:p>
        </p:txBody>
      </p:sp>
    </p:spTree>
    <p:extLst>
      <p:ext uri="{BB962C8B-B14F-4D97-AF65-F5344CB8AC3E}">
        <p14:creationId xmlns:p14="http://schemas.microsoft.com/office/powerpoint/2010/main" val="3637378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only to the NBRC exam?  Tail-wagging the dog</a:t>
            </a:r>
          </a:p>
          <a:p>
            <a:endParaRPr lang="en-US" dirty="0"/>
          </a:p>
          <a:p>
            <a:r>
              <a:rPr lang="en-US" dirty="0"/>
              <a:t>Create the graduate that the profession and the employers want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 New Roman" panose="02020603050405020304" pitchFamily="18" charset="0"/>
              </a:rPr>
              <a:t>An entry into practice education process that includes input from both the educators, graduates and employers of the respiratory therapy workforce increases the potential for development of a realistic and acceptable approach to rational workforce planning and production.</a:t>
            </a:r>
          </a:p>
          <a:p>
            <a:endParaRPr lang="en-US" dirty="0"/>
          </a:p>
          <a:p>
            <a:endParaRPr lang="en-US" dirty="0"/>
          </a:p>
        </p:txBody>
      </p:sp>
      <p:sp>
        <p:nvSpPr>
          <p:cNvPr id="4" name="Slide Number Placeholder 3"/>
          <p:cNvSpPr>
            <a:spLocks noGrp="1"/>
          </p:cNvSpPr>
          <p:nvPr>
            <p:ph type="sldNum" sz="quarter" idx="5"/>
          </p:nvPr>
        </p:nvSpPr>
        <p:spPr/>
        <p:txBody>
          <a:bodyPr/>
          <a:lstStyle/>
          <a:p>
            <a:fld id="{B4676F6E-3AC0-40C6-A967-FC50E8A8747F}" type="slidenum">
              <a:rPr lang="en-US" smtClean="0"/>
              <a:t>6</a:t>
            </a:fld>
            <a:endParaRPr lang="en-US" dirty="0"/>
          </a:p>
        </p:txBody>
      </p:sp>
    </p:spTree>
    <p:extLst>
      <p:ext uri="{BB962C8B-B14F-4D97-AF65-F5344CB8AC3E}">
        <p14:creationId xmlns:p14="http://schemas.microsoft.com/office/powerpoint/2010/main" val="40070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30"/>
            <a:r>
              <a:rPr lang="en-US" sz="1800" b="0" i="0" u="none" strike="noStrike" baseline="0" dirty="0">
                <a:latin typeface="Times New Roman" panose="02020603050405020304" pitchFamily="18" charset="0"/>
              </a:rPr>
              <a:t>Ask for show of hands?</a:t>
            </a:r>
          </a:p>
        </p:txBody>
      </p:sp>
      <p:sp>
        <p:nvSpPr>
          <p:cNvPr id="4" name="Slide Number Placeholder 3"/>
          <p:cNvSpPr>
            <a:spLocks noGrp="1"/>
          </p:cNvSpPr>
          <p:nvPr>
            <p:ph type="sldNum" sz="quarter" idx="5"/>
          </p:nvPr>
        </p:nvSpPr>
        <p:spPr/>
        <p:txBody>
          <a:bodyPr/>
          <a:lstStyle/>
          <a:p>
            <a:fld id="{B4676F6E-3AC0-40C6-A967-FC50E8A8747F}" type="slidenum">
              <a:rPr lang="en-US" smtClean="0"/>
              <a:t>8</a:t>
            </a:fld>
            <a:endParaRPr lang="en-US" dirty="0"/>
          </a:p>
        </p:txBody>
      </p:sp>
    </p:spTree>
    <p:extLst>
      <p:ext uri="{BB962C8B-B14F-4D97-AF65-F5344CB8AC3E}">
        <p14:creationId xmlns:p14="http://schemas.microsoft.com/office/powerpoint/2010/main" val="236332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30"/>
            <a:r>
              <a:rPr lang="en-US" sz="1800" b="0" i="0" u="none" strike="noStrike" baseline="0" dirty="0">
                <a:latin typeface="Times New Roman" panose="02020603050405020304" pitchFamily="18" charset="0"/>
              </a:rPr>
              <a:t>The caution is to not fall into the hole of focusing on enrollments and expansion without being purposeful.</a:t>
            </a:r>
          </a:p>
          <a:p>
            <a:r>
              <a:rPr lang="en-US" sz="1800" b="0" i="0" u="none" strike="noStrike" baseline="0" dirty="0">
                <a:latin typeface="Times New Roman" panose="02020603050405020304" pitchFamily="18" charset="0"/>
              </a:rPr>
              <a:t> </a:t>
            </a:r>
          </a:p>
          <a:p>
            <a:pPr marR="830"/>
            <a:endParaRPr lang="en-US" sz="1800" b="0" i="0" u="none" strike="noStrike" baseline="0" dirty="0">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4676F6E-3AC0-40C6-A967-FC50E8A8747F}" type="slidenum">
              <a:rPr lang="en-US" smtClean="0"/>
              <a:t>9</a:t>
            </a:fld>
            <a:endParaRPr lang="en-US" dirty="0"/>
          </a:p>
        </p:txBody>
      </p:sp>
    </p:spTree>
    <p:extLst>
      <p:ext uri="{BB962C8B-B14F-4D97-AF65-F5344CB8AC3E}">
        <p14:creationId xmlns:p14="http://schemas.microsoft.com/office/powerpoint/2010/main" val="15434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Already have three standards documents – that’s why this format was selected (to avoid having 5).</a:t>
            </a:r>
          </a:p>
        </p:txBody>
      </p:sp>
      <p:sp>
        <p:nvSpPr>
          <p:cNvPr id="4" name="Slide Number Placeholder 3"/>
          <p:cNvSpPr>
            <a:spLocks noGrp="1"/>
          </p:cNvSpPr>
          <p:nvPr>
            <p:ph type="sldNum" sz="quarter" idx="5"/>
          </p:nvPr>
        </p:nvSpPr>
        <p:spPr/>
        <p:txBody>
          <a:bodyPr/>
          <a:lstStyle/>
          <a:p>
            <a:fld id="{B4676F6E-3AC0-40C6-A967-FC50E8A8747F}" type="slidenum">
              <a:rPr lang="en-US" smtClean="0"/>
              <a:t>10</a:t>
            </a:fld>
            <a:endParaRPr lang="en-US" dirty="0"/>
          </a:p>
        </p:txBody>
      </p:sp>
    </p:spTree>
    <p:extLst>
      <p:ext uri="{BB962C8B-B14F-4D97-AF65-F5344CB8AC3E}">
        <p14:creationId xmlns:p14="http://schemas.microsoft.com/office/powerpoint/2010/main" val="95852223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BEBA8EAE-BF5A-486C-A8C5-ECC9F3942E4B}">
                <a14:imgProps xmlns:a14="http://schemas.microsoft.com/office/drawing/2010/main">
                  <a14:imgLayer r:embed="rId3">
                    <a14:imgEffect>
                      <a14:sharpenSoften amount="18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B81537-E29C-24FD-0B29-47C337226A8F}"/>
              </a:ext>
            </a:extLst>
          </p:cNvPr>
          <p:cNvSpPr/>
          <p:nvPr userDrawn="1"/>
        </p:nvSpPr>
        <p:spPr>
          <a:xfrm>
            <a:off x="0" y="0"/>
            <a:ext cx="12192000" cy="6858000"/>
          </a:xfrm>
          <a:prstGeom prst="rect">
            <a:avLst/>
          </a:prstGeom>
          <a:solidFill>
            <a:srgbClr val="74473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BAF2F7-BF22-21B6-480A-F8C2651E2637}"/>
              </a:ext>
            </a:extLst>
          </p:cNvPr>
          <p:cNvSpPr>
            <a:spLocks noGrp="1"/>
          </p:cNvSpPr>
          <p:nvPr>
            <p:ph type="ctrTitle"/>
          </p:nvPr>
        </p:nvSpPr>
        <p:spPr>
          <a:xfrm>
            <a:off x="706846" y="2245843"/>
            <a:ext cx="10778308" cy="1747940"/>
          </a:xfrm>
        </p:spPr>
        <p:txBody>
          <a:bodyPr anchor="ctr">
            <a:normAutofit/>
          </a:bodyPr>
          <a:lstStyle>
            <a:lvl1pPr algn="l">
              <a:defRPr sz="5400" b="1" i="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29AC136-02A2-0D08-C1A2-3AF9C80C2D38}"/>
              </a:ext>
            </a:extLst>
          </p:cNvPr>
          <p:cNvSpPr>
            <a:spLocks noGrp="1"/>
          </p:cNvSpPr>
          <p:nvPr>
            <p:ph type="subTitle" idx="1"/>
          </p:nvPr>
        </p:nvSpPr>
        <p:spPr>
          <a:xfrm>
            <a:off x="706846" y="4269800"/>
            <a:ext cx="7612279" cy="1114005"/>
          </a:xfrm>
        </p:spPr>
        <p:txBody>
          <a:bodyPr anchor="ctr"/>
          <a:lstStyle>
            <a:lvl1pPr marL="0" indent="0" algn="l">
              <a:buNone/>
              <a:defRPr sz="2400" b="0" i="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Picture Placeholder 17">
            <a:extLst>
              <a:ext uri="{FF2B5EF4-FFF2-40B4-BE49-F238E27FC236}">
                <a16:creationId xmlns:a16="http://schemas.microsoft.com/office/drawing/2014/main" id="{33CDE05E-A4EF-EFFC-4445-A75623A89DE2}"/>
              </a:ext>
            </a:extLst>
          </p:cNvPr>
          <p:cNvSpPr>
            <a:spLocks noGrp="1"/>
          </p:cNvSpPr>
          <p:nvPr>
            <p:ph type="pic" sz="quarter" idx="10"/>
          </p:nvPr>
        </p:nvSpPr>
        <p:spPr>
          <a:xfrm>
            <a:off x="9374037" y="4269800"/>
            <a:ext cx="2111117" cy="1114005"/>
          </a:xfrm>
        </p:spPr>
        <p:txBody>
          <a:bodyPr/>
          <a:lstStyle/>
          <a:p>
            <a:endParaRPr lang="en-US" dirty="0"/>
          </a:p>
        </p:txBody>
      </p:sp>
      <p:sp>
        <p:nvSpPr>
          <p:cNvPr id="10" name="Rectangle 9">
            <a:extLst>
              <a:ext uri="{FF2B5EF4-FFF2-40B4-BE49-F238E27FC236}">
                <a16:creationId xmlns:a16="http://schemas.microsoft.com/office/drawing/2014/main" id="{0253D54D-8133-2636-D3C1-57D323ED680B}"/>
              </a:ext>
            </a:extLst>
          </p:cNvPr>
          <p:cNvSpPr/>
          <p:nvPr userDrawn="1"/>
        </p:nvSpPr>
        <p:spPr>
          <a:xfrm>
            <a:off x="0" y="5751429"/>
            <a:ext cx="12192000" cy="278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C8B7AD-5B84-7222-4A76-7C05302F1731}"/>
              </a:ext>
            </a:extLst>
          </p:cNvPr>
          <p:cNvSpPr/>
          <p:nvPr userDrawn="1"/>
        </p:nvSpPr>
        <p:spPr>
          <a:xfrm>
            <a:off x="0" y="6027446"/>
            <a:ext cx="12192000" cy="278376"/>
          </a:xfrm>
          <a:prstGeom prst="rect">
            <a:avLst/>
          </a:prstGeom>
          <a:solidFill>
            <a:srgbClr val="AA3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DA718A0-9212-581A-3FD6-BA759D738947}"/>
              </a:ext>
            </a:extLst>
          </p:cNvPr>
          <p:cNvSpPr/>
          <p:nvPr userDrawn="1"/>
        </p:nvSpPr>
        <p:spPr>
          <a:xfrm>
            <a:off x="0" y="6302427"/>
            <a:ext cx="12192000" cy="278376"/>
          </a:xfrm>
          <a:prstGeom prst="rect">
            <a:avLst/>
          </a:prstGeom>
          <a:solidFill>
            <a:srgbClr val="AE6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C1BD98B-1DA2-638D-D79D-4C8BD6033959}"/>
              </a:ext>
            </a:extLst>
          </p:cNvPr>
          <p:cNvSpPr/>
          <p:nvPr userDrawn="1"/>
        </p:nvSpPr>
        <p:spPr>
          <a:xfrm>
            <a:off x="0" y="6579624"/>
            <a:ext cx="12192000" cy="278376"/>
          </a:xfrm>
          <a:prstGeom prst="rect">
            <a:avLst/>
          </a:prstGeom>
          <a:solidFill>
            <a:srgbClr val="6AB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rown guitar pick with white text&#10;&#10;Description automatically generated">
            <a:extLst>
              <a:ext uri="{FF2B5EF4-FFF2-40B4-BE49-F238E27FC236}">
                <a16:creationId xmlns:a16="http://schemas.microsoft.com/office/drawing/2014/main" id="{65F57EEA-FC5E-CD98-0B57-1BE54D9382DD}"/>
              </a:ext>
            </a:extLst>
          </p:cNvPr>
          <p:cNvPicPr>
            <a:picLocks noChangeAspect="1"/>
          </p:cNvPicPr>
          <p:nvPr userDrawn="1"/>
        </p:nvPicPr>
        <p:blipFill>
          <a:blip r:embed="rId4"/>
          <a:stretch>
            <a:fillRect/>
          </a:stretch>
        </p:blipFill>
        <p:spPr>
          <a:xfrm>
            <a:off x="5167579" y="183811"/>
            <a:ext cx="1856842" cy="1883664"/>
          </a:xfrm>
          <a:prstGeom prst="rect">
            <a:avLst/>
          </a:prstGeom>
          <a:effectLst>
            <a:outerShdw blurRad="152400" dist="165100" dir="3720000" algn="ctr" rotWithShape="0">
              <a:srgbClr val="000000">
                <a:alpha val="57000"/>
              </a:srgbClr>
            </a:outerShdw>
          </a:effectLst>
        </p:spPr>
      </p:pic>
    </p:spTree>
    <p:extLst>
      <p:ext uri="{BB962C8B-B14F-4D97-AF65-F5344CB8AC3E}">
        <p14:creationId xmlns:p14="http://schemas.microsoft.com/office/powerpoint/2010/main" val="3690300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A7972-E45E-EAB0-CD74-681339C16B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C7AE84-0CA0-7C05-633E-A67C2C08F1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7BEA7-04DE-10B2-83E4-CBCDADD06D83}"/>
              </a:ext>
            </a:extLst>
          </p:cNvPr>
          <p:cNvSpPr>
            <a:spLocks noGrp="1"/>
          </p:cNvSpPr>
          <p:nvPr>
            <p:ph type="dt" sz="half" idx="10"/>
          </p:nvPr>
        </p:nvSpPr>
        <p:spPr/>
        <p:txBody>
          <a:bodyPr/>
          <a:lstStyle/>
          <a:p>
            <a:fld id="{A057D70A-3DB9-C04D-916F-BE7E189A1280}" type="datetimeFigureOut">
              <a:rPr lang="en-US" smtClean="0"/>
              <a:t>11/13/2023</a:t>
            </a:fld>
            <a:endParaRPr lang="en-US" dirty="0"/>
          </a:p>
        </p:txBody>
      </p:sp>
      <p:sp>
        <p:nvSpPr>
          <p:cNvPr id="5" name="Footer Placeholder 4">
            <a:extLst>
              <a:ext uri="{FF2B5EF4-FFF2-40B4-BE49-F238E27FC236}">
                <a16:creationId xmlns:a16="http://schemas.microsoft.com/office/drawing/2014/main" id="{0D42FA0E-2262-CE04-CD7A-7751E00351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023D4E-488E-44B7-1669-9F07F2ABB25F}"/>
              </a:ext>
            </a:extLst>
          </p:cNvPr>
          <p:cNvSpPr>
            <a:spLocks noGrp="1"/>
          </p:cNvSpPr>
          <p:nvPr>
            <p:ph type="sldNum" sz="quarter" idx="12"/>
          </p:nvPr>
        </p:nvSpPr>
        <p:spPr/>
        <p:txBody>
          <a:bodyPr/>
          <a:lstStyle/>
          <a:p>
            <a:fld id="{E587A6A9-ACC3-8A47-88F8-70336B36FB1F}" type="slidenum">
              <a:rPr lang="en-US" smtClean="0"/>
              <a:t>‹#›</a:t>
            </a:fld>
            <a:endParaRPr lang="en-US" dirty="0"/>
          </a:p>
        </p:txBody>
      </p:sp>
    </p:spTree>
    <p:extLst>
      <p:ext uri="{BB962C8B-B14F-4D97-AF65-F5344CB8AC3E}">
        <p14:creationId xmlns:p14="http://schemas.microsoft.com/office/powerpoint/2010/main" val="2647175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AA362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E97EAB-EFF1-C9E6-0555-8F8C726707E1}"/>
              </a:ext>
            </a:extLst>
          </p:cNvPr>
          <p:cNvSpPr/>
          <p:nvPr userDrawn="1"/>
        </p:nvSpPr>
        <p:spPr>
          <a:xfrm rot="16200000">
            <a:off x="-2178474" y="3153547"/>
            <a:ext cx="6858001" cy="550908"/>
          </a:xfrm>
          <a:prstGeom prst="rect">
            <a:avLst/>
          </a:prstGeom>
          <a:solidFill>
            <a:srgbClr val="AA3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D950AAE-03DF-8E99-90F1-40D1BD1A6DD9}"/>
              </a:ext>
            </a:extLst>
          </p:cNvPr>
          <p:cNvSpPr/>
          <p:nvPr userDrawn="1"/>
        </p:nvSpPr>
        <p:spPr>
          <a:xfrm rot="16200000">
            <a:off x="-2750040" y="3153546"/>
            <a:ext cx="6858000" cy="550908"/>
          </a:xfrm>
          <a:prstGeom prst="rect">
            <a:avLst/>
          </a:prstGeom>
          <a:solidFill>
            <a:srgbClr val="AE6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2AC4A63-0D33-AF4B-6875-98ED02D96883}"/>
              </a:ext>
            </a:extLst>
          </p:cNvPr>
          <p:cNvSpPr/>
          <p:nvPr userDrawn="1"/>
        </p:nvSpPr>
        <p:spPr>
          <a:xfrm rot="16200000">
            <a:off x="-3226869" y="3226869"/>
            <a:ext cx="6858000" cy="404261"/>
          </a:xfrm>
          <a:prstGeom prst="rect">
            <a:avLst/>
          </a:prstGeom>
          <a:solidFill>
            <a:srgbClr val="6AB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A2612D32-F0B3-8158-2C88-B6D85DD47AA6}"/>
              </a:ext>
            </a:extLst>
          </p:cNvPr>
          <p:cNvSpPr>
            <a:spLocks noGrp="1"/>
          </p:cNvSpPr>
          <p:nvPr>
            <p:ph idx="1"/>
          </p:nvPr>
        </p:nvSpPr>
        <p:spPr>
          <a:xfrm>
            <a:off x="2468850" y="2460170"/>
            <a:ext cx="9058807" cy="3380016"/>
          </a:xfrm>
        </p:spPr>
        <p:txBody>
          <a:bodyPr anchor="ctr"/>
          <a:lstStyle>
            <a:lvl1pPr>
              <a:buClr>
                <a:srgbClr val="6ABDAB"/>
              </a:buClr>
              <a:defRPr sz="2400" b="0" i="0">
                <a:solidFill>
                  <a:schemeClr val="bg1"/>
                </a:solidFill>
                <a:latin typeface="Arial" panose="020B0604020202020204" pitchFamily="34" charset="0"/>
                <a:cs typeface="Arial" panose="020B0604020202020204" pitchFamily="34" charset="0"/>
              </a:defRPr>
            </a:lvl1pPr>
            <a:lvl2pPr>
              <a:buClr>
                <a:srgbClr val="6ABDAB"/>
              </a:buClr>
              <a:defRPr b="0" i="0">
                <a:solidFill>
                  <a:schemeClr val="bg1"/>
                </a:solidFill>
                <a:latin typeface="Arial" panose="020B0604020202020204" pitchFamily="34" charset="0"/>
                <a:cs typeface="Arial" panose="020B0604020202020204" pitchFamily="34" charset="0"/>
              </a:defRPr>
            </a:lvl2pPr>
            <a:lvl3pPr>
              <a:buClr>
                <a:srgbClr val="6ABDAB"/>
              </a:buClr>
              <a:defRPr b="0" i="0">
                <a:solidFill>
                  <a:schemeClr val="bg1"/>
                </a:solidFill>
                <a:latin typeface="Arial" panose="020B0604020202020204" pitchFamily="34" charset="0"/>
                <a:cs typeface="Arial" panose="020B0604020202020204" pitchFamily="34" charset="0"/>
              </a:defRPr>
            </a:lvl3pPr>
            <a:lvl4pPr>
              <a:buClr>
                <a:srgbClr val="6ABDAB"/>
              </a:buClr>
              <a:defRPr b="0" i="0">
                <a:solidFill>
                  <a:schemeClr val="bg1"/>
                </a:solidFill>
                <a:latin typeface="Arial" panose="020B0604020202020204" pitchFamily="34" charset="0"/>
                <a:cs typeface="Arial" panose="020B0604020202020204" pitchFamily="34" charset="0"/>
              </a:defRPr>
            </a:lvl4pPr>
            <a:lvl5pPr>
              <a:buClr>
                <a:srgbClr val="6ABDAB"/>
              </a:buClr>
              <a:defRPr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3">
            <a:extLst>
              <a:ext uri="{FF2B5EF4-FFF2-40B4-BE49-F238E27FC236}">
                <a16:creationId xmlns:a16="http://schemas.microsoft.com/office/drawing/2014/main" id="{8810F639-5F1D-A439-4D65-4DA0E5256751}"/>
              </a:ext>
            </a:extLst>
          </p:cNvPr>
          <p:cNvSpPr>
            <a:spLocks noGrp="1"/>
          </p:cNvSpPr>
          <p:nvPr>
            <p:ph type="title"/>
          </p:nvPr>
        </p:nvSpPr>
        <p:spPr>
          <a:xfrm>
            <a:off x="2468850" y="800081"/>
            <a:ext cx="9058807"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Rectangle 11">
            <a:extLst>
              <a:ext uri="{FF2B5EF4-FFF2-40B4-BE49-F238E27FC236}">
                <a16:creationId xmlns:a16="http://schemas.microsoft.com/office/drawing/2014/main" id="{BE4CEEE5-B708-0EBA-F9DD-1FAD557D2D0A}"/>
              </a:ext>
            </a:extLst>
          </p:cNvPr>
          <p:cNvSpPr/>
          <p:nvPr userDrawn="1"/>
        </p:nvSpPr>
        <p:spPr>
          <a:xfrm rot="16200000">
            <a:off x="-1642035" y="3153546"/>
            <a:ext cx="6858000" cy="550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rown guitar pick with white text&#10;&#10;Description automatically generated">
            <a:extLst>
              <a:ext uri="{FF2B5EF4-FFF2-40B4-BE49-F238E27FC236}">
                <a16:creationId xmlns:a16="http://schemas.microsoft.com/office/drawing/2014/main" id="{98E928D4-2FF3-09F4-2505-E85F44D90439}"/>
              </a:ext>
            </a:extLst>
          </p:cNvPr>
          <p:cNvPicPr>
            <a:picLocks noChangeAspect="1"/>
          </p:cNvPicPr>
          <p:nvPr userDrawn="1"/>
        </p:nvPicPr>
        <p:blipFill>
          <a:blip r:embed="rId2"/>
          <a:stretch>
            <a:fillRect/>
          </a:stretch>
        </p:blipFill>
        <p:spPr>
          <a:xfrm>
            <a:off x="200472" y="2519310"/>
            <a:ext cx="1783854" cy="1809622"/>
          </a:xfrm>
          <a:prstGeom prst="rect">
            <a:avLst/>
          </a:prstGeom>
          <a:effectLst>
            <a:outerShdw blurRad="152400" dist="165100" dir="3720000" algn="ctr" rotWithShape="0">
              <a:srgbClr val="000000">
                <a:alpha val="57000"/>
              </a:srgbClr>
            </a:outerShdw>
          </a:effectLst>
        </p:spPr>
      </p:pic>
    </p:spTree>
    <p:extLst>
      <p:ext uri="{BB962C8B-B14F-4D97-AF65-F5344CB8AC3E}">
        <p14:creationId xmlns:p14="http://schemas.microsoft.com/office/powerpoint/2010/main" val="41334597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6ABDAB"/>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39EE8E-1397-6A99-64E5-8865403C636B}"/>
              </a:ext>
            </a:extLst>
          </p:cNvPr>
          <p:cNvSpPr>
            <a:spLocks noGrp="1"/>
          </p:cNvSpPr>
          <p:nvPr>
            <p:ph idx="1"/>
          </p:nvPr>
        </p:nvSpPr>
        <p:spPr>
          <a:xfrm>
            <a:off x="2468850" y="2460170"/>
            <a:ext cx="9058807" cy="3380016"/>
          </a:xfrm>
        </p:spPr>
        <p:txBody>
          <a:bodyPr anchor="ctr"/>
          <a:lstStyle>
            <a:lvl1pPr>
              <a:buClr>
                <a:srgbClr val="AA3626"/>
              </a:buClr>
              <a:defRPr sz="2400" b="0" i="0">
                <a:solidFill>
                  <a:srgbClr val="000000"/>
                </a:solidFill>
                <a:latin typeface="Arial" panose="020B0604020202020204" pitchFamily="34" charset="0"/>
                <a:cs typeface="Arial" panose="020B0604020202020204" pitchFamily="34" charset="0"/>
              </a:defRPr>
            </a:lvl1pPr>
            <a:lvl2pPr>
              <a:buClr>
                <a:srgbClr val="AA3626"/>
              </a:buClr>
              <a:defRPr b="0" i="0">
                <a:solidFill>
                  <a:srgbClr val="000000"/>
                </a:solidFill>
                <a:latin typeface="Arial" panose="020B0604020202020204" pitchFamily="34" charset="0"/>
                <a:cs typeface="Arial" panose="020B0604020202020204" pitchFamily="34" charset="0"/>
              </a:defRPr>
            </a:lvl2pPr>
            <a:lvl3pPr>
              <a:buClr>
                <a:srgbClr val="AA3626"/>
              </a:buClr>
              <a:defRPr b="0" i="0">
                <a:solidFill>
                  <a:srgbClr val="000000"/>
                </a:solidFill>
                <a:latin typeface="Arial" panose="020B0604020202020204" pitchFamily="34" charset="0"/>
                <a:cs typeface="Arial" panose="020B0604020202020204" pitchFamily="34" charset="0"/>
              </a:defRPr>
            </a:lvl3pPr>
            <a:lvl4pPr>
              <a:buClr>
                <a:srgbClr val="AA3626"/>
              </a:buClr>
              <a:defRPr b="0" i="0">
                <a:solidFill>
                  <a:srgbClr val="000000"/>
                </a:solidFill>
                <a:latin typeface="Arial" panose="020B0604020202020204" pitchFamily="34" charset="0"/>
                <a:cs typeface="Arial" panose="020B0604020202020204" pitchFamily="34" charset="0"/>
              </a:defRPr>
            </a:lvl4pPr>
            <a:lvl5pPr>
              <a:buClr>
                <a:srgbClr val="AA3626"/>
              </a:buClr>
              <a:defRPr b="0" i="0">
                <a:solidFill>
                  <a:srgbClr val="00000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4FEC7B06-967E-A941-1FBE-02116A68859C}"/>
              </a:ext>
            </a:extLst>
          </p:cNvPr>
          <p:cNvSpPr>
            <a:spLocks noGrp="1"/>
          </p:cNvSpPr>
          <p:nvPr>
            <p:ph type="title"/>
          </p:nvPr>
        </p:nvSpPr>
        <p:spPr>
          <a:xfrm>
            <a:off x="2468850" y="800081"/>
            <a:ext cx="9058807" cy="1325563"/>
          </a:xfrm>
        </p:spPr>
        <p:txBody>
          <a:bodyPr/>
          <a:lstStyle>
            <a:lvl1pPr>
              <a:defRPr b="1" i="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 name="Rectangle 1">
            <a:extLst>
              <a:ext uri="{FF2B5EF4-FFF2-40B4-BE49-F238E27FC236}">
                <a16:creationId xmlns:a16="http://schemas.microsoft.com/office/drawing/2014/main" id="{D8F43422-809D-792F-5E34-06271392E23D}"/>
              </a:ext>
            </a:extLst>
          </p:cNvPr>
          <p:cNvSpPr/>
          <p:nvPr userDrawn="1"/>
        </p:nvSpPr>
        <p:spPr>
          <a:xfrm rot="16200000">
            <a:off x="-1642035" y="3153546"/>
            <a:ext cx="6858000" cy="550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7CF7938-EEF8-D7E7-35E9-3DBC71AF7F76}"/>
              </a:ext>
            </a:extLst>
          </p:cNvPr>
          <p:cNvSpPr/>
          <p:nvPr userDrawn="1"/>
        </p:nvSpPr>
        <p:spPr>
          <a:xfrm rot="16200000">
            <a:off x="-2197724" y="3153547"/>
            <a:ext cx="6858001" cy="550908"/>
          </a:xfrm>
          <a:prstGeom prst="rect">
            <a:avLst/>
          </a:prstGeom>
          <a:solidFill>
            <a:srgbClr val="AA3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E97F089-6543-74B1-1346-88E3BB76EC45}"/>
              </a:ext>
            </a:extLst>
          </p:cNvPr>
          <p:cNvSpPr/>
          <p:nvPr userDrawn="1"/>
        </p:nvSpPr>
        <p:spPr>
          <a:xfrm rot="16200000">
            <a:off x="-2750040" y="3153546"/>
            <a:ext cx="6858000" cy="550908"/>
          </a:xfrm>
          <a:prstGeom prst="rect">
            <a:avLst/>
          </a:prstGeom>
          <a:solidFill>
            <a:srgbClr val="AE6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CE5D58-5C9E-E274-F655-0443FE8DB0D5}"/>
              </a:ext>
            </a:extLst>
          </p:cNvPr>
          <p:cNvSpPr/>
          <p:nvPr userDrawn="1"/>
        </p:nvSpPr>
        <p:spPr>
          <a:xfrm rot="16200000">
            <a:off x="-3226869" y="3226869"/>
            <a:ext cx="6858000" cy="404261"/>
          </a:xfrm>
          <a:prstGeom prst="rect">
            <a:avLst/>
          </a:prstGeom>
          <a:solidFill>
            <a:srgbClr val="6AB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rown guitar pick with white text&#10;&#10;Description automatically generated">
            <a:extLst>
              <a:ext uri="{FF2B5EF4-FFF2-40B4-BE49-F238E27FC236}">
                <a16:creationId xmlns:a16="http://schemas.microsoft.com/office/drawing/2014/main" id="{937670CD-8EAD-C893-555A-665DCDA5CE81}"/>
              </a:ext>
            </a:extLst>
          </p:cNvPr>
          <p:cNvPicPr>
            <a:picLocks noChangeAspect="1"/>
          </p:cNvPicPr>
          <p:nvPr userDrawn="1"/>
        </p:nvPicPr>
        <p:blipFill>
          <a:blip r:embed="rId2"/>
          <a:stretch>
            <a:fillRect/>
          </a:stretch>
        </p:blipFill>
        <p:spPr>
          <a:xfrm>
            <a:off x="200472" y="2519310"/>
            <a:ext cx="1783854" cy="1809622"/>
          </a:xfrm>
          <a:prstGeom prst="rect">
            <a:avLst/>
          </a:prstGeom>
          <a:effectLst>
            <a:outerShdw blurRad="152400" dist="165100" dir="3720000" algn="ctr" rotWithShape="0">
              <a:srgbClr val="000000">
                <a:alpha val="57000"/>
              </a:srgbClr>
            </a:outerShdw>
          </a:effectLst>
        </p:spPr>
      </p:pic>
    </p:spTree>
    <p:extLst>
      <p:ext uri="{BB962C8B-B14F-4D97-AF65-F5344CB8AC3E}">
        <p14:creationId xmlns:p14="http://schemas.microsoft.com/office/powerpoint/2010/main" val="118739365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ABDA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67A95B-7AA5-8586-D11E-87A9A4853D18}"/>
              </a:ext>
            </a:extLst>
          </p:cNvPr>
          <p:cNvSpPr/>
          <p:nvPr userDrawn="1"/>
        </p:nvSpPr>
        <p:spPr>
          <a:xfrm>
            <a:off x="0" y="0"/>
            <a:ext cx="12192000" cy="224749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E49ED6EC-B190-1BC5-15B1-7BFB5777F360}"/>
              </a:ext>
            </a:extLst>
          </p:cNvPr>
          <p:cNvSpPr>
            <a:spLocks noGrp="1"/>
          </p:cNvSpPr>
          <p:nvPr>
            <p:ph type="ctrTitle"/>
          </p:nvPr>
        </p:nvSpPr>
        <p:spPr>
          <a:xfrm>
            <a:off x="706846" y="3429000"/>
            <a:ext cx="10778308" cy="1747940"/>
          </a:xfrm>
        </p:spPr>
        <p:txBody>
          <a:bodyPr anchor="ctr">
            <a:normAutofit/>
          </a:bodyPr>
          <a:lstStyle>
            <a:lvl1pPr algn="ctr">
              <a:defRPr sz="5400" b="1" i="0">
                <a:solidFill>
                  <a:srgbClr val="000000"/>
                </a:solidFill>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descr="A brown guitar pick with white text&#10;&#10;Description automatically generated">
            <a:extLst>
              <a:ext uri="{FF2B5EF4-FFF2-40B4-BE49-F238E27FC236}">
                <a16:creationId xmlns:a16="http://schemas.microsoft.com/office/drawing/2014/main" id="{9EC65CA1-7AF9-A7ED-34DC-763887002E02}"/>
              </a:ext>
            </a:extLst>
          </p:cNvPr>
          <p:cNvPicPr>
            <a:picLocks noChangeAspect="1"/>
          </p:cNvPicPr>
          <p:nvPr userDrawn="1"/>
        </p:nvPicPr>
        <p:blipFill>
          <a:blip r:embed="rId3"/>
          <a:stretch>
            <a:fillRect/>
          </a:stretch>
        </p:blipFill>
        <p:spPr>
          <a:xfrm>
            <a:off x="5294903" y="311080"/>
            <a:ext cx="1602193" cy="1625337"/>
          </a:xfrm>
          <a:prstGeom prst="rect">
            <a:avLst/>
          </a:prstGeom>
          <a:effectLst>
            <a:outerShdw blurRad="152400" dist="165100" dir="3720000" algn="ctr" rotWithShape="0">
              <a:srgbClr val="000000">
                <a:alpha val="57000"/>
              </a:srgbClr>
            </a:outerShdw>
          </a:effectLst>
        </p:spPr>
      </p:pic>
    </p:spTree>
    <p:extLst>
      <p:ext uri="{BB962C8B-B14F-4D97-AF65-F5344CB8AC3E}">
        <p14:creationId xmlns:p14="http://schemas.microsoft.com/office/powerpoint/2010/main" val="1035878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AE662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8DE34-82D0-DF9A-AA0B-E582CA373ECB}"/>
              </a:ext>
            </a:extLst>
          </p:cNvPr>
          <p:cNvSpPr/>
          <p:nvPr userDrawn="1"/>
        </p:nvSpPr>
        <p:spPr>
          <a:xfrm rot="16200000">
            <a:off x="-2750040" y="3153546"/>
            <a:ext cx="6858000" cy="550908"/>
          </a:xfrm>
          <a:prstGeom prst="rect">
            <a:avLst/>
          </a:prstGeom>
          <a:solidFill>
            <a:srgbClr val="AE6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0E57B4-0C13-AF4B-9C6B-A5B34097F341}"/>
              </a:ext>
            </a:extLst>
          </p:cNvPr>
          <p:cNvSpPr>
            <a:spLocks noGrp="1"/>
          </p:cNvSpPr>
          <p:nvPr>
            <p:ph type="title"/>
          </p:nvPr>
        </p:nvSpPr>
        <p:spPr>
          <a:xfrm>
            <a:off x="655087" y="578485"/>
            <a:ext cx="10243413"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E8AF721-6764-F553-A489-FD1001216EDB}"/>
              </a:ext>
            </a:extLst>
          </p:cNvPr>
          <p:cNvSpPr>
            <a:spLocks noGrp="1"/>
          </p:cNvSpPr>
          <p:nvPr>
            <p:ph sz="half" idx="1"/>
          </p:nvPr>
        </p:nvSpPr>
        <p:spPr>
          <a:xfrm>
            <a:off x="655088" y="2038985"/>
            <a:ext cx="4926320" cy="4351338"/>
          </a:xfrm>
        </p:spPr>
        <p:txBody>
          <a:bodyPr/>
          <a:lstStyle>
            <a:lvl1pPr>
              <a:buClr>
                <a:srgbClr val="AA3626"/>
              </a:buClr>
              <a:defRPr b="0" i="0">
                <a:solidFill>
                  <a:schemeClr val="bg1"/>
                </a:solidFill>
                <a:latin typeface="Arial" panose="020B0604020202020204" pitchFamily="34" charset="0"/>
                <a:cs typeface="Arial" panose="020B0604020202020204" pitchFamily="34" charset="0"/>
              </a:defRPr>
            </a:lvl1pPr>
            <a:lvl2pPr>
              <a:buClr>
                <a:srgbClr val="AA3626"/>
              </a:buClr>
              <a:defRPr b="0" i="0">
                <a:solidFill>
                  <a:schemeClr val="bg1"/>
                </a:solidFill>
                <a:latin typeface="Arial" panose="020B0604020202020204" pitchFamily="34" charset="0"/>
                <a:cs typeface="Arial" panose="020B0604020202020204" pitchFamily="34" charset="0"/>
              </a:defRPr>
            </a:lvl2pPr>
            <a:lvl3pPr>
              <a:buClr>
                <a:srgbClr val="AA3626"/>
              </a:buClr>
              <a:defRPr b="0" i="0">
                <a:solidFill>
                  <a:schemeClr val="bg1"/>
                </a:solidFill>
                <a:latin typeface="Arial" panose="020B0604020202020204" pitchFamily="34" charset="0"/>
                <a:cs typeface="Arial" panose="020B0604020202020204" pitchFamily="34" charset="0"/>
              </a:defRPr>
            </a:lvl3pPr>
            <a:lvl4pPr>
              <a:buClr>
                <a:srgbClr val="AA3626"/>
              </a:buClr>
              <a:defRPr b="0" i="0">
                <a:solidFill>
                  <a:schemeClr val="bg1"/>
                </a:solidFill>
                <a:latin typeface="Arial" panose="020B0604020202020204" pitchFamily="34" charset="0"/>
                <a:cs typeface="Arial" panose="020B0604020202020204" pitchFamily="34" charset="0"/>
              </a:defRPr>
            </a:lvl4pPr>
            <a:lvl5pPr>
              <a:buClr>
                <a:srgbClr val="AA3626"/>
              </a:buClr>
              <a:defRPr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3B3A3E7-5EE0-B314-14D9-91B15A895F04}"/>
              </a:ext>
            </a:extLst>
          </p:cNvPr>
          <p:cNvSpPr>
            <a:spLocks noGrp="1"/>
          </p:cNvSpPr>
          <p:nvPr>
            <p:ph sz="half" idx="2"/>
          </p:nvPr>
        </p:nvSpPr>
        <p:spPr>
          <a:xfrm>
            <a:off x="5695122" y="2038985"/>
            <a:ext cx="5203378" cy="4351338"/>
          </a:xfrm>
        </p:spPr>
        <p:txBody>
          <a:bodyPr/>
          <a:lstStyle>
            <a:lvl1pPr marL="457200" indent="-457200">
              <a:buClr>
                <a:srgbClr val="AA3626"/>
              </a:buClr>
              <a:buFont typeface="Arial" panose="020B0604020202020204" pitchFamily="34" charset="0"/>
              <a:buChar char="•"/>
              <a:defRPr b="0" i="0">
                <a:solidFill>
                  <a:schemeClr val="bg1"/>
                </a:solidFill>
                <a:latin typeface="Arial" panose="020B0604020202020204" pitchFamily="34" charset="0"/>
                <a:cs typeface="Arial" panose="020B0604020202020204" pitchFamily="34" charset="0"/>
              </a:defRPr>
            </a:lvl1pPr>
            <a:lvl2pPr marL="800100" indent="-342900">
              <a:buClr>
                <a:srgbClr val="AA3626"/>
              </a:buClr>
              <a:buFont typeface="Arial" panose="020B0604020202020204" pitchFamily="34" charset="0"/>
              <a:buChar char="•"/>
              <a:defRPr b="0" i="0">
                <a:solidFill>
                  <a:schemeClr val="bg1"/>
                </a:solidFill>
                <a:latin typeface="Arial" panose="020B0604020202020204" pitchFamily="34" charset="0"/>
                <a:cs typeface="Arial" panose="020B0604020202020204" pitchFamily="34" charset="0"/>
              </a:defRPr>
            </a:lvl2pPr>
            <a:lvl3pPr marL="1257300" indent="-342900">
              <a:buClr>
                <a:srgbClr val="AA3626"/>
              </a:buClr>
              <a:buFont typeface="Arial" panose="020B0604020202020204" pitchFamily="34" charset="0"/>
              <a:buChar char="•"/>
              <a:defRPr b="0" i="0">
                <a:solidFill>
                  <a:schemeClr val="bg1"/>
                </a:solidFill>
                <a:latin typeface="Arial" panose="020B0604020202020204" pitchFamily="34" charset="0"/>
                <a:cs typeface="Arial" panose="020B0604020202020204" pitchFamily="34" charset="0"/>
              </a:defRPr>
            </a:lvl3pPr>
            <a:lvl4pPr marL="1657350" indent="-285750">
              <a:buClr>
                <a:srgbClr val="AA3626"/>
              </a:buClr>
              <a:buFont typeface="Arial" panose="020B0604020202020204" pitchFamily="34" charset="0"/>
              <a:buChar char="•"/>
              <a:defRPr b="0" i="0">
                <a:solidFill>
                  <a:schemeClr val="bg1"/>
                </a:solidFill>
                <a:latin typeface="Arial" panose="020B0604020202020204" pitchFamily="34" charset="0"/>
                <a:cs typeface="Arial" panose="020B0604020202020204" pitchFamily="34" charset="0"/>
              </a:defRPr>
            </a:lvl4pPr>
            <a:lvl5pPr marL="2114550" indent="-285750">
              <a:buClr>
                <a:srgbClr val="AA3626"/>
              </a:buClr>
              <a:buFont typeface="Arial" panose="020B0604020202020204" pitchFamily="34" charset="0"/>
              <a:buChar char="•"/>
              <a:defRPr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2167A0AB-46EC-E212-916F-391F55B22BCC}"/>
              </a:ext>
            </a:extLst>
          </p:cNvPr>
          <p:cNvSpPr/>
          <p:nvPr userDrawn="1"/>
        </p:nvSpPr>
        <p:spPr>
          <a:xfrm rot="16200000">
            <a:off x="7955280" y="3153548"/>
            <a:ext cx="6858001" cy="550908"/>
          </a:xfrm>
          <a:prstGeom prst="rect">
            <a:avLst/>
          </a:prstGeom>
          <a:solidFill>
            <a:srgbClr val="AA3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752273F-5874-6CFC-F170-CE5E888A7D75}"/>
              </a:ext>
            </a:extLst>
          </p:cNvPr>
          <p:cNvSpPr/>
          <p:nvPr userDrawn="1"/>
        </p:nvSpPr>
        <p:spPr>
          <a:xfrm rot="16200000">
            <a:off x="-3226869" y="3226869"/>
            <a:ext cx="6858000" cy="404261"/>
          </a:xfrm>
          <a:prstGeom prst="rect">
            <a:avLst/>
          </a:prstGeom>
          <a:solidFill>
            <a:srgbClr val="6AB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76489DB-580D-E60E-EE31-FFDA8FCE9CD0}"/>
              </a:ext>
            </a:extLst>
          </p:cNvPr>
          <p:cNvSpPr/>
          <p:nvPr userDrawn="1"/>
        </p:nvSpPr>
        <p:spPr>
          <a:xfrm rot="16200000">
            <a:off x="8491719" y="3153547"/>
            <a:ext cx="6858000" cy="550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rown guitar pick with white text&#10;&#10;Description automatically generated">
            <a:extLst>
              <a:ext uri="{FF2B5EF4-FFF2-40B4-BE49-F238E27FC236}">
                <a16:creationId xmlns:a16="http://schemas.microsoft.com/office/drawing/2014/main" id="{C3AC0678-3473-DF76-E5AE-EEB6FDE5EF5F}"/>
              </a:ext>
            </a:extLst>
          </p:cNvPr>
          <p:cNvPicPr>
            <a:picLocks noChangeAspect="1"/>
          </p:cNvPicPr>
          <p:nvPr userDrawn="1"/>
        </p:nvPicPr>
        <p:blipFill>
          <a:blip r:embed="rId2"/>
          <a:stretch>
            <a:fillRect/>
          </a:stretch>
        </p:blipFill>
        <p:spPr>
          <a:xfrm>
            <a:off x="9584537" y="456191"/>
            <a:ext cx="1336448" cy="1355754"/>
          </a:xfrm>
          <a:prstGeom prst="rect">
            <a:avLst/>
          </a:prstGeom>
          <a:effectLst>
            <a:outerShdw blurRad="152400" dist="165100" dir="3720000" algn="ctr" rotWithShape="0">
              <a:srgbClr val="000000">
                <a:alpha val="57000"/>
              </a:srgbClr>
            </a:outerShdw>
          </a:effectLst>
        </p:spPr>
      </p:pic>
    </p:spTree>
    <p:extLst>
      <p:ext uri="{BB962C8B-B14F-4D97-AF65-F5344CB8AC3E}">
        <p14:creationId xmlns:p14="http://schemas.microsoft.com/office/powerpoint/2010/main" val="357081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AA362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F3753-ADFA-8870-325D-32B9E6859297}"/>
              </a:ext>
            </a:extLst>
          </p:cNvPr>
          <p:cNvSpPr/>
          <p:nvPr userDrawn="1"/>
        </p:nvSpPr>
        <p:spPr>
          <a:xfrm rot="16200000">
            <a:off x="-2750040" y="3153546"/>
            <a:ext cx="6858000" cy="550908"/>
          </a:xfrm>
          <a:prstGeom prst="rect">
            <a:avLst/>
          </a:prstGeom>
          <a:solidFill>
            <a:srgbClr val="AE6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D609C48-0AC8-C99E-CAA0-0552E02DA339}"/>
              </a:ext>
            </a:extLst>
          </p:cNvPr>
          <p:cNvSpPr/>
          <p:nvPr userDrawn="1"/>
        </p:nvSpPr>
        <p:spPr>
          <a:xfrm rot="16200000">
            <a:off x="7955280" y="3153548"/>
            <a:ext cx="6858001" cy="550908"/>
          </a:xfrm>
          <a:prstGeom prst="rect">
            <a:avLst/>
          </a:prstGeom>
          <a:solidFill>
            <a:srgbClr val="AA3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1780B83-CD18-76BA-377E-12178479529E}"/>
              </a:ext>
            </a:extLst>
          </p:cNvPr>
          <p:cNvSpPr/>
          <p:nvPr userDrawn="1"/>
        </p:nvSpPr>
        <p:spPr>
          <a:xfrm rot="16200000">
            <a:off x="-3226869" y="3226869"/>
            <a:ext cx="6858000" cy="404261"/>
          </a:xfrm>
          <a:prstGeom prst="rect">
            <a:avLst/>
          </a:prstGeom>
          <a:solidFill>
            <a:srgbClr val="6AB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63D8563-2DAA-DF22-5D34-183A39E04C76}"/>
              </a:ext>
            </a:extLst>
          </p:cNvPr>
          <p:cNvSpPr/>
          <p:nvPr userDrawn="1"/>
        </p:nvSpPr>
        <p:spPr>
          <a:xfrm rot="16200000">
            <a:off x="8491719" y="3153547"/>
            <a:ext cx="6858000" cy="550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DE4AB7-40CD-D7A8-A315-0F61A47E0D89}"/>
              </a:ext>
            </a:extLst>
          </p:cNvPr>
          <p:cNvSpPr>
            <a:spLocks noGrp="1"/>
          </p:cNvSpPr>
          <p:nvPr>
            <p:ph type="title"/>
          </p:nvPr>
        </p:nvSpPr>
        <p:spPr>
          <a:xfrm>
            <a:off x="1103244" y="576072"/>
            <a:ext cx="10394762"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CE2FD6FF-12E6-85E2-997E-2668C0DEBE65}"/>
              </a:ext>
            </a:extLst>
          </p:cNvPr>
          <p:cNvSpPr>
            <a:spLocks noGrp="1"/>
          </p:cNvSpPr>
          <p:nvPr>
            <p:ph sz="half" idx="1"/>
          </p:nvPr>
        </p:nvSpPr>
        <p:spPr>
          <a:xfrm>
            <a:off x="1103242" y="2039112"/>
            <a:ext cx="10394763" cy="4288528"/>
          </a:xfrm>
        </p:spPr>
        <p:txBody>
          <a:bodyPr/>
          <a:lstStyle>
            <a:lvl1pPr>
              <a:buClr>
                <a:srgbClr val="6ABDAB"/>
              </a:buClr>
              <a:defRPr b="0" i="0">
                <a:solidFill>
                  <a:schemeClr val="bg1"/>
                </a:solidFill>
                <a:latin typeface="Arial" panose="020B0604020202020204" pitchFamily="34" charset="0"/>
                <a:cs typeface="Arial" panose="020B0604020202020204" pitchFamily="34" charset="0"/>
              </a:defRPr>
            </a:lvl1pPr>
            <a:lvl2pPr>
              <a:buClr>
                <a:srgbClr val="6ABDAB"/>
              </a:buClr>
              <a:defRPr b="0" i="0">
                <a:solidFill>
                  <a:schemeClr val="bg1"/>
                </a:solidFill>
                <a:latin typeface="Arial" panose="020B0604020202020204" pitchFamily="34" charset="0"/>
                <a:cs typeface="Arial" panose="020B0604020202020204" pitchFamily="34" charset="0"/>
              </a:defRPr>
            </a:lvl2pPr>
            <a:lvl3pPr>
              <a:buClr>
                <a:srgbClr val="6ABDAB"/>
              </a:buClr>
              <a:defRPr b="0" i="0">
                <a:solidFill>
                  <a:schemeClr val="bg1"/>
                </a:solidFill>
                <a:latin typeface="Arial" panose="020B0604020202020204" pitchFamily="34" charset="0"/>
                <a:cs typeface="Arial" panose="020B0604020202020204" pitchFamily="34" charset="0"/>
              </a:defRPr>
            </a:lvl3pPr>
            <a:lvl4pPr>
              <a:buClr>
                <a:srgbClr val="6ABDAB"/>
              </a:buClr>
              <a:defRPr b="0" i="0">
                <a:solidFill>
                  <a:schemeClr val="bg1"/>
                </a:solidFill>
                <a:latin typeface="Arial" panose="020B0604020202020204" pitchFamily="34" charset="0"/>
                <a:cs typeface="Arial" panose="020B0604020202020204" pitchFamily="34" charset="0"/>
              </a:defRPr>
            </a:lvl4pPr>
            <a:lvl5pPr>
              <a:buClr>
                <a:srgbClr val="6ABDAB"/>
              </a:buClr>
              <a:defRPr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brown guitar pick with white text&#10;&#10;Description automatically generated">
            <a:extLst>
              <a:ext uri="{FF2B5EF4-FFF2-40B4-BE49-F238E27FC236}">
                <a16:creationId xmlns:a16="http://schemas.microsoft.com/office/drawing/2014/main" id="{66DEB8D8-0D03-8532-8A30-7BD9C81BFD47}"/>
              </a:ext>
            </a:extLst>
          </p:cNvPr>
          <p:cNvPicPr>
            <a:picLocks noChangeAspect="1"/>
          </p:cNvPicPr>
          <p:nvPr userDrawn="1"/>
        </p:nvPicPr>
        <p:blipFill>
          <a:blip r:embed="rId2"/>
          <a:stretch>
            <a:fillRect/>
          </a:stretch>
        </p:blipFill>
        <p:spPr>
          <a:xfrm>
            <a:off x="9584537" y="456191"/>
            <a:ext cx="1336448" cy="1355754"/>
          </a:xfrm>
          <a:prstGeom prst="rect">
            <a:avLst/>
          </a:prstGeom>
          <a:effectLst>
            <a:outerShdw blurRad="152400" dist="165100" dir="3720000" algn="ctr" rotWithShape="0">
              <a:srgbClr val="000000">
                <a:alpha val="57000"/>
              </a:srgbClr>
            </a:outerShdw>
          </a:effectLst>
        </p:spPr>
      </p:pic>
    </p:spTree>
    <p:extLst>
      <p:ext uri="{BB962C8B-B14F-4D97-AF65-F5344CB8AC3E}">
        <p14:creationId xmlns:p14="http://schemas.microsoft.com/office/powerpoint/2010/main" val="1982958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73B8-99D7-FAFD-5A04-B4E84E5F34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D79846-B54D-0510-4082-96DEF1914C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3996A6-880C-19F7-B2D1-F5770E8FF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966A3-7EF9-2C43-C07C-484667891B38}"/>
              </a:ext>
            </a:extLst>
          </p:cNvPr>
          <p:cNvSpPr>
            <a:spLocks noGrp="1"/>
          </p:cNvSpPr>
          <p:nvPr>
            <p:ph type="dt" sz="half" idx="10"/>
          </p:nvPr>
        </p:nvSpPr>
        <p:spPr/>
        <p:txBody>
          <a:bodyPr/>
          <a:lstStyle/>
          <a:p>
            <a:fld id="{A057D70A-3DB9-C04D-916F-BE7E189A1280}" type="datetimeFigureOut">
              <a:rPr lang="en-US" smtClean="0"/>
              <a:t>11/13/2023</a:t>
            </a:fld>
            <a:endParaRPr lang="en-US" dirty="0"/>
          </a:p>
        </p:txBody>
      </p:sp>
      <p:sp>
        <p:nvSpPr>
          <p:cNvPr id="6" name="Footer Placeholder 5">
            <a:extLst>
              <a:ext uri="{FF2B5EF4-FFF2-40B4-BE49-F238E27FC236}">
                <a16:creationId xmlns:a16="http://schemas.microsoft.com/office/drawing/2014/main" id="{949D21C1-6057-C402-E3AE-A25D9E8426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09D1FA-5E7A-734C-5C92-B9616143D537}"/>
              </a:ext>
            </a:extLst>
          </p:cNvPr>
          <p:cNvSpPr>
            <a:spLocks noGrp="1"/>
          </p:cNvSpPr>
          <p:nvPr>
            <p:ph type="sldNum" sz="quarter" idx="12"/>
          </p:nvPr>
        </p:nvSpPr>
        <p:spPr/>
        <p:txBody>
          <a:bodyPr/>
          <a:lstStyle/>
          <a:p>
            <a:fld id="{E587A6A9-ACC3-8A47-88F8-70336B36FB1F}" type="slidenum">
              <a:rPr lang="en-US" smtClean="0"/>
              <a:t>‹#›</a:t>
            </a:fld>
            <a:endParaRPr lang="en-US" dirty="0"/>
          </a:p>
        </p:txBody>
      </p:sp>
    </p:spTree>
    <p:extLst>
      <p:ext uri="{BB962C8B-B14F-4D97-AF65-F5344CB8AC3E}">
        <p14:creationId xmlns:p14="http://schemas.microsoft.com/office/powerpoint/2010/main" val="75915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5D62C-2EEA-B509-1732-886BE88C3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464B98-A8C0-4DD7-024B-3FE9E27A5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AEF99F4-096B-7161-058C-E7F7B29CB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12D777-CA05-5ABA-CFE8-1533EC33E2C3}"/>
              </a:ext>
            </a:extLst>
          </p:cNvPr>
          <p:cNvSpPr>
            <a:spLocks noGrp="1"/>
          </p:cNvSpPr>
          <p:nvPr>
            <p:ph type="dt" sz="half" idx="10"/>
          </p:nvPr>
        </p:nvSpPr>
        <p:spPr/>
        <p:txBody>
          <a:bodyPr/>
          <a:lstStyle/>
          <a:p>
            <a:fld id="{A057D70A-3DB9-C04D-916F-BE7E189A1280}" type="datetimeFigureOut">
              <a:rPr lang="en-US" smtClean="0"/>
              <a:t>11/13/2023</a:t>
            </a:fld>
            <a:endParaRPr lang="en-US" dirty="0"/>
          </a:p>
        </p:txBody>
      </p:sp>
      <p:sp>
        <p:nvSpPr>
          <p:cNvPr id="6" name="Footer Placeholder 5">
            <a:extLst>
              <a:ext uri="{FF2B5EF4-FFF2-40B4-BE49-F238E27FC236}">
                <a16:creationId xmlns:a16="http://schemas.microsoft.com/office/drawing/2014/main" id="{59FCB6A7-459F-4160-088C-5057FA50D2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1C6CCB-4DDE-B09B-F08A-D06258DABB6C}"/>
              </a:ext>
            </a:extLst>
          </p:cNvPr>
          <p:cNvSpPr>
            <a:spLocks noGrp="1"/>
          </p:cNvSpPr>
          <p:nvPr>
            <p:ph type="sldNum" sz="quarter" idx="12"/>
          </p:nvPr>
        </p:nvSpPr>
        <p:spPr/>
        <p:txBody>
          <a:bodyPr/>
          <a:lstStyle/>
          <a:p>
            <a:fld id="{E587A6A9-ACC3-8A47-88F8-70336B36FB1F}" type="slidenum">
              <a:rPr lang="en-US" smtClean="0"/>
              <a:t>‹#›</a:t>
            </a:fld>
            <a:endParaRPr lang="en-US" dirty="0"/>
          </a:p>
        </p:txBody>
      </p:sp>
    </p:spTree>
    <p:extLst>
      <p:ext uri="{BB962C8B-B14F-4D97-AF65-F5344CB8AC3E}">
        <p14:creationId xmlns:p14="http://schemas.microsoft.com/office/powerpoint/2010/main" val="389049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6DC-1089-47F1-4841-9A8A4D2626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4389FA-DBB5-909E-5BA4-8F92F5223B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B3BCB-4DC5-0ECD-1BAF-A89B4A79BC8E}"/>
              </a:ext>
            </a:extLst>
          </p:cNvPr>
          <p:cNvSpPr>
            <a:spLocks noGrp="1"/>
          </p:cNvSpPr>
          <p:nvPr>
            <p:ph type="dt" sz="half" idx="10"/>
          </p:nvPr>
        </p:nvSpPr>
        <p:spPr/>
        <p:txBody>
          <a:bodyPr/>
          <a:lstStyle/>
          <a:p>
            <a:fld id="{A057D70A-3DB9-C04D-916F-BE7E189A1280}" type="datetimeFigureOut">
              <a:rPr lang="en-US" smtClean="0"/>
              <a:t>11/13/2023</a:t>
            </a:fld>
            <a:endParaRPr lang="en-US" dirty="0"/>
          </a:p>
        </p:txBody>
      </p:sp>
      <p:sp>
        <p:nvSpPr>
          <p:cNvPr id="5" name="Footer Placeholder 4">
            <a:extLst>
              <a:ext uri="{FF2B5EF4-FFF2-40B4-BE49-F238E27FC236}">
                <a16:creationId xmlns:a16="http://schemas.microsoft.com/office/drawing/2014/main" id="{FBD823D0-7D29-8B89-048D-C397E0658C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276BEE-917C-643A-B258-2B1528008736}"/>
              </a:ext>
            </a:extLst>
          </p:cNvPr>
          <p:cNvSpPr>
            <a:spLocks noGrp="1"/>
          </p:cNvSpPr>
          <p:nvPr>
            <p:ph type="sldNum" sz="quarter" idx="12"/>
          </p:nvPr>
        </p:nvSpPr>
        <p:spPr/>
        <p:txBody>
          <a:bodyPr/>
          <a:lstStyle/>
          <a:p>
            <a:fld id="{E587A6A9-ACC3-8A47-88F8-70336B36FB1F}" type="slidenum">
              <a:rPr lang="en-US" smtClean="0"/>
              <a:t>‹#›</a:t>
            </a:fld>
            <a:endParaRPr lang="en-US" dirty="0"/>
          </a:p>
        </p:txBody>
      </p:sp>
    </p:spTree>
    <p:extLst>
      <p:ext uri="{BB962C8B-B14F-4D97-AF65-F5344CB8AC3E}">
        <p14:creationId xmlns:p14="http://schemas.microsoft.com/office/powerpoint/2010/main" val="388927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C37BF8-AFCF-98A7-66EA-526D8EAF96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E73E24-EC80-D6D4-9FA8-43AB049B8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777FE-F303-1BD3-9F1B-71B701B7F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7D70A-3DB9-C04D-916F-BE7E189A1280}" type="datetimeFigureOut">
              <a:rPr lang="en-US" smtClean="0"/>
              <a:t>11/13/2023</a:t>
            </a:fld>
            <a:endParaRPr lang="en-US" dirty="0"/>
          </a:p>
        </p:txBody>
      </p:sp>
      <p:sp>
        <p:nvSpPr>
          <p:cNvPr id="5" name="Footer Placeholder 4">
            <a:extLst>
              <a:ext uri="{FF2B5EF4-FFF2-40B4-BE49-F238E27FC236}">
                <a16:creationId xmlns:a16="http://schemas.microsoft.com/office/drawing/2014/main" id="{62B58464-7BD6-6E79-0334-87E8BFA874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B306FCE-D68B-E638-C124-D2B232D1C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7A6A9-ACC3-8A47-88F8-70336B36FB1F}" type="slidenum">
              <a:rPr lang="en-US" smtClean="0"/>
              <a:t>‹#›</a:t>
            </a:fld>
            <a:endParaRPr lang="en-US" dirty="0"/>
          </a:p>
        </p:txBody>
      </p:sp>
    </p:spTree>
    <p:extLst>
      <p:ext uri="{BB962C8B-B14F-4D97-AF65-F5344CB8AC3E}">
        <p14:creationId xmlns:p14="http://schemas.microsoft.com/office/powerpoint/2010/main" val="354345566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2" r:id="rId5"/>
    <p:sldLayoutId id="2147483654"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D1D59-EF5C-894E-9028-65E89701149A}"/>
              </a:ext>
            </a:extLst>
          </p:cNvPr>
          <p:cNvSpPr>
            <a:spLocks noGrp="1"/>
          </p:cNvSpPr>
          <p:nvPr>
            <p:ph type="ctrTitle"/>
          </p:nvPr>
        </p:nvSpPr>
        <p:spPr>
          <a:xfrm>
            <a:off x="563154" y="2023501"/>
            <a:ext cx="10778308" cy="1747940"/>
          </a:xfrm>
        </p:spPr>
        <p:txBody>
          <a:bodyPr>
            <a:normAutofit/>
          </a:bodyPr>
          <a:lstStyle/>
          <a:p>
            <a:pPr algn="ctr"/>
            <a:r>
              <a:rPr lang="en-US" sz="4800" b="1" i="0" dirty="0">
                <a:latin typeface="system-ui"/>
              </a:rPr>
              <a:t>Update on 2025 CoARC Standards for Entry into Respiratory Care Practice</a:t>
            </a:r>
          </a:p>
        </p:txBody>
      </p:sp>
      <p:sp>
        <p:nvSpPr>
          <p:cNvPr id="8" name="Subtitle 7">
            <a:extLst>
              <a:ext uri="{FF2B5EF4-FFF2-40B4-BE49-F238E27FC236}">
                <a16:creationId xmlns:a16="http://schemas.microsoft.com/office/drawing/2014/main" id="{17BCAEAF-4488-5605-6842-4B52AF095424}"/>
              </a:ext>
            </a:extLst>
          </p:cNvPr>
          <p:cNvSpPr>
            <a:spLocks noGrp="1"/>
          </p:cNvSpPr>
          <p:nvPr>
            <p:ph type="subTitle" idx="1"/>
          </p:nvPr>
        </p:nvSpPr>
        <p:spPr>
          <a:xfrm>
            <a:off x="706847" y="3960529"/>
            <a:ext cx="7495044" cy="1747940"/>
          </a:xfrm>
        </p:spPr>
        <p:txBody>
          <a:bodyPr>
            <a:normAutofit fontScale="77500" lnSpcReduction="20000"/>
          </a:bodyPr>
          <a:lstStyle/>
          <a:p>
            <a:pPr algn="ctr"/>
            <a:r>
              <a:rPr lang="en-US" sz="3000" b="0" i="0" dirty="0">
                <a:solidFill>
                  <a:srgbClr val="FFC000"/>
                </a:solidFill>
                <a:latin typeface="system-ui"/>
              </a:rPr>
              <a:t>Thomas Hill, PhD, RRT, RRT-NPS, RPFT, FAARC</a:t>
            </a:r>
          </a:p>
          <a:p>
            <a:pPr algn="ctr"/>
            <a:r>
              <a:rPr lang="en-US" altLang="en-US" sz="3000" dirty="0">
                <a:latin typeface="system-ui"/>
              </a:rPr>
              <a:t>Chair, Standards, Policies, and Bylaws Committee</a:t>
            </a:r>
          </a:p>
          <a:p>
            <a:pPr algn="ctr"/>
            <a:br>
              <a:rPr lang="en-US" dirty="0">
                <a:solidFill>
                  <a:srgbClr val="FFC000"/>
                </a:solidFill>
                <a:latin typeface="system-ui"/>
              </a:rPr>
            </a:br>
            <a:r>
              <a:rPr lang="en-US" sz="3100" b="0" i="0" dirty="0">
                <a:solidFill>
                  <a:srgbClr val="FFC000"/>
                </a:solidFill>
                <a:latin typeface="system-ui"/>
              </a:rPr>
              <a:t>Thomas Smalling, PhD, RRT, RRT-SDS, RPFT, FAARC</a:t>
            </a:r>
          </a:p>
          <a:p>
            <a:pPr algn="ctr"/>
            <a:r>
              <a:rPr lang="en-US" altLang="en-US" sz="3100" dirty="0">
                <a:latin typeface="system-ui"/>
              </a:rPr>
              <a:t>Chief Executive Officer</a:t>
            </a:r>
            <a:endParaRPr lang="en-US" sz="3100" dirty="0">
              <a:latin typeface="system-ui"/>
            </a:endParaRPr>
          </a:p>
        </p:txBody>
      </p:sp>
      <p:pic>
        <p:nvPicPr>
          <p:cNvPr id="6" name="Picture 5" descr="A blue and white logo&#10;&#10;Description automatically generated">
            <a:extLst>
              <a:ext uri="{FF2B5EF4-FFF2-40B4-BE49-F238E27FC236}">
                <a16:creationId xmlns:a16="http://schemas.microsoft.com/office/drawing/2014/main" id="{51D16E19-B9F1-C12C-8BDB-7FA874CAA8B6}"/>
              </a:ext>
            </a:extLst>
          </p:cNvPr>
          <p:cNvPicPr>
            <a:picLocks noChangeAspect="1"/>
          </p:cNvPicPr>
          <p:nvPr/>
        </p:nvPicPr>
        <p:blipFill>
          <a:blip r:embed="rId3"/>
          <a:stretch>
            <a:fillRect/>
          </a:stretch>
        </p:blipFill>
        <p:spPr>
          <a:xfrm>
            <a:off x="9088581" y="4385885"/>
            <a:ext cx="2740533" cy="944376"/>
          </a:xfrm>
          <a:prstGeom prst="rect">
            <a:avLst/>
          </a:prstGeom>
          <a:ln w="12700">
            <a:solidFill>
              <a:schemeClr val="tx1"/>
            </a:solidFill>
          </a:ln>
        </p:spPr>
      </p:pic>
    </p:spTree>
    <p:extLst>
      <p:ext uri="{BB962C8B-B14F-4D97-AF65-F5344CB8AC3E}">
        <p14:creationId xmlns:p14="http://schemas.microsoft.com/office/powerpoint/2010/main" val="101463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DFC78-2661-D92A-24F2-D86C63DEC665}"/>
              </a:ext>
            </a:extLst>
          </p:cNvPr>
          <p:cNvSpPr>
            <a:spLocks noGrp="1"/>
          </p:cNvSpPr>
          <p:nvPr>
            <p:ph type="title"/>
          </p:nvPr>
        </p:nvSpPr>
        <p:spPr>
          <a:xfrm>
            <a:off x="5726723" y="1287827"/>
            <a:ext cx="4214776" cy="1325563"/>
          </a:xfrm>
        </p:spPr>
        <p:txBody>
          <a:bodyPr/>
          <a:lstStyle/>
          <a:p>
            <a:pPr algn="ctr"/>
            <a:r>
              <a:rPr lang="en-US" dirty="0">
                <a:effectLst>
                  <a:outerShdw blurRad="38100" dist="38100" dir="2700000" algn="tl">
                    <a:srgbClr val="000000">
                      <a:alpha val="43137"/>
                    </a:srgbClr>
                  </a:outerShdw>
                </a:effectLst>
              </a:rPr>
              <a:t>A New Format</a:t>
            </a:r>
          </a:p>
        </p:txBody>
      </p:sp>
      <p:sp>
        <p:nvSpPr>
          <p:cNvPr id="2" name="Content Placeholder 1">
            <a:extLst>
              <a:ext uri="{FF2B5EF4-FFF2-40B4-BE49-F238E27FC236}">
                <a16:creationId xmlns:a16="http://schemas.microsoft.com/office/drawing/2014/main" id="{9D18935A-5C1D-E05A-896F-8E9ECB731391}"/>
              </a:ext>
            </a:extLst>
          </p:cNvPr>
          <p:cNvSpPr txBox="1">
            <a:spLocks/>
          </p:cNvSpPr>
          <p:nvPr/>
        </p:nvSpPr>
        <p:spPr>
          <a:xfrm>
            <a:off x="6096000" y="2444262"/>
            <a:ext cx="5052646" cy="40560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6ABDAB"/>
              </a:buClr>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ABDAB"/>
              </a:buClr>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ABDAB"/>
              </a:buClr>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effectLst>
                  <a:outerShdw blurRad="38100" dist="38100" dir="2700000" algn="tl">
                    <a:srgbClr val="000000">
                      <a:alpha val="43137"/>
                    </a:srgbClr>
                  </a:outerShdw>
                </a:effectLst>
              </a:rPr>
              <a:t>The 2025 Standards will have a completely new layout with added sections;</a:t>
            </a:r>
          </a:p>
          <a:p>
            <a:endParaRPr lang="en-US" altLang="en-US" sz="2400" dirty="0">
              <a:effectLst>
                <a:outerShdw blurRad="38100" dist="38100" dir="2700000" algn="tl">
                  <a:srgbClr val="000000">
                    <a:alpha val="43137"/>
                  </a:srgbClr>
                </a:outerShdw>
              </a:effectLst>
            </a:endParaRPr>
          </a:p>
          <a:p>
            <a:r>
              <a:rPr lang="en-US" altLang="en-US" sz="2400" dirty="0">
                <a:effectLst>
                  <a:outerShdw blurRad="38100" dist="38100" dir="2700000" algn="tl">
                    <a:srgbClr val="000000">
                      <a:alpha val="43137"/>
                    </a:srgbClr>
                  </a:outerShdw>
                </a:effectLst>
              </a:rPr>
              <a:t>It will be a web-based document that takes advantage of a user-friendly, and interactive format;</a:t>
            </a:r>
          </a:p>
          <a:p>
            <a:endParaRPr lang="en-US" altLang="en-US" sz="2400" dirty="0">
              <a:effectLst>
                <a:outerShdw blurRad="38100" dist="38100" dir="2700000" algn="tl">
                  <a:srgbClr val="000000">
                    <a:alpha val="43137"/>
                  </a:srgbClr>
                </a:outerShdw>
              </a:effectLst>
            </a:endParaRPr>
          </a:p>
          <a:p>
            <a:r>
              <a:rPr lang="en-US" altLang="en-US" sz="2400" dirty="0">
                <a:effectLst>
                  <a:outerShdw blurRad="38100" dist="38100" dir="2700000" algn="tl">
                    <a:srgbClr val="000000">
                      <a:alpha val="43137"/>
                    </a:srgbClr>
                  </a:outerShdw>
                </a:effectLst>
              </a:rPr>
              <a:t>Functionality and accessibility are superior to a static document.</a:t>
            </a:r>
          </a:p>
        </p:txBody>
      </p:sp>
      <p:pic>
        <p:nvPicPr>
          <p:cNvPr id="8" name="Content Placeholder 7">
            <a:extLst>
              <a:ext uri="{FF2B5EF4-FFF2-40B4-BE49-F238E27FC236}">
                <a16:creationId xmlns:a16="http://schemas.microsoft.com/office/drawing/2014/main" id="{9B6ED987-E7C1-49DA-09BE-09D8C9A11FF0}"/>
              </a:ext>
            </a:extLst>
          </p:cNvPr>
          <p:cNvPicPr>
            <a:picLocks noGrp="1" noChangeAspect="1"/>
          </p:cNvPicPr>
          <p:nvPr>
            <p:ph sz="half" idx="1"/>
          </p:nvPr>
        </p:nvPicPr>
        <p:blipFill>
          <a:blip r:embed="rId3"/>
          <a:stretch>
            <a:fillRect/>
          </a:stretch>
        </p:blipFill>
        <p:spPr>
          <a:xfrm>
            <a:off x="1376690" y="359250"/>
            <a:ext cx="4112109" cy="6206307"/>
          </a:xfrm>
        </p:spPr>
      </p:pic>
    </p:spTree>
    <p:extLst>
      <p:ext uri="{BB962C8B-B14F-4D97-AF65-F5344CB8AC3E}">
        <p14:creationId xmlns:p14="http://schemas.microsoft.com/office/powerpoint/2010/main" val="385063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6731F-8C55-64EE-EA6A-4B321867F791}"/>
              </a:ext>
            </a:extLst>
          </p:cNvPr>
          <p:cNvSpPr txBox="1">
            <a:spLocks/>
          </p:cNvSpPr>
          <p:nvPr/>
        </p:nvSpPr>
        <p:spPr>
          <a:xfrm>
            <a:off x="7095744" y="2444262"/>
            <a:ext cx="4290646" cy="40560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6ABDAB"/>
              </a:buClr>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ABDAB"/>
              </a:buClr>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ABDAB"/>
              </a:buClr>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effectLst>
                  <a:outerShdw blurRad="38100" dist="38100" dir="2700000" algn="tl">
                    <a:srgbClr val="000000">
                      <a:alpha val="43137"/>
                    </a:srgbClr>
                  </a:outerShdw>
                </a:effectLst>
              </a:rPr>
              <a:t>Standards (beyond those of 3.01) will be revised to include specific requirements for accreditation based on the degree earned.</a:t>
            </a:r>
          </a:p>
          <a:p>
            <a:endParaRPr lang="en-US" altLang="en-US" sz="2400" dirty="0">
              <a:effectLst>
                <a:outerShdw blurRad="38100" dist="38100" dir="2700000" algn="tl">
                  <a:srgbClr val="000000">
                    <a:alpha val="43137"/>
                  </a:srgbClr>
                </a:outerShdw>
              </a:effectLst>
            </a:endParaRPr>
          </a:p>
          <a:p>
            <a:r>
              <a:rPr lang="en-US" sz="2400" dirty="0"/>
              <a:t>Not all Standards will have differentiation.</a:t>
            </a:r>
          </a:p>
        </p:txBody>
      </p:sp>
      <p:pic>
        <p:nvPicPr>
          <p:cNvPr id="12" name="Content Placeholder 11">
            <a:extLst>
              <a:ext uri="{FF2B5EF4-FFF2-40B4-BE49-F238E27FC236}">
                <a16:creationId xmlns:a16="http://schemas.microsoft.com/office/drawing/2014/main" id="{01642CBB-1AE8-413B-618E-BD46F18B2717}"/>
              </a:ext>
            </a:extLst>
          </p:cNvPr>
          <p:cNvPicPr>
            <a:picLocks noGrp="1" noChangeAspect="1"/>
          </p:cNvPicPr>
          <p:nvPr>
            <p:ph sz="half" idx="1"/>
          </p:nvPr>
        </p:nvPicPr>
        <p:blipFill>
          <a:blip r:embed="rId3"/>
          <a:stretch>
            <a:fillRect/>
          </a:stretch>
        </p:blipFill>
        <p:spPr>
          <a:xfrm>
            <a:off x="1131880" y="584688"/>
            <a:ext cx="5849696" cy="5816112"/>
          </a:xfrm>
        </p:spPr>
      </p:pic>
    </p:spTree>
    <p:extLst>
      <p:ext uri="{BB962C8B-B14F-4D97-AF65-F5344CB8AC3E}">
        <p14:creationId xmlns:p14="http://schemas.microsoft.com/office/powerpoint/2010/main" val="623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CE0E29-D2E4-0A65-9439-D083479EBCD3}"/>
              </a:ext>
            </a:extLst>
          </p:cNvPr>
          <p:cNvSpPr txBox="1"/>
          <p:nvPr/>
        </p:nvSpPr>
        <p:spPr>
          <a:xfrm>
            <a:off x="1787652" y="291931"/>
            <a:ext cx="6099048" cy="830997"/>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The same will occur for the Evidence of Compliance and Interpretive Guidelines</a:t>
            </a:r>
          </a:p>
        </p:txBody>
      </p:sp>
      <p:pic>
        <p:nvPicPr>
          <p:cNvPr id="7" name="Content Placeholder 3">
            <a:extLst>
              <a:ext uri="{FF2B5EF4-FFF2-40B4-BE49-F238E27FC236}">
                <a16:creationId xmlns:a16="http://schemas.microsoft.com/office/drawing/2014/main" id="{4D35FE8D-ACA9-E2B1-BB90-8E4E45482ED9}"/>
              </a:ext>
            </a:extLst>
          </p:cNvPr>
          <p:cNvPicPr>
            <a:picLocks noChangeAspect="1"/>
          </p:cNvPicPr>
          <p:nvPr/>
        </p:nvPicPr>
        <p:blipFill>
          <a:blip r:embed="rId2"/>
          <a:stretch>
            <a:fillRect/>
          </a:stretch>
        </p:blipFill>
        <p:spPr>
          <a:xfrm>
            <a:off x="3370247" y="4029924"/>
            <a:ext cx="7693993" cy="981307"/>
          </a:xfrm>
          <a:prstGeom prst="rect">
            <a:avLst/>
          </a:prstGeom>
        </p:spPr>
      </p:pic>
      <p:pic>
        <p:nvPicPr>
          <p:cNvPr id="8" name="Picture 7">
            <a:extLst>
              <a:ext uri="{FF2B5EF4-FFF2-40B4-BE49-F238E27FC236}">
                <a16:creationId xmlns:a16="http://schemas.microsoft.com/office/drawing/2014/main" id="{A022EE91-F202-B408-2CBE-F74E7F824C20}"/>
              </a:ext>
            </a:extLst>
          </p:cNvPr>
          <p:cNvPicPr>
            <a:picLocks noChangeAspect="1"/>
          </p:cNvPicPr>
          <p:nvPr/>
        </p:nvPicPr>
        <p:blipFill>
          <a:blip r:embed="rId3"/>
          <a:stretch>
            <a:fillRect/>
          </a:stretch>
        </p:blipFill>
        <p:spPr>
          <a:xfrm>
            <a:off x="3370247" y="5003219"/>
            <a:ext cx="7693993" cy="1750741"/>
          </a:xfrm>
          <a:prstGeom prst="rect">
            <a:avLst/>
          </a:prstGeom>
        </p:spPr>
      </p:pic>
      <p:pic>
        <p:nvPicPr>
          <p:cNvPr id="9" name="Content Placeholder 8">
            <a:extLst>
              <a:ext uri="{FF2B5EF4-FFF2-40B4-BE49-F238E27FC236}">
                <a16:creationId xmlns:a16="http://schemas.microsoft.com/office/drawing/2014/main" id="{3661CC0A-D437-72AC-94F6-4763BF573D80}"/>
              </a:ext>
            </a:extLst>
          </p:cNvPr>
          <p:cNvPicPr>
            <a:picLocks noGrp="1" noChangeAspect="1"/>
          </p:cNvPicPr>
          <p:nvPr>
            <p:ph sz="half" idx="1"/>
          </p:nvPr>
        </p:nvPicPr>
        <p:blipFill>
          <a:blip r:embed="rId4"/>
          <a:stretch>
            <a:fillRect/>
          </a:stretch>
        </p:blipFill>
        <p:spPr>
          <a:xfrm>
            <a:off x="1357338" y="1217770"/>
            <a:ext cx="7091093" cy="2603015"/>
          </a:xfrm>
        </p:spPr>
      </p:pic>
    </p:spTree>
    <p:extLst>
      <p:ext uri="{BB962C8B-B14F-4D97-AF65-F5344CB8AC3E}">
        <p14:creationId xmlns:p14="http://schemas.microsoft.com/office/powerpoint/2010/main" val="328031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A1A2958-89DA-E941-2AA4-F645D122C707}"/>
              </a:ext>
            </a:extLst>
          </p:cNvPr>
          <p:cNvPicPr>
            <a:picLocks noGrp="1" noChangeAspect="1"/>
          </p:cNvPicPr>
          <p:nvPr>
            <p:ph sz="half" idx="1"/>
          </p:nvPr>
        </p:nvPicPr>
        <p:blipFill>
          <a:blip r:embed="rId2"/>
          <a:stretch>
            <a:fillRect/>
          </a:stretch>
        </p:blipFill>
        <p:spPr>
          <a:xfrm>
            <a:off x="1380744" y="699389"/>
            <a:ext cx="7572375" cy="3419475"/>
          </a:xfrm>
        </p:spPr>
      </p:pic>
      <p:pic>
        <p:nvPicPr>
          <p:cNvPr id="6" name="Picture 5">
            <a:extLst>
              <a:ext uri="{FF2B5EF4-FFF2-40B4-BE49-F238E27FC236}">
                <a16:creationId xmlns:a16="http://schemas.microsoft.com/office/drawing/2014/main" id="{2EBEDE19-7FFA-5F9D-7A2F-406C9B6FD107}"/>
              </a:ext>
            </a:extLst>
          </p:cNvPr>
          <p:cNvPicPr>
            <a:picLocks noChangeAspect="1"/>
          </p:cNvPicPr>
          <p:nvPr/>
        </p:nvPicPr>
        <p:blipFill>
          <a:blip r:embed="rId3"/>
          <a:stretch>
            <a:fillRect/>
          </a:stretch>
        </p:blipFill>
        <p:spPr>
          <a:xfrm>
            <a:off x="2679191" y="4796917"/>
            <a:ext cx="7572375" cy="1581150"/>
          </a:xfrm>
          <a:prstGeom prst="rect">
            <a:avLst/>
          </a:prstGeom>
        </p:spPr>
      </p:pic>
    </p:spTree>
    <p:extLst>
      <p:ext uri="{BB962C8B-B14F-4D97-AF65-F5344CB8AC3E}">
        <p14:creationId xmlns:p14="http://schemas.microsoft.com/office/powerpoint/2010/main" val="1880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6630E0-E8CB-9B01-4F0A-110A78533BA7}"/>
              </a:ext>
            </a:extLst>
          </p:cNvPr>
          <p:cNvSpPr>
            <a:spLocks noGrp="1"/>
          </p:cNvSpPr>
          <p:nvPr>
            <p:ph type="title"/>
          </p:nvPr>
        </p:nvSpPr>
        <p:spPr>
          <a:xfrm>
            <a:off x="2468850" y="538398"/>
            <a:ext cx="9058807" cy="1325563"/>
          </a:xfrm>
        </p:spPr>
        <p:txBody>
          <a:bodyPr/>
          <a:lstStyle/>
          <a:p>
            <a:pPr algn="ctr"/>
            <a:r>
              <a:rPr lang="en-US" dirty="0">
                <a:effectLst>
                  <a:outerShdw blurRad="38100" dist="38100" dir="2700000" algn="tl">
                    <a:srgbClr val="000000">
                      <a:alpha val="43137"/>
                    </a:srgbClr>
                  </a:outerShdw>
                </a:effectLst>
              </a:rPr>
              <a:t>Revisiting Competencies</a:t>
            </a:r>
          </a:p>
        </p:txBody>
      </p:sp>
      <p:sp>
        <p:nvSpPr>
          <p:cNvPr id="4" name="Content Placeholder 1">
            <a:extLst>
              <a:ext uri="{FF2B5EF4-FFF2-40B4-BE49-F238E27FC236}">
                <a16:creationId xmlns:a16="http://schemas.microsoft.com/office/drawing/2014/main" id="{9D70822A-B4A7-C3BD-4717-E652E990DF00}"/>
              </a:ext>
            </a:extLst>
          </p:cNvPr>
          <p:cNvSpPr>
            <a:spLocks noGrp="1"/>
          </p:cNvSpPr>
          <p:nvPr>
            <p:ph idx="1"/>
          </p:nvPr>
        </p:nvSpPr>
        <p:spPr>
          <a:xfrm>
            <a:off x="2852928" y="1773936"/>
            <a:ext cx="7943209" cy="4222417"/>
          </a:xfrm>
        </p:spPr>
        <p:txBody>
          <a:bodyPr>
            <a:noAutofit/>
          </a:bodyPr>
          <a:lstStyle/>
          <a:p>
            <a:pPr algn="ctr">
              <a:defRPr/>
            </a:pPr>
            <a:r>
              <a:rPr lang="en-US" sz="2400" b="0" i="0" u="none" strike="noStrike" baseline="0" dirty="0">
                <a:effectLst>
                  <a:outerShdw blurRad="38100" dist="38100" dir="2700000" algn="tl">
                    <a:srgbClr val="000000">
                      <a:alpha val="43137"/>
                    </a:srgbClr>
                  </a:outerShdw>
                </a:effectLst>
              </a:rPr>
              <a:t>Any revisions to the respiratory care education process must explicitly recognize that different respiratory care competencies are needed in the health care system and that the variety of educational programs that exist must direct their resources to prepare a differentiated graduate based on the mission </a:t>
            </a:r>
            <a:r>
              <a:rPr lang="en-US" dirty="0">
                <a:effectLst>
                  <a:outerShdw blurRad="38100" dist="38100" dir="2700000" algn="tl">
                    <a:srgbClr val="000000">
                      <a:alpha val="43137"/>
                    </a:srgbClr>
                  </a:outerShdw>
                </a:effectLst>
              </a:rPr>
              <a:t>of the sponsoring institution and the </a:t>
            </a:r>
            <a:r>
              <a:rPr lang="en-US" sz="2400" b="0" i="0" u="none" strike="noStrike" baseline="0" dirty="0">
                <a:effectLst>
                  <a:outerShdw blurRad="38100" dist="38100" dir="2700000" algn="tl">
                    <a:srgbClr val="000000">
                      <a:alpha val="43137"/>
                    </a:srgbClr>
                  </a:outerShdw>
                </a:effectLst>
              </a:rPr>
              <a:t>needs of the health care system.</a:t>
            </a:r>
            <a:endParaRPr lang="en-US" altLang="en-US" dirty="0">
              <a:effectLst>
                <a:outerShdw blurRad="38100" dist="38100" dir="2700000" algn="tl">
                  <a:srgbClr val="000000">
                    <a:alpha val="43137"/>
                  </a:srgbClr>
                </a:outerShdw>
              </a:effectLst>
            </a:endParaRPr>
          </a:p>
        </p:txBody>
      </p:sp>
      <p:cxnSp>
        <p:nvCxnSpPr>
          <p:cNvPr id="2" name="Straight Connector 1">
            <a:extLst>
              <a:ext uri="{FF2B5EF4-FFF2-40B4-BE49-F238E27FC236}">
                <a16:creationId xmlns:a16="http://schemas.microsoft.com/office/drawing/2014/main" id="{C9C0E6D9-0F6B-87C6-B9F3-AD2171869BF6}"/>
              </a:ext>
            </a:extLst>
          </p:cNvPr>
          <p:cNvCxnSpPr/>
          <p:nvPr/>
        </p:nvCxnSpPr>
        <p:spPr>
          <a:xfrm>
            <a:off x="2921553" y="1775524"/>
            <a:ext cx="8153400" cy="158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3963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B4C1191E-3BD5-F131-E6DB-A61B23D2EE67}"/>
              </a:ext>
            </a:extLst>
          </p:cNvPr>
          <p:cNvSpPr>
            <a:spLocks noGrp="1"/>
          </p:cNvSpPr>
          <p:nvPr>
            <p:ph idx="1"/>
          </p:nvPr>
        </p:nvSpPr>
        <p:spPr>
          <a:xfrm>
            <a:off x="2468850" y="1985394"/>
            <a:ext cx="9058807" cy="4451982"/>
          </a:xfrm>
        </p:spPr>
        <p:txBody>
          <a:bodyPr>
            <a:noAutofit/>
          </a:bodyPr>
          <a:lstStyle/>
          <a:p>
            <a:r>
              <a:rPr lang="en-US" altLang="en-US" dirty="0">
                <a:effectLst>
                  <a:outerShdw blurRad="38100" dist="38100" dir="2700000" algn="tl">
                    <a:srgbClr val="000000">
                      <a:alpha val="43137"/>
                    </a:srgbClr>
                  </a:outerShdw>
                </a:effectLst>
              </a:rPr>
              <a:t>Education has shifted from a traditional, curriculum-centric approach of defining required courses to an outcomes-centric approach that establishes requisite competencies as the primary means to assess the achievement of expected student learning outcomes. </a:t>
            </a:r>
          </a:p>
          <a:p>
            <a:endParaRPr lang="en-US" altLang="en-US"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Increased demand for allied health professionals who offer a wider range of clinical skills, greater experience in independent practice, more flexibility in adapting to various practice settings, and who are culturally sensitive, team-focused, and possess interpersonal and listening skills </a:t>
            </a:r>
            <a:br>
              <a:rPr lang="en-US" altLang="en-US" dirty="0">
                <a:effectLst>
                  <a:outerShdw blurRad="38100" dist="38100" dir="2700000" algn="tl">
                    <a:srgbClr val="000000">
                      <a:alpha val="43137"/>
                    </a:srgbClr>
                  </a:outerShdw>
                </a:effectLst>
              </a:rPr>
            </a:br>
            <a:r>
              <a:rPr lang="en-US" altLang="en-US" sz="1800" dirty="0">
                <a:effectLst>
                  <a:outerShdw blurRad="38100" dist="38100" dir="2700000" algn="tl">
                    <a:srgbClr val="000000">
                      <a:alpha val="43137"/>
                    </a:srgbClr>
                  </a:outerShdw>
                </a:effectLst>
              </a:rPr>
              <a:t>(O' Neil &amp; Pew Health Professions Commission, 1998, p. 47).</a:t>
            </a:r>
          </a:p>
        </p:txBody>
      </p:sp>
      <p:sp>
        <p:nvSpPr>
          <p:cNvPr id="15362" name="Title 1">
            <a:extLst>
              <a:ext uri="{FF2B5EF4-FFF2-40B4-BE49-F238E27FC236}">
                <a16:creationId xmlns:a16="http://schemas.microsoft.com/office/drawing/2014/main" id="{F76E532B-5CED-59D7-FAF6-8B2041A29C9E}"/>
              </a:ext>
            </a:extLst>
          </p:cNvPr>
          <p:cNvSpPr>
            <a:spLocks noGrp="1"/>
          </p:cNvSpPr>
          <p:nvPr>
            <p:ph type="title"/>
          </p:nvPr>
        </p:nvSpPr>
        <p:spPr>
          <a:xfrm>
            <a:off x="2304258" y="555690"/>
            <a:ext cx="9058807" cy="1325563"/>
          </a:xfrm>
        </p:spPr>
        <p:txBody>
          <a:bodyPr>
            <a:normAutofit/>
          </a:bodyPr>
          <a:lstStyle/>
          <a:p>
            <a:pPr algn="ctr" eaLnBrk="1" hangingPunct="1"/>
            <a:r>
              <a:rPr lang="en-US" altLang="en-US" sz="3600" dirty="0">
                <a:effectLst>
                  <a:outerShdw blurRad="38100" dist="38100" dir="2700000" algn="tl">
                    <a:srgbClr val="000000">
                      <a:alpha val="43137"/>
                    </a:srgbClr>
                  </a:outerShdw>
                </a:effectLst>
              </a:rPr>
              <a:t> Why the Emphasis on Competencies?</a:t>
            </a:r>
          </a:p>
        </p:txBody>
      </p:sp>
      <p:cxnSp>
        <p:nvCxnSpPr>
          <p:cNvPr id="5" name="Straight Connector 4">
            <a:extLst>
              <a:ext uri="{FF2B5EF4-FFF2-40B4-BE49-F238E27FC236}">
                <a16:creationId xmlns:a16="http://schemas.microsoft.com/office/drawing/2014/main" id="{C6B4E62B-F65B-C3CF-84FD-E26ED7DA8853}"/>
              </a:ext>
            </a:extLst>
          </p:cNvPr>
          <p:cNvCxnSpPr/>
          <p:nvPr/>
        </p:nvCxnSpPr>
        <p:spPr>
          <a:xfrm>
            <a:off x="2756961" y="1773936"/>
            <a:ext cx="8153400" cy="1588"/>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53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DFC78-2661-D92A-24F2-D86C63DEC665}"/>
              </a:ext>
            </a:extLst>
          </p:cNvPr>
          <p:cNvSpPr>
            <a:spLocks noGrp="1"/>
          </p:cNvSpPr>
          <p:nvPr>
            <p:ph type="title"/>
          </p:nvPr>
        </p:nvSpPr>
        <p:spPr>
          <a:xfrm>
            <a:off x="5513583" y="885491"/>
            <a:ext cx="4214776" cy="1325563"/>
          </a:xfrm>
        </p:spPr>
        <p:txBody>
          <a:bodyPr/>
          <a:lstStyle/>
          <a:p>
            <a:pPr algn="ctr"/>
            <a:r>
              <a:rPr lang="en-US" dirty="0">
                <a:effectLst>
                  <a:outerShdw blurRad="38100" dist="38100" dir="2700000" algn="tl">
                    <a:srgbClr val="000000">
                      <a:alpha val="43137"/>
                    </a:srgbClr>
                  </a:outerShdw>
                </a:effectLst>
              </a:rPr>
              <a:t>Revisiting Competencies</a:t>
            </a:r>
          </a:p>
        </p:txBody>
      </p:sp>
      <p:sp>
        <p:nvSpPr>
          <p:cNvPr id="2" name="Content Placeholder 1">
            <a:extLst>
              <a:ext uri="{FF2B5EF4-FFF2-40B4-BE49-F238E27FC236}">
                <a16:creationId xmlns:a16="http://schemas.microsoft.com/office/drawing/2014/main" id="{9D18935A-5C1D-E05A-896F-8E9ECB731391}"/>
              </a:ext>
            </a:extLst>
          </p:cNvPr>
          <p:cNvSpPr txBox="1">
            <a:spLocks/>
          </p:cNvSpPr>
          <p:nvPr/>
        </p:nvSpPr>
        <p:spPr>
          <a:xfrm>
            <a:off x="6096000" y="2444262"/>
            <a:ext cx="5052646" cy="40560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6ABDAB"/>
              </a:buClr>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ABDAB"/>
              </a:buClr>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ABDAB"/>
              </a:buClr>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effectLst>
                  <a:outerShdw blurRad="38100" dist="38100" dir="2700000" algn="tl">
                    <a:srgbClr val="000000">
                      <a:alpha val="43137"/>
                    </a:srgbClr>
                  </a:outerShdw>
                </a:effectLst>
              </a:rPr>
              <a:t>The current Entry into Practice Standards identify four core competencies;</a:t>
            </a:r>
          </a:p>
          <a:p>
            <a:endParaRPr lang="en-US" altLang="en-US" sz="2400" dirty="0">
              <a:effectLst>
                <a:outerShdw blurRad="38100" dist="38100" dir="2700000" algn="tl">
                  <a:srgbClr val="000000">
                    <a:alpha val="43137"/>
                  </a:srgbClr>
                </a:outerShdw>
              </a:effectLst>
            </a:endParaRPr>
          </a:p>
          <a:p>
            <a:r>
              <a:rPr lang="en-US" altLang="en-US" sz="2400" dirty="0">
                <a:effectLst>
                  <a:outerShdw blurRad="38100" dist="38100" dir="2700000" algn="tl">
                    <a:srgbClr val="000000">
                      <a:alpha val="43137"/>
                    </a:srgbClr>
                  </a:outerShdw>
                </a:effectLst>
              </a:rPr>
              <a:t>Specific competencies were identified by </a:t>
            </a:r>
            <a:r>
              <a:rPr lang="en-US" sz="2400" b="0" i="0" dirty="0">
                <a:effectLst>
                  <a:outerShdw blurRad="38100" dist="38100" dir="2700000" algn="tl">
                    <a:srgbClr val="000000">
                      <a:alpha val="43137"/>
                    </a:srgbClr>
                  </a:outerShdw>
                </a:effectLst>
              </a:rPr>
              <a:t>the AARC’s Taskforce on Competencies for Entry into Respiratory Therapy Practice (available at aarc.org) and published in October 2016.</a:t>
            </a:r>
            <a:endParaRPr lang="en-US" altLang="en-US" sz="2400" dirty="0">
              <a:effectLst>
                <a:outerShdw blurRad="38100" dist="38100" dir="2700000" algn="tl">
                  <a:srgbClr val="000000">
                    <a:alpha val="43137"/>
                  </a:srgbClr>
                </a:outerShdw>
              </a:effectLst>
            </a:endParaRPr>
          </a:p>
          <a:p>
            <a:pPr lvl="1"/>
            <a:endParaRPr lang="en-US" altLang="en-US" dirty="0">
              <a:effectLst>
                <a:outerShdw blurRad="38100" dist="38100" dir="2700000" algn="tl">
                  <a:srgbClr val="000000">
                    <a:alpha val="43137"/>
                  </a:srgbClr>
                </a:outerShdw>
              </a:effectLst>
            </a:endParaRPr>
          </a:p>
        </p:txBody>
      </p:sp>
      <p:pic>
        <p:nvPicPr>
          <p:cNvPr id="9" name="Content Placeholder 8" descr="A screenshot of a computer&#10;&#10;Description automatically generated">
            <a:extLst>
              <a:ext uri="{FF2B5EF4-FFF2-40B4-BE49-F238E27FC236}">
                <a16:creationId xmlns:a16="http://schemas.microsoft.com/office/drawing/2014/main" id="{1E55A707-F81C-738A-F710-958CEC6DEE15}"/>
              </a:ext>
            </a:extLst>
          </p:cNvPr>
          <p:cNvPicPr>
            <a:picLocks noGrp="1" noChangeAspect="1"/>
          </p:cNvPicPr>
          <p:nvPr>
            <p:ph sz="half" idx="1"/>
          </p:nvPr>
        </p:nvPicPr>
        <p:blipFill>
          <a:blip r:embed="rId3"/>
          <a:stretch>
            <a:fillRect/>
          </a:stretch>
        </p:blipFill>
        <p:spPr>
          <a:xfrm>
            <a:off x="1073574" y="1400969"/>
            <a:ext cx="4440009" cy="4056062"/>
          </a:xfrm>
        </p:spPr>
      </p:pic>
    </p:spTree>
    <p:extLst>
      <p:ext uri="{BB962C8B-B14F-4D97-AF65-F5344CB8AC3E}">
        <p14:creationId xmlns:p14="http://schemas.microsoft.com/office/powerpoint/2010/main" val="249736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DFC78-2661-D92A-24F2-D86C63DEC665}"/>
              </a:ext>
            </a:extLst>
          </p:cNvPr>
          <p:cNvSpPr>
            <a:spLocks noGrp="1"/>
          </p:cNvSpPr>
          <p:nvPr>
            <p:ph type="title"/>
          </p:nvPr>
        </p:nvSpPr>
        <p:spPr>
          <a:xfrm>
            <a:off x="1221680" y="420052"/>
            <a:ext cx="7538272" cy="1325563"/>
          </a:xfrm>
        </p:spPr>
        <p:txBody>
          <a:bodyPr/>
          <a:lstStyle/>
          <a:p>
            <a:pPr algn="ctr"/>
            <a:r>
              <a:rPr lang="en-US" dirty="0">
                <a:effectLst>
                  <a:outerShdw blurRad="38100" dist="38100" dir="2700000" algn="tl">
                    <a:srgbClr val="000000">
                      <a:alpha val="43137"/>
                    </a:srgbClr>
                  </a:outerShdw>
                </a:effectLst>
              </a:rPr>
              <a:t>Revisiting Competencies</a:t>
            </a:r>
          </a:p>
        </p:txBody>
      </p:sp>
      <p:sp>
        <p:nvSpPr>
          <p:cNvPr id="2" name="Content Placeholder 1">
            <a:extLst>
              <a:ext uri="{FF2B5EF4-FFF2-40B4-BE49-F238E27FC236}">
                <a16:creationId xmlns:a16="http://schemas.microsoft.com/office/drawing/2014/main" id="{9D18935A-5C1D-E05A-896F-8E9ECB731391}"/>
              </a:ext>
            </a:extLst>
          </p:cNvPr>
          <p:cNvSpPr txBox="1">
            <a:spLocks/>
          </p:cNvSpPr>
          <p:nvPr/>
        </p:nvSpPr>
        <p:spPr>
          <a:xfrm>
            <a:off x="7680960" y="2257746"/>
            <a:ext cx="3687142" cy="40560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6ABDAB"/>
              </a:buClr>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ABDAB"/>
              </a:buClr>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ABDAB"/>
              </a:buClr>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The document was developed by analyzing data from the 2015 and Beyond workshops;</a:t>
            </a:r>
          </a:p>
          <a:p>
            <a:endParaRPr lang="en-US" altLang="en-US" sz="2400" dirty="0"/>
          </a:p>
          <a:p>
            <a:r>
              <a:rPr lang="en-US" sz="2400" b="0" i="0" dirty="0"/>
              <a:t>Not all competencies needed for current respiratory therapy practice were captured with the analysis at that time.</a:t>
            </a:r>
            <a:endParaRPr lang="en-US" altLang="en-US" sz="2400" dirty="0"/>
          </a:p>
        </p:txBody>
      </p:sp>
      <p:pic>
        <p:nvPicPr>
          <p:cNvPr id="6" name="Content Placeholder 5">
            <a:extLst>
              <a:ext uri="{FF2B5EF4-FFF2-40B4-BE49-F238E27FC236}">
                <a16:creationId xmlns:a16="http://schemas.microsoft.com/office/drawing/2014/main" id="{2C2DC896-86C4-6213-8640-0230CE21ED9B}"/>
              </a:ext>
            </a:extLst>
          </p:cNvPr>
          <p:cNvPicPr>
            <a:picLocks noGrp="1" noChangeAspect="1"/>
          </p:cNvPicPr>
          <p:nvPr>
            <p:ph sz="half" idx="1"/>
          </p:nvPr>
        </p:nvPicPr>
        <p:blipFill>
          <a:blip r:embed="rId3"/>
          <a:stretch>
            <a:fillRect/>
          </a:stretch>
        </p:blipFill>
        <p:spPr>
          <a:xfrm>
            <a:off x="1221680" y="1683084"/>
            <a:ext cx="6042261" cy="4607988"/>
          </a:xfrm>
          <a:prstGeom prst="rect">
            <a:avLst/>
          </a:prstGeom>
        </p:spPr>
      </p:pic>
    </p:spTree>
    <p:extLst>
      <p:ext uri="{BB962C8B-B14F-4D97-AF65-F5344CB8AC3E}">
        <p14:creationId xmlns:p14="http://schemas.microsoft.com/office/powerpoint/2010/main" val="226226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5DFC78-2661-D92A-24F2-D86C63DEC665}"/>
              </a:ext>
            </a:extLst>
          </p:cNvPr>
          <p:cNvSpPr>
            <a:spLocks noGrp="1"/>
          </p:cNvSpPr>
          <p:nvPr>
            <p:ph type="title"/>
          </p:nvPr>
        </p:nvSpPr>
        <p:spPr>
          <a:xfrm>
            <a:off x="6250442" y="680834"/>
            <a:ext cx="3950208" cy="1325563"/>
          </a:xfrm>
        </p:spPr>
        <p:txBody>
          <a:bodyPr>
            <a:normAutofit fontScale="90000"/>
          </a:bodyPr>
          <a:lstStyle/>
          <a:p>
            <a:r>
              <a:rPr lang="en-US" dirty="0">
                <a:effectLst>
                  <a:outerShdw blurRad="38100" dist="38100" dir="2700000" algn="tl">
                    <a:srgbClr val="000000">
                      <a:alpha val="43137"/>
                    </a:srgbClr>
                  </a:outerShdw>
                </a:effectLst>
              </a:rPr>
              <a:t>Revisiting Competencies</a:t>
            </a:r>
            <a:endParaRPr lang="en-US" dirty="0"/>
          </a:p>
        </p:txBody>
      </p:sp>
      <p:sp>
        <p:nvSpPr>
          <p:cNvPr id="5" name="Content Placeholder 1">
            <a:extLst>
              <a:ext uri="{FF2B5EF4-FFF2-40B4-BE49-F238E27FC236}">
                <a16:creationId xmlns:a16="http://schemas.microsoft.com/office/drawing/2014/main" id="{9D21BC78-28F6-F78E-6368-0201BD7CAC7A}"/>
              </a:ext>
            </a:extLst>
          </p:cNvPr>
          <p:cNvSpPr txBox="1">
            <a:spLocks/>
          </p:cNvSpPr>
          <p:nvPr/>
        </p:nvSpPr>
        <p:spPr>
          <a:xfrm>
            <a:off x="6096000" y="2359151"/>
            <a:ext cx="5480304" cy="4498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6ABDAB"/>
              </a:buClr>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6ABDAB"/>
              </a:buClr>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ABDAB"/>
              </a:buClr>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ABDAB"/>
              </a:buClr>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effectLst>
                  <a:outerShdw blurRad="38100" dist="38100" dir="2700000" algn="tl">
                    <a:srgbClr val="000000">
                      <a:alpha val="43137"/>
                    </a:srgbClr>
                  </a:outerShdw>
                </a:effectLst>
              </a:rPr>
              <a:t>The 2025 Standards will bring revisions to the layout and expansion of expected core competencies;</a:t>
            </a:r>
          </a:p>
          <a:p>
            <a:r>
              <a:rPr lang="en-US" altLang="en-US" sz="2400" dirty="0">
                <a:effectLst>
                  <a:outerShdw blurRad="38100" dist="38100" dir="2700000" algn="tl">
                    <a:srgbClr val="000000">
                      <a:alpha val="43137"/>
                    </a:srgbClr>
                  </a:outerShdw>
                </a:effectLst>
              </a:rPr>
              <a:t>Areas of focus will include (but not be limited to):</a:t>
            </a:r>
          </a:p>
          <a:p>
            <a:pPr lvl="1"/>
            <a:r>
              <a:rPr lang="en-US" altLang="en-US" sz="2000" dirty="0">
                <a:effectLst>
                  <a:outerShdw blurRad="38100" dist="38100" dir="2700000" algn="tl">
                    <a:srgbClr val="000000">
                      <a:alpha val="43137"/>
                    </a:srgbClr>
                  </a:outerShdw>
                </a:effectLst>
              </a:rPr>
              <a:t>Clinical Reasoning and Decision-making</a:t>
            </a:r>
          </a:p>
          <a:p>
            <a:pPr lvl="1"/>
            <a:r>
              <a:rPr lang="en-US" altLang="en-US" sz="2000" dirty="0">
                <a:effectLst>
                  <a:outerShdw blurRad="38100" dist="38100" dir="2700000" algn="tl">
                    <a:srgbClr val="000000">
                      <a:alpha val="43137"/>
                    </a:srgbClr>
                  </a:outerShdw>
                </a:effectLst>
              </a:rPr>
              <a:t>Evidence-Based/Patient-Centered Practice</a:t>
            </a:r>
          </a:p>
          <a:p>
            <a:pPr lvl="1"/>
            <a:r>
              <a:rPr lang="en-US" altLang="en-US" sz="2000" dirty="0">
                <a:effectLst>
                  <a:outerShdw blurRad="38100" dist="38100" dir="2700000" algn="tl">
                    <a:srgbClr val="000000">
                      <a:alpha val="43137"/>
                    </a:srgbClr>
                  </a:outerShdw>
                </a:effectLst>
              </a:rPr>
              <a:t>Information Literacy</a:t>
            </a:r>
          </a:p>
          <a:p>
            <a:pPr lvl="1"/>
            <a:r>
              <a:rPr lang="en-US" altLang="en-US" sz="2000" dirty="0">
                <a:effectLst>
                  <a:outerShdw blurRad="38100" dist="38100" dir="2700000" algn="tl">
                    <a:srgbClr val="000000">
                      <a:alpha val="43137"/>
                    </a:srgbClr>
                  </a:outerShdw>
                </a:effectLst>
              </a:rPr>
              <a:t>Interpersonal and Communication Skills</a:t>
            </a:r>
          </a:p>
          <a:p>
            <a:pPr lvl="1"/>
            <a:r>
              <a:rPr lang="en-US" altLang="en-US" sz="2000" dirty="0">
                <a:effectLst>
                  <a:outerShdw blurRad="38100" dist="38100" dir="2700000" algn="tl">
                    <a:srgbClr val="000000">
                      <a:alpha val="43137"/>
                    </a:srgbClr>
                  </a:outerShdw>
                </a:effectLst>
              </a:rPr>
              <a:t>Professionalism and Interprofessional Practice</a:t>
            </a:r>
          </a:p>
        </p:txBody>
      </p:sp>
      <p:pic>
        <p:nvPicPr>
          <p:cNvPr id="8" name="Content Placeholder 7">
            <a:extLst>
              <a:ext uri="{FF2B5EF4-FFF2-40B4-BE49-F238E27FC236}">
                <a16:creationId xmlns:a16="http://schemas.microsoft.com/office/drawing/2014/main" id="{597B3F38-CDDB-FA3C-E88E-3B0494C56537}"/>
              </a:ext>
            </a:extLst>
          </p:cNvPr>
          <p:cNvPicPr>
            <a:picLocks noGrp="1" noChangeAspect="1"/>
          </p:cNvPicPr>
          <p:nvPr>
            <p:ph sz="half" idx="1"/>
          </p:nvPr>
        </p:nvPicPr>
        <p:blipFill>
          <a:blip r:embed="rId3"/>
          <a:stretch>
            <a:fillRect/>
          </a:stretch>
        </p:blipFill>
        <p:spPr>
          <a:xfrm>
            <a:off x="1239790" y="319150"/>
            <a:ext cx="4856209" cy="6173787"/>
          </a:xfrm>
        </p:spPr>
      </p:pic>
    </p:spTree>
    <p:extLst>
      <p:ext uri="{BB962C8B-B14F-4D97-AF65-F5344CB8AC3E}">
        <p14:creationId xmlns:p14="http://schemas.microsoft.com/office/powerpoint/2010/main" val="308009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500"/>
                                        <p:tgtEl>
                                          <p:spTgt spid="5">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fade">
                                      <p:cBhvr>
                                        <p:cTn id="45" dur="500"/>
                                        <p:tgtEl>
                                          <p:spTgt spid="5">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3" end="3"/>
                                            </p:txEl>
                                          </p:spTgt>
                                        </p:tgtEl>
                                        <p:attrNameLst>
                                          <p:attrName>style.visibility</p:attrName>
                                        </p:attrNameLst>
                                      </p:cBhvr>
                                      <p:to>
                                        <p:strVal val="visible"/>
                                      </p:to>
                                    </p:set>
                                    <p:animEffect transition="in" filter="fade">
                                      <p:cBhvr>
                                        <p:cTn id="48" dur="500"/>
                                        <p:tgtEl>
                                          <p:spTgt spid="5">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fade">
                                      <p:cBhvr>
                                        <p:cTn id="51" dur="500"/>
                                        <p:tgtEl>
                                          <p:spTgt spid="5">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Effect transition="in" filter="fade">
                                      <p:cBhvr>
                                        <p:cTn id="54" dur="500"/>
                                        <p:tgtEl>
                                          <p:spTgt spid="5">
                                            <p:txEl>
                                              <p:pRg st="5" end="5"/>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fade">
                                      <p:cBhvr>
                                        <p:cTn id="5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20DECA-A66A-D0F9-0FCD-7979ED4B7726}"/>
              </a:ext>
            </a:extLst>
          </p:cNvPr>
          <p:cNvSpPr>
            <a:spLocks noGrp="1"/>
          </p:cNvSpPr>
          <p:nvPr>
            <p:ph type="ctrTitle"/>
          </p:nvPr>
        </p:nvSpPr>
        <p:spPr>
          <a:xfrm>
            <a:off x="706846" y="2429691"/>
            <a:ext cx="10778308" cy="3657600"/>
          </a:xfrm>
        </p:spPr>
        <p:txBody>
          <a:bodyPr>
            <a:noAutofit/>
          </a:bodyPr>
          <a:lstStyle/>
          <a:p>
            <a:pPr marL="0" indent="0" algn="ctr" eaLnBrk="1" fontAlgn="auto" hangingPunct="1">
              <a:spcAft>
                <a:spcPts val="0"/>
              </a:spcAft>
              <a:buClr>
                <a:schemeClr val="accent3"/>
              </a:buClr>
              <a:buFont typeface="Wingdings 2" panose="05020102010507070707" pitchFamily="18" charset="2"/>
              <a:buNone/>
              <a:defRPr/>
            </a:pPr>
            <a:br>
              <a:rPr lang="en-US" sz="6600" dirty="0">
                <a:latin typeface="Arial" pitchFamily="34" charset="0"/>
                <a:cs typeface="Arial" pitchFamily="34" charset="0"/>
              </a:rPr>
            </a:br>
            <a:r>
              <a:rPr lang="en-US" sz="6600" dirty="0">
                <a:latin typeface="Arial" pitchFamily="34" charset="0"/>
                <a:cs typeface="Arial" pitchFamily="34" charset="0"/>
              </a:rPr>
              <a:t>Questions and Answers</a:t>
            </a:r>
            <a:br>
              <a:rPr lang="en-US" sz="1600" dirty="0">
                <a:latin typeface="Arial" pitchFamily="34" charset="0"/>
                <a:cs typeface="Arial" pitchFamily="34" charset="0"/>
              </a:rPr>
            </a:br>
            <a:br>
              <a:rPr lang="en-US" sz="1050" dirty="0">
                <a:latin typeface="Arial" pitchFamily="34" charset="0"/>
                <a:cs typeface="Arial" pitchFamily="34" charset="0"/>
              </a:rPr>
            </a:br>
            <a:br>
              <a:rPr lang="en-US" sz="4000" dirty="0">
                <a:latin typeface="Arial" pitchFamily="34" charset="0"/>
                <a:cs typeface="Arial" pitchFamily="34" charset="0"/>
              </a:rPr>
            </a:br>
            <a:r>
              <a:rPr lang="en-US" sz="4000" dirty="0">
                <a:solidFill>
                  <a:schemeClr val="tx2"/>
                </a:solidFill>
                <a:latin typeface="Arial" pitchFamily="34" charset="0"/>
                <a:cs typeface="Arial" pitchFamily="34" charset="0"/>
              </a:rPr>
              <a:t>tom@coarc.com</a:t>
            </a:r>
          </a:p>
        </p:txBody>
      </p:sp>
    </p:spTree>
    <p:extLst>
      <p:ext uri="{BB962C8B-B14F-4D97-AF65-F5344CB8AC3E}">
        <p14:creationId xmlns:p14="http://schemas.microsoft.com/office/powerpoint/2010/main" val="122016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972B124-4E8E-3437-1F7D-77EE99681C21}"/>
              </a:ext>
            </a:extLst>
          </p:cNvPr>
          <p:cNvSpPr>
            <a:spLocks noGrp="1"/>
          </p:cNvSpPr>
          <p:nvPr>
            <p:ph idx="1"/>
          </p:nvPr>
        </p:nvSpPr>
        <p:spPr/>
        <p:txBody>
          <a:bodyPr/>
          <a:lstStyle/>
          <a:p>
            <a:pPr marL="0" indent="0" algn="ctr">
              <a:buNone/>
            </a:pPr>
            <a:r>
              <a:rPr lang="en-US" dirty="0">
                <a:effectLst>
                  <a:outerShdw blurRad="38100" dist="38100" dir="2700000" algn="tl">
                    <a:srgbClr val="000000">
                      <a:alpha val="43137"/>
                    </a:srgbClr>
                  </a:outerShdw>
                </a:effectLst>
              </a:rPr>
              <a:t>Nothing to Disclose</a:t>
            </a:r>
          </a:p>
        </p:txBody>
      </p:sp>
      <p:sp>
        <p:nvSpPr>
          <p:cNvPr id="5" name="Title 4">
            <a:extLst>
              <a:ext uri="{FF2B5EF4-FFF2-40B4-BE49-F238E27FC236}">
                <a16:creationId xmlns:a16="http://schemas.microsoft.com/office/drawing/2014/main" id="{9DEE3F4A-6A85-1430-5BA9-5877279DE627}"/>
              </a:ext>
            </a:extLst>
          </p:cNvPr>
          <p:cNvSpPr>
            <a:spLocks noGrp="1"/>
          </p:cNvSpPr>
          <p:nvPr>
            <p:ph type="title"/>
          </p:nvPr>
        </p:nvSpPr>
        <p:spPr>
          <a:xfrm>
            <a:off x="1998588" y="1017814"/>
            <a:ext cx="9058807" cy="1325563"/>
          </a:xfrm>
        </p:spPr>
        <p:txBody>
          <a:bodyPr>
            <a:normAutofit/>
          </a:bodyPr>
          <a:lstStyle/>
          <a:p>
            <a:pPr algn="ctr"/>
            <a:r>
              <a:rPr lang="en-US" sz="5400" dirty="0">
                <a:effectLst>
                  <a:outerShdw blurRad="38100" dist="38100" dir="2700000" algn="tl">
                    <a:srgbClr val="000000">
                      <a:alpha val="43137"/>
                    </a:srgbClr>
                  </a:outerShdw>
                </a:effectLst>
              </a:rPr>
              <a:t>Conflict of Interest</a:t>
            </a:r>
          </a:p>
        </p:txBody>
      </p:sp>
    </p:spTree>
    <p:extLst>
      <p:ext uri="{BB962C8B-B14F-4D97-AF65-F5344CB8AC3E}">
        <p14:creationId xmlns:p14="http://schemas.microsoft.com/office/powerpoint/2010/main" val="20193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843520-AF26-C1D4-A666-E0F81BC7C8C7}"/>
              </a:ext>
            </a:extLst>
          </p:cNvPr>
          <p:cNvSpPr>
            <a:spLocks noGrp="1"/>
          </p:cNvSpPr>
          <p:nvPr>
            <p:ph idx="1"/>
          </p:nvPr>
        </p:nvSpPr>
        <p:spPr>
          <a:xfrm>
            <a:off x="2468850" y="1887228"/>
            <a:ext cx="8875927" cy="4559120"/>
          </a:xfrm>
        </p:spPr>
        <p:txBody>
          <a:bodyPr>
            <a:noAutofit/>
          </a:bodyPr>
          <a:lstStyle/>
          <a:p>
            <a:r>
              <a:rPr lang="en-US" b="0" i="0" dirty="0">
                <a:effectLst>
                  <a:outerShdw blurRad="38100" dist="38100" dir="2700000" algn="tl">
                    <a:srgbClr val="000000">
                      <a:alpha val="43137"/>
                    </a:srgbClr>
                  </a:outerShdw>
                </a:effectLst>
                <a:latin typeface="system-ui"/>
              </a:rPr>
              <a:t>This session will provide an overview of the proposed 2025 Accreditation </a:t>
            </a:r>
            <a:r>
              <a:rPr lang="en-US" dirty="0">
                <a:effectLst>
                  <a:outerShdw blurRad="38100" dist="38100" dir="2700000" algn="tl">
                    <a:srgbClr val="000000">
                      <a:alpha val="43137"/>
                    </a:srgbClr>
                  </a:outerShdw>
                </a:effectLst>
                <a:latin typeface="system-ui"/>
              </a:rPr>
              <a:t>S</a:t>
            </a:r>
            <a:r>
              <a:rPr lang="en-US" b="0" i="0" dirty="0">
                <a:effectLst>
                  <a:outerShdw blurRad="38100" dist="38100" dir="2700000" algn="tl">
                    <a:srgbClr val="000000">
                      <a:alpha val="43137"/>
                    </a:srgbClr>
                  </a:outerShdw>
                </a:effectLst>
                <a:latin typeface="system-ui"/>
              </a:rPr>
              <a:t>tandards for Entry into Practice Programs and their implications for programs and the profession. Emphasis will be placed on the new differentiated degree framework and the process/timeline for completing the revision.</a:t>
            </a:r>
          </a:p>
          <a:p>
            <a:endParaRPr lang="en-US" b="0" i="0" dirty="0">
              <a:effectLst>
                <a:outerShdw blurRad="38100" dist="38100" dir="2700000" algn="tl">
                  <a:srgbClr val="000000">
                    <a:alpha val="43137"/>
                  </a:srgbClr>
                </a:outerShdw>
              </a:effectLst>
              <a:latin typeface="system-ui"/>
            </a:endParaRPr>
          </a:p>
          <a:p>
            <a:pPr marL="457200" lvl="1" fontAlgn="base">
              <a:lnSpc>
                <a:spcPct val="105000"/>
              </a:lnSpc>
              <a:spcBef>
                <a:spcPts val="0"/>
              </a:spcBef>
            </a:pPr>
            <a:r>
              <a:rPr lang="en-US"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Objective 1</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Review the process and timeline for approval and implementation of the 2025 accreditation standards and recognize potential effects on programs and the profession.</a:t>
            </a:r>
          </a:p>
          <a:p>
            <a:pPr marL="457200" lvl="1" fontAlgn="base">
              <a:lnSpc>
                <a:spcPct val="105000"/>
              </a:lnSpc>
              <a:spcBef>
                <a:spcPts val="0"/>
              </a:spcBef>
            </a:pP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457200" lvl="1" fontAlgn="base">
              <a:lnSpc>
                <a:spcPct val="105000"/>
              </a:lnSpc>
              <a:spcBef>
                <a:spcPts val="0"/>
              </a:spcBef>
            </a:pPr>
            <a:r>
              <a:rPr lang="en-US"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Objective 2</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Describe key differences between the current and proposed new formats.</a:t>
            </a:r>
            <a:endPar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426630E0-E8CB-9B01-4F0A-110A78533BA7}"/>
              </a:ext>
            </a:extLst>
          </p:cNvPr>
          <p:cNvSpPr>
            <a:spLocks noGrp="1"/>
          </p:cNvSpPr>
          <p:nvPr>
            <p:ph type="title"/>
          </p:nvPr>
        </p:nvSpPr>
        <p:spPr>
          <a:xfrm>
            <a:off x="2285970" y="561665"/>
            <a:ext cx="9058807" cy="1325563"/>
          </a:xfrm>
        </p:spPr>
        <p:txBody>
          <a:bodyPr/>
          <a:lstStyle/>
          <a:p>
            <a:pPr algn="ctr"/>
            <a:r>
              <a:rPr lang="en-US" dirty="0">
                <a:effectLst>
                  <a:outerShdw blurRad="38100" dist="38100" dir="2700000" algn="tl">
                    <a:srgbClr val="000000">
                      <a:alpha val="43137"/>
                    </a:srgbClr>
                  </a:outerShdw>
                </a:effectLst>
              </a:rPr>
              <a:t>Learning Objectives</a:t>
            </a:r>
          </a:p>
        </p:txBody>
      </p:sp>
      <p:cxnSp>
        <p:nvCxnSpPr>
          <p:cNvPr id="4" name="Straight Connector 3">
            <a:extLst>
              <a:ext uri="{FF2B5EF4-FFF2-40B4-BE49-F238E27FC236}">
                <a16:creationId xmlns:a16="http://schemas.microsoft.com/office/drawing/2014/main" id="{08EFFF83-8170-BA9A-495B-F6C725AFD4DE}"/>
              </a:ext>
            </a:extLst>
          </p:cNvPr>
          <p:cNvCxnSpPr/>
          <p:nvPr/>
        </p:nvCxnSpPr>
        <p:spPr>
          <a:xfrm>
            <a:off x="2738673" y="1773936"/>
            <a:ext cx="8153400" cy="158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2663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843520-AF26-C1D4-A666-E0F81BC7C8C7}"/>
              </a:ext>
            </a:extLst>
          </p:cNvPr>
          <p:cNvSpPr>
            <a:spLocks noGrp="1"/>
          </p:cNvSpPr>
          <p:nvPr>
            <p:ph idx="1"/>
          </p:nvPr>
        </p:nvSpPr>
        <p:spPr>
          <a:xfrm>
            <a:off x="2468850" y="2143229"/>
            <a:ext cx="9058807" cy="4046555"/>
          </a:xfrm>
        </p:spPr>
        <p:txBody>
          <a:bodyPr>
            <a:noAutofit/>
          </a:bodyPr>
          <a:lstStyle/>
          <a:p>
            <a:pPr eaLnBrk="1" hangingPunct="1"/>
            <a:r>
              <a:rPr lang="en-US" altLang="en-US" sz="2600" dirty="0">
                <a:effectLst>
                  <a:outerShdw blurRad="38100" dist="38100" dir="2700000" algn="tl">
                    <a:srgbClr val="000000">
                      <a:alpha val="43137"/>
                    </a:srgbClr>
                  </a:outerShdw>
                </a:effectLst>
              </a:rPr>
              <a:t>As part of its 5-year review cycle, CoARC is developing its 2025 Standards. </a:t>
            </a:r>
          </a:p>
          <a:p>
            <a:pPr marL="285750" indent="-285750">
              <a:buFont typeface="Arial" charset="0"/>
              <a:buChar char="•"/>
            </a:pPr>
            <a:endParaRPr lang="en-US" sz="2600" dirty="0">
              <a:effectLst>
                <a:outerShdw blurRad="38100" dist="38100" dir="2700000" algn="tl">
                  <a:srgbClr val="000000">
                    <a:alpha val="43137"/>
                  </a:srgbClr>
                </a:outerShdw>
              </a:effectLst>
            </a:endParaRPr>
          </a:p>
          <a:p>
            <a:pPr marL="285750" indent="-285750">
              <a:buFont typeface="Arial" charset="0"/>
              <a:buChar char="•"/>
            </a:pPr>
            <a:r>
              <a:rPr lang="en-US" sz="2600" dirty="0">
                <a:effectLst>
                  <a:outerShdw blurRad="38100" dist="38100" dir="2700000" algn="tl">
                    <a:srgbClr val="000000">
                      <a:alpha val="43137"/>
                    </a:srgbClr>
                  </a:outerShdw>
                </a:effectLst>
              </a:rPr>
              <a:t>A timeline for the revision was published on our website, and programs/organizations were recently notified of the timeline/process.  </a:t>
            </a:r>
          </a:p>
          <a:p>
            <a:pPr marL="285750" indent="-285750">
              <a:buFont typeface="Arial" charset="0"/>
              <a:buChar char="•"/>
            </a:pPr>
            <a:endParaRPr lang="en-US" sz="2600" dirty="0">
              <a:effectLst>
                <a:outerShdw blurRad="38100" dist="38100" dir="2700000" algn="tl">
                  <a:srgbClr val="000000">
                    <a:alpha val="43137"/>
                  </a:srgbClr>
                </a:outerShdw>
              </a:effectLst>
            </a:endParaRPr>
          </a:p>
          <a:p>
            <a:pPr marL="285750" indent="-285750">
              <a:buFont typeface="Arial" charset="0"/>
              <a:buChar char="•"/>
            </a:pPr>
            <a:r>
              <a:rPr lang="en-US" sz="2600" i="1" dirty="0">
                <a:effectLst>
                  <a:outerShdw blurRad="38100" dist="38100" dir="2700000" algn="tl">
                    <a:srgbClr val="000000">
                      <a:alpha val="43137"/>
                    </a:srgbClr>
                  </a:outerShdw>
                </a:effectLst>
              </a:rPr>
              <a:t>This will be a comprehensive revision of the Entry Standards with an expected release date of late 2025</a:t>
            </a:r>
            <a:r>
              <a:rPr lang="en-US" sz="2600" dirty="0">
                <a:effectLst>
                  <a:outerShdw blurRad="38100" dist="38100" dir="2700000" algn="tl">
                    <a:srgbClr val="000000">
                      <a:alpha val="43137"/>
                    </a:srgbClr>
                  </a:outerShdw>
                </a:effectLst>
              </a:rPr>
              <a:t>.</a:t>
            </a:r>
            <a:br>
              <a:rPr lang="en-US" alt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sz="1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26630E0-E8CB-9B01-4F0A-110A78533BA7}"/>
              </a:ext>
            </a:extLst>
          </p:cNvPr>
          <p:cNvSpPr>
            <a:spLocks noGrp="1"/>
          </p:cNvSpPr>
          <p:nvPr>
            <p:ph type="title"/>
          </p:nvPr>
        </p:nvSpPr>
        <p:spPr>
          <a:xfrm>
            <a:off x="2101583" y="483558"/>
            <a:ext cx="9058807" cy="1325563"/>
          </a:xfrm>
        </p:spPr>
        <p:txBody>
          <a:bodyPr/>
          <a:lstStyle/>
          <a:p>
            <a:pPr algn="ctr"/>
            <a:r>
              <a:rPr lang="en-US" dirty="0">
                <a:effectLst>
                  <a:outerShdw blurRad="38100" dist="38100" dir="2700000" algn="tl">
                    <a:srgbClr val="000000">
                      <a:alpha val="43137"/>
                    </a:srgbClr>
                  </a:outerShdw>
                </a:effectLst>
              </a:rPr>
              <a:t>The Revision Process</a:t>
            </a:r>
          </a:p>
        </p:txBody>
      </p:sp>
      <p:cxnSp>
        <p:nvCxnSpPr>
          <p:cNvPr id="4" name="Straight Connector 3">
            <a:extLst>
              <a:ext uri="{FF2B5EF4-FFF2-40B4-BE49-F238E27FC236}">
                <a16:creationId xmlns:a16="http://schemas.microsoft.com/office/drawing/2014/main" id="{507FD0BF-865B-2B83-B045-212D092F6DFC}"/>
              </a:ext>
            </a:extLst>
          </p:cNvPr>
          <p:cNvCxnSpPr/>
          <p:nvPr/>
        </p:nvCxnSpPr>
        <p:spPr>
          <a:xfrm>
            <a:off x="2720385" y="1610932"/>
            <a:ext cx="8153400" cy="158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289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843520-AF26-C1D4-A666-E0F81BC7C8C7}"/>
              </a:ext>
            </a:extLst>
          </p:cNvPr>
          <p:cNvSpPr>
            <a:spLocks noGrp="1"/>
          </p:cNvSpPr>
          <p:nvPr>
            <p:ph idx="1"/>
          </p:nvPr>
        </p:nvSpPr>
        <p:spPr>
          <a:xfrm>
            <a:off x="2468850" y="2187210"/>
            <a:ext cx="9058807" cy="3870709"/>
          </a:xfrm>
        </p:spPr>
        <p:txBody>
          <a:bodyPr>
            <a:noAutofit/>
          </a:bodyPr>
          <a:lstStyle/>
          <a:p>
            <a:pPr>
              <a:defRPr/>
            </a:pPr>
            <a:r>
              <a:rPr lang="en-US" alt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Between July and Nov 2023, the CoARC Standards Committee:</a:t>
            </a:r>
            <a:br>
              <a:rPr lang="en-US" alt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sz="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a:defRPr/>
            </a:pPr>
            <a:r>
              <a:rPr lang="en-US" dirty="0">
                <a:effectLst>
                  <a:outerShdw blurRad="38100" dist="38100" dir="2700000" algn="tl">
                    <a:srgbClr val="000000">
                      <a:alpha val="43137"/>
                    </a:srgbClr>
                  </a:outerShdw>
                </a:effectLst>
                <a:ea typeface="Times New Roman" panose="02020603050405020304" pitchFamily="18" charset="0"/>
              </a:rPr>
              <a:t>Reviewed and discussed new format options and objectives.  </a:t>
            </a:r>
          </a:p>
          <a:p>
            <a:pPr lvl="1">
              <a:defRPr/>
            </a:pPr>
            <a:endParaRPr lang="en-US" dirty="0">
              <a:effectLst>
                <a:outerShdw blurRad="38100" dist="38100" dir="2700000" algn="tl">
                  <a:srgbClr val="000000">
                    <a:alpha val="43137"/>
                  </a:srgbClr>
                </a:outerShdw>
              </a:effectLst>
              <a:ea typeface="Times New Roman" panose="02020603050405020304" pitchFamily="18" charset="0"/>
            </a:endParaRPr>
          </a:p>
          <a:p>
            <a:pPr lvl="1">
              <a:defRPr/>
            </a:pPr>
            <a:r>
              <a:rPr lang="en-US" dirty="0">
                <a:effectLst>
                  <a:outerShdw blurRad="38100" dist="38100" dir="2700000" algn="tl">
                    <a:srgbClr val="000000">
                      <a:alpha val="43137"/>
                    </a:srgbClr>
                  </a:outerShdw>
                </a:effectLst>
                <a:ea typeface="Times New Roman" panose="02020603050405020304" pitchFamily="18" charset="0"/>
              </a:rPr>
              <a:t>The primary objective is to create a new framework for the 2025 Standards that align with the different degree offerings.</a:t>
            </a:r>
          </a:p>
          <a:p>
            <a:pPr marL="457200" lvl="1" indent="0">
              <a:buNone/>
              <a:defRPr/>
            </a:pPr>
            <a:r>
              <a:rPr lang="en-US" dirty="0">
                <a:effectLst>
                  <a:outerShdw blurRad="38100" dist="38100" dir="2700000" algn="tl">
                    <a:srgbClr val="000000">
                      <a:alpha val="43137"/>
                    </a:srgbClr>
                  </a:outerShdw>
                </a:effectLst>
                <a:ea typeface="Times New Roman" panose="02020603050405020304" pitchFamily="18" charset="0"/>
              </a:rPr>
              <a:t>  </a:t>
            </a:r>
          </a:p>
          <a:p>
            <a:pPr lvl="1">
              <a:defRPr/>
            </a:pPr>
            <a:r>
              <a:rPr lang="en-US" dirty="0">
                <a:effectLst>
                  <a:outerShdw blurRad="38100" dist="38100" dir="2700000" algn="tl">
                    <a:srgbClr val="000000">
                      <a:alpha val="43137"/>
                    </a:srgbClr>
                  </a:outerShdw>
                </a:effectLst>
                <a:ea typeface="Times New Roman" panose="02020603050405020304" pitchFamily="18" charset="0"/>
              </a:rPr>
              <a:t>The new document will continue to emphasize a competency-based, outcomes-focused approach to program evaluation.</a:t>
            </a:r>
            <a:r>
              <a:rPr lang="en-US" altLang="en-US" dirty="0">
                <a:effectLst>
                  <a:outerShdw blurRad="38100" dist="38100" dir="2700000" algn="tl">
                    <a:srgbClr val="000000">
                      <a:alpha val="43137"/>
                    </a:srgbClr>
                  </a:outerShdw>
                </a:effectLst>
              </a:rPr>
              <a:t> </a:t>
            </a:r>
          </a:p>
        </p:txBody>
      </p:sp>
      <p:sp>
        <p:nvSpPr>
          <p:cNvPr id="3" name="Title 2">
            <a:extLst>
              <a:ext uri="{FF2B5EF4-FFF2-40B4-BE49-F238E27FC236}">
                <a16:creationId xmlns:a16="http://schemas.microsoft.com/office/drawing/2014/main" id="{426630E0-E8CB-9B01-4F0A-110A78533BA7}"/>
              </a:ext>
            </a:extLst>
          </p:cNvPr>
          <p:cNvSpPr>
            <a:spLocks noGrp="1"/>
          </p:cNvSpPr>
          <p:nvPr>
            <p:ph type="title"/>
          </p:nvPr>
        </p:nvSpPr>
        <p:spPr>
          <a:xfrm>
            <a:off x="2310587" y="571481"/>
            <a:ext cx="9058807" cy="1325563"/>
          </a:xfrm>
        </p:spPr>
        <p:txBody>
          <a:bodyPr/>
          <a:lstStyle/>
          <a:p>
            <a:pPr algn="ctr"/>
            <a:r>
              <a:rPr lang="en-US" altLang="en-US" dirty="0">
                <a:effectLst>
                  <a:outerShdw blurRad="38100" dist="38100" dir="2700000" algn="tl">
                    <a:srgbClr val="000000">
                      <a:alpha val="43137"/>
                    </a:srgbClr>
                  </a:outerShdw>
                </a:effectLst>
              </a:rPr>
              <a:t>The Revision Timeline</a:t>
            </a:r>
            <a:endParaRPr lang="en-US" dirty="0">
              <a:effectLst>
                <a:outerShdw blurRad="38100" dist="38100" dir="2700000" algn="tl">
                  <a:srgbClr val="000000">
                    <a:alpha val="43137"/>
                  </a:srgbClr>
                </a:outerShdw>
              </a:effectLst>
            </a:endParaRPr>
          </a:p>
        </p:txBody>
      </p:sp>
      <p:cxnSp>
        <p:nvCxnSpPr>
          <p:cNvPr id="4" name="Straight Connector 3">
            <a:extLst>
              <a:ext uri="{FF2B5EF4-FFF2-40B4-BE49-F238E27FC236}">
                <a16:creationId xmlns:a16="http://schemas.microsoft.com/office/drawing/2014/main" id="{D8C8FE68-8E1B-2131-E89D-0D8F7C3F80B5}"/>
              </a:ext>
            </a:extLst>
          </p:cNvPr>
          <p:cNvCxnSpPr/>
          <p:nvPr/>
        </p:nvCxnSpPr>
        <p:spPr>
          <a:xfrm>
            <a:off x="2763291" y="1773936"/>
            <a:ext cx="8153400" cy="158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0632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843520-AF26-C1D4-A666-E0F81BC7C8C7}"/>
              </a:ext>
            </a:extLst>
          </p:cNvPr>
          <p:cNvSpPr>
            <a:spLocks noGrp="1"/>
          </p:cNvSpPr>
          <p:nvPr>
            <p:ph idx="1"/>
          </p:nvPr>
        </p:nvSpPr>
        <p:spPr>
          <a:xfrm>
            <a:off x="2328173" y="1652954"/>
            <a:ext cx="9199483" cy="5013709"/>
          </a:xfrm>
        </p:spPr>
        <p:txBody>
          <a:bodyPr>
            <a:normAutofit/>
          </a:bodyPr>
          <a:lstStyle/>
          <a:p>
            <a:r>
              <a:rPr lang="en-US" altLang="en-US" dirty="0">
                <a:effectLst>
                  <a:outerShdw blurRad="38100" dist="38100" dir="2700000" algn="tl">
                    <a:srgbClr val="000000">
                      <a:alpha val="43137"/>
                    </a:srgbClr>
                  </a:outerShdw>
                </a:effectLst>
              </a:rPr>
              <a:t>Following November 2023 CoARC Board meeting, the Standards Committee will:</a:t>
            </a:r>
            <a:br>
              <a:rPr lang="en-US" altLang="en-US" dirty="0">
                <a:effectLst>
                  <a:outerShdw blurRad="38100" dist="38100" dir="2700000" algn="tl">
                    <a:srgbClr val="000000">
                      <a:alpha val="43137"/>
                    </a:srgbClr>
                  </a:outerShdw>
                </a:effectLst>
              </a:rPr>
            </a:br>
            <a:endParaRPr lang="en-US" altLang="en-US" dirty="0">
              <a:effectLst>
                <a:outerShdw blurRad="38100" dist="38100" dir="2700000" algn="tl">
                  <a:srgbClr val="000000">
                    <a:alpha val="43137"/>
                  </a:srgbClr>
                </a:outerShdw>
              </a:effectLst>
            </a:endParaRPr>
          </a:p>
          <a:p>
            <a:pPr lvl="1"/>
            <a:r>
              <a:rPr lang="en-US" altLang="en-US" dirty="0">
                <a:effectLst>
                  <a:outerShdw blurRad="38100" dist="38100" dir="2700000" algn="tl">
                    <a:srgbClr val="000000">
                      <a:alpha val="43137"/>
                    </a:srgbClr>
                  </a:outerShdw>
                </a:effectLst>
              </a:rPr>
              <a:t>Identify representatives from the communities of interest who will be willing to serve on the Committee.  This will be an expanded group of individuals in addition to the Committee members;</a:t>
            </a:r>
          </a:p>
          <a:p>
            <a:pPr lvl="1"/>
            <a:endParaRPr lang="en-US" altLang="en-US" dirty="0">
              <a:effectLst>
                <a:outerShdw blurRad="38100" dist="38100" dir="2700000" algn="tl">
                  <a:srgbClr val="000000">
                    <a:alpha val="43137"/>
                  </a:srgbClr>
                </a:outerShdw>
              </a:effectLst>
            </a:endParaRPr>
          </a:p>
          <a:p>
            <a:pPr lvl="1"/>
            <a:r>
              <a:rPr lang="en-US" dirty="0">
                <a:effectLst>
                  <a:outerShdw blurRad="38100" dist="38100" dir="2700000" algn="tl">
                    <a:srgbClr val="000000">
                      <a:alpha val="43137"/>
                    </a:srgbClr>
                  </a:outerShdw>
                </a:effectLst>
                <a:ea typeface="Times New Roman" panose="02020603050405020304" pitchFamily="18" charset="0"/>
              </a:rPr>
              <a:t>The Committee will develop surveys for existing programs and advisory committees to determine what graduates are doing (beyond what is on the TMC content outline). </a:t>
            </a:r>
          </a:p>
        </p:txBody>
      </p:sp>
      <p:sp>
        <p:nvSpPr>
          <p:cNvPr id="3" name="Title 2">
            <a:extLst>
              <a:ext uri="{FF2B5EF4-FFF2-40B4-BE49-F238E27FC236}">
                <a16:creationId xmlns:a16="http://schemas.microsoft.com/office/drawing/2014/main" id="{426630E0-E8CB-9B01-4F0A-110A78533BA7}"/>
              </a:ext>
            </a:extLst>
          </p:cNvPr>
          <p:cNvSpPr>
            <a:spLocks noGrp="1"/>
          </p:cNvSpPr>
          <p:nvPr>
            <p:ph type="title"/>
          </p:nvPr>
        </p:nvSpPr>
        <p:spPr>
          <a:xfrm>
            <a:off x="2328173" y="518727"/>
            <a:ext cx="9058807" cy="1325563"/>
          </a:xfrm>
        </p:spPr>
        <p:txBody>
          <a:bodyPr/>
          <a:lstStyle/>
          <a:p>
            <a:pPr algn="ctr"/>
            <a:r>
              <a:rPr lang="en-US" altLang="en-US" sz="4400" dirty="0">
                <a:effectLst>
                  <a:outerShdw blurRad="38100" dist="38100" dir="2700000" algn="tl">
                    <a:srgbClr val="000000">
                      <a:alpha val="43137"/>
                    </a:srgbClr>
                  </a:outerShdw>
                </a:effectLst>
              </a:rPr>
              <a:t>The Revision Timeline</a:t>
            </a:r>
            <a:endParaRPr lang="en-US" dirty="0">
              <a:effectLst>
                <a:outerShdw blurRad="38100" dist="38100" dir="2700000" algn="tl">
                  <a:srgbClr val="000000">
                    <a:alpha val="43137"/>
                  </a:srgbClr>
                </a:outerShdw>
              </a:effectLst>
            </a:endParaRPr>
          </a:p>
        </p:txBody>
      </p:sp>
      <p:cxnSp>
        <p:nvCxnSpPr>
          <p:cNvPr id="4" name="Straight Connector 3">
            <a:extLst>
              <a:ext uri="{FF2B5EF4-FFF2-40B4-BE49-F238E27FC236}">
                <a16:creationId xmlns:a16="http://schemas.microsoft.com/office/drawing/2014/main" id="{72B6A55A-FD49-E347-3309-3B72F65BF3FD}"/>
              </a:ext>
            </a:extLst>
          </p:cNvPr>
          <p:cNvCxnSpPr/>
          <p:nvPr/>
        </p:nvCxnSpPr>
        <p:spPr>
          <a:xfrm>
            <a:off x="2780876" y="1672830"/>
            <a:ext cx="8153400" cy="158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4880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C9D4C5-D99C-C234-4E97-2812A25CF4F8}"/>
              </a:ext>
            </a:extLst>
          </p:cNvPr>
          <p:cNvSpPr>
            <a:spLocks noGrp="1"/>
          </p:cNvSpPr>
          <p:nvPr>
            <p:ph idx="1"/>
          </p:nvPr>
        </p:nvSpPr>
        <p:spPr/>
        <p:txBody>
          <a:bodyPr/>
          <a:lstStyle/>
          <a:p>
            <a:r>
              <a:rPr lang="en-US" dirty="0"/>
              <a:t>For 2020 Standards, communities of interest were asked to provide feedback on 2015 Standards before the Committee began the review process.</a:t>
            </a:r>
          </a:p>
          <a:p>
            <a:pPr marL="0" indent="0">
              <a:buNone/>
            </a:pPr>
            <a:endParaRPr lang="en-US" dirty="0"/>
          </a:p>
          <a:p>
            <a:r>
              <a:rPr lang="en-US" dirty="0"/>
              <a:t>For 2025 Standards, the Committee will develop an initial draft for consideration by the communities of interest.</a:t>
            </a:r>
          </a:p>
        </p:txBody>
      </p:sp>
      <p:sp>
        <p:nvSpPr>
          <p:cNvPr id="3" name="Title 2">
            <a:extLst>
              <a:ext uri="{FF2B5EF4-FFF2-40B4-BE49-F238E27FC236}">
                <a16:creationId xmlns:a16="http://schemas.microsoft.com/office/drawing/2014/main" id="{8D24EB36-16E1-4FB8-2E52-DE59DB441145}"/>
              </a:ext>
            </a:extLst>
          </p:cNvPr>
          <p:cNvSpPr>
            <a:spLocks noGrp="1"/>
          </p:cNvSpPr>
          <p:nvPr>
            <p:ph type="title"/>
          </p:nvPr>
        </p:nvSpPr>
        <p:spPr/>
        <p:txBody>
          <a:bodyPr/>
          <a:lstStyle/>
          <a:p>
            <a:pPr algn="ctr"/>
            <a:r>
              <a:rPr lang="en-US" dirty="0"/>
              <a:t>Difference from Previous Process/Timeline</a:t>
            </a:r>
          </a:p>
        </p:txBody>
      </p:sp>
    </p:spTree>
    <p:extLst>
      <p:ext uri="{BB962C8B-B14F-4D97-AF65-F5344CB8AC3E}">
        <p14:creationId xmlns:p14="http://schemas.microsoft.com/office/powerpoint/2010/main" val="140523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843520-AF26-C1D4-A666-E0F81BC7C8C7}"/>
              </a:ext>
            </a:extLst>
          </p:cNvPr>
          <p:cNvSpPr>
            <a:spLocks noGrp="1"/>
          </p:cNvSpPr>
          <p:nvPr>
            <p:ph idx="1"/>
          </p:nvPr>
        </p:nvSpPr>
        <p:spPr>
          <a:xfrm>
            <a:off x="2878586" y="2194306"/>
            <a:ext cx="8239334" cy="3380016"/>
          </a:xfrm>
        </p:spPr>
        <p:txBody>
          <a:bodyPr>
            <a:normAutofit/>
          </a:bodyPr>
          <a:lstStyle/>
          <a:p>
            <a:pPr marL="0" indent="0" algn="ctr">
              <a:buNone/>
            </a:pPr>
            <a:r>
              <a:rPr lang="en-US" alt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 you think respiratory care graduates of an Entry into Practice </a:t>
            </a:r>
            <a:r>
              <a:rPr lang="en-US" altLang="en-US" sz="2800" dirty="0">
                <a:effectLst>
                  <a:outerShdw blurRad="38100" dist="38100" dir="2700000" algn="tl">
                    <a:srgbClr val="000000">
                      <a:alpha val="43137"/>
                    </a:srgbClr>
                  </a:outerShdw>
                </a:effectLst>
              </a:rPr>
              <a:t>P</a:t>
            </a:r>
            <a:r>
              <a:rPr lang="en-US" alt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rogram should acquire the same competencies (knowledge, skills, abilities) regardless of the degree they earn?</a:t>
            </a:r>
          </a:p>
        </p:txBody>
      </p:sp>
      <p:sp>
        <p:nvSpPr>
          <p:cNvPr id="3" name="Title 2">
            <a:extLst>
              <a:ext uri="{FF2B5EF4-FFF2-40B4-BE49-F238E27FC236}">
                <a16:creationId xmlns:a16="http://schemas.microsoft.com/office/drawing/2014/main" id="{426630E0-E8CB-9B01-4F0A-110A78533BA7}"/>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rPr>
              <a:t> Fundamental Question?</a:t>
            </a:r>
          </a:p>
        </p:txBody>
      </p:sp>
      <p:cxnSp>
        <p:nvCxnSpPr>
          <p:cNvPr id="4" name="Straight Connector 3">
            <a:extLst>
              <a:ext uri="{FF2B5EF4-FFF2-40B4-BE49-F238E27FC236}">
                <a16:creationId xmlns:a16="http://schemas.microsoft.com/office/drawing/2014/main" id="{54589C63-7B87-6ED9-94A6-2F60455A983E}"/>
              </a:ext>
            </a:extLst>
          </p:cNvPr>
          <p:cNvCxnSpPr/>
          <p:nvPr/>
        </p:nvCxnSpPr>
        <p:spPr>
          <a:xfrm>
            <a:off x="2921553" y="1775524"/>
            <a:ext cx="8153400" cy="158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4169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6630E0-E8CB-9B01-4F0A-110A78533BA7}"/>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rPr>
              <a:t>The answer is No…</a:t>
            </a:r>
          </a:p>
        </p:txBody>
      </p:sp>
      <p:sp>
        <p:nvSpPr>
          <p:cNvPr id="4" name="Content Placeholder 1">
            <a:extLst>
              <a:ext uri="{FF2B5EF4-FFF2-40B4-BE49-F238E27FC236}">
                <a16:creationId xmlns:a16="http://schemas.microsoft.com/office/drawing/2014/main" id="{9D70822A-B4A7-C3BD-4717-E652E990DF00}"/>
              </a:ext>
            </a:extLst>
          </p:cNvPr>
          <p:cNvSpPr>
            <a:spLocks noGrp="1"/>
          </p:cNvSpPr>
          <p:nvPr>
            <p:ph idx="1"/>
          </p:nvPr>
        </p:nvSpPr>
        <p:spPr>
          <a:xfrm>
            <a:off x="2468850" y="2187210"/>
            <a:ext cx="9058807" cy="3870709"/>
          </a:xfrm>
        </p:spPr>
        <p:txBody>
          <a:bodyPr>
            <a:noAutofit/>
          </a:bodyPr>
          <a:lstStyle/>
          <a:p>
            <a:pPr>
              <a:defRPr/>
            </a:pPr>
            <a:r>
              <a:rPr lang="en-US" sz="2400" b="0" i="0" u="none" strike="noStrike" baseline="0" dirty="0">
                <a:effectLst>
                  <a:outerShdw blurRad="38100" dist="38100" dir="2700000" algn="tl">
                    <a:srgbClr val="000000">
                      <a:alpha val="43137"/>
                    </a:srgbClr>
                  </a:outerShdw>
                </a:effectLst>
              </a:rPr>
              <a:t>The development of respiratory care workforce projections continues to be a challenging goal;</a:t>
            </a:r>
          </a:p>
          <a:p>
            <a:pPr>
              <a:defRPr/>
            </a:pPr>
            <a:r>
              <a:rPr lang="en-US" sz="2400" b="0" i="0" u="none" strike="noStrike" baseline="0" dirty="0">
                <a:effectLst>
                  <a:outerShdw blurRad="38100" dist="38100" dir="2700000" algn="tl">
                    <a:srgbClr val="000000">
                      <a:alpha val="43137"/>
                    </a:srgbClr>
                  </a:outerShdw>
                </a:effectLst>
              </a:rPr>
              <a:t>The variety of respiratory care programs and the graduates produced in these programs has resulted in a mix of practitioners with different competencies yet similar role expectations as they enter the workforce. </a:t>
            </a:r>
          </a:p>
          <a:p>
            <a:pPr>
              <a:defRPr/>
            </a:pPr>
            <a:r>
              <a:rPr lang="en-US" sz="2400" b="0" i="0" u="none" strike="noStrike" baseline="0" dirty="0">
                <a:effectLst>
                  <a:outerShdw blurRad="38100" dist="38100" dir="2700000" algn="tl">
                    <a:srgbClr val="000000">
                      <a:alpha val="43137"/>
                    </a:srgbClr>
                  </a:outerShdw>
                </a:effectLst>
              </a:rPr>
              <a:t>Recently, a greater focus has been placed on the expansion of enrollments in the nation’s respiratory care programs and improving the public’s awareness of respiratory care as a desirable profession. </a:t>
            </a:r>
            <a:endParaRPr lang="en-US" altLang="en-US" dirty="0">
              <a:effectLst>
                <a:outerShdw blurRad="38100" dist="38100" dir="2700000" algn="tl">
                  <a:srgbClr val="000000">
                    <a:alpha val="43137"/>
                  </a:srgbClr>
                </a:outerShdw>
              </a:effectLst>
            </a:endParaRPr>
          </a:p>
        </p:txBody>
      </p:sp>
      <p:cxnSp>
        <p:nvCxnSpPr>
          <p:cNvPr id="5" name="Straight Connector 4">
            <a:extLst>
              <a:ext uri="{FF2B5EF4-FFF2-40B4-BE49-F238E27FC236}">
                <a16:creationId xmlns:a16="http://schemas.microsoft.com/office/drawing/2014/main" id="{35B5E788-6372-1447-83FB-34487DB37562}"/>
              </a:ext>
            </a:extLst>
          </p:cNvPr>
          <p:cNvCxnSpPr/>
          <p:nvPr/>
        </p:nvCxnSpPr>
        <p:spPr>
          <a:xfrm>
            <a:off x="2921553" y="1775524"/>
            <a:ext cx="8153400" cy="158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6282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{65B06F3E-746F-444B-955D-CCBA85E1763B}tf16401369</Template>
  <TotalTime>4850</TotalTime>
  <Words>1661</Words>
  <Application>Microsoft Office PowerPoint</Application>
  <PresentationFormat>Widescreen</PresentationFormat>
  <Paragraphs>120</Paragraphs>
  <Slides>19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Helvetica Neue</vt:lpstr>
      <vt:lpstr>system-ui</vt:lpstr>
      <vt:lpstr>Times New Roman</vt:lpstr>
      <vt:lpstr>Wingdings 2</vt:lpstr>
      <vt:lpstr>Office Theme</vt:lpstr>
      <vt:lpstr>Update on 2025 CoARC Standards for Entry into Respiratory Care Practice</vt:lpstr>
      <vt:lpstr>Conflict of Interest</vt:lpstr>
      <vt:lpstr>Learning Objectives</vt:lpstr>
      <vt:lpstr>The Revision Process</vt:lpstr>
      <vt:lpstr>The Revision Timeline</vt:lpstr>
      <vt:lpstr>The Revision Timeline</vt:lpstr>
      <vt:lpstr>Difference from Previous Process/Timeline</vt:lpstr>
      <vt:lpstr> Fundamental Question?</vt:lpstr>
      <vt:lpstr>The answer is No…</vt:lpstr>
      <vt:lpstr>A New Format</vt:lpstr>
      <vt:lpstr>PowerPoint Presentation</vt:lpstr>
      <vt:lpstr>PowerPoint Presentation</vt:lpstr>
      <vt:lpstr>PowerPoint Presentation</vt:lpstr>
      <vt:lpstr>Revisiting Competencies</vt:lpstr>
      <vt:lpstr> Why the Emphasis on Competencies?</vt:lpstr>
      <vt:lpstr>Revisiting Competencies</vt:lpstr>
      <vt:lpstr>Revisiting Competencies</vt:lpstr>
      <vt:lpstr>Revisiting Competencies</vt:lpstr>
      <vt:lpstr> Questions and Answers   tom@coarc.com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Title Goes Here</dc:title>
  <dc:creator>Anna Patino</dc:creator>
  <cp:lastModifiedBy>Tammy Alsup</cp:lastModifiedBy>
  <cp:revision>40</cp:revision>
  <cp:lastPrinted>2022-07-05T17:41:55Z</cp:lastPrinted>
  <dcterms:created xsi:type="dcterms:W3CDTF">2022-06-09T12:39:11Z</dcterms:created>
  <dcterms:modified xsi:type="dcterms:W3CDTF">2023-11-13T14:54:42Z</dcterms:modified>
</cp:coreProperties>
</file>