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Roboto"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RvEwuUj81M2oRGnoxwH8RjUwD6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is required. Presenter name, credentials, company and title.</a:t>
            </a:r>
            <a:endParaRPr/>
          </a:p>
          <a:p>
            <a:pPr marL="0" lvl="0" indent="0" algn="l" rtl="0">
              <a:spcBef>
                <a:spcPts val="0"/>
              </a:spcBef>
              <a:spcAft>
                <a:spcPts val="0"/>
              </a:spcAft>
              <a:buNone/>
            </a:pPr>
            <a:r>
              <a:rPr lang="en-US"/>
              <a:t>Enter the approved lecture title as detailed in your invitation to present. </a:t>
            </a:r>
            <a:endParaRPr/>
          </a:p>
          <a:p>
            <a:pPr marL="0" lvl="0" indent="0" algn="l" rtl="0">
              <a:spcBef>
                <a:spcPts val="0"/>
              </a:spcBef>
              <a:spcAft>
                <a:spcPts val="0"/>
              </a:spcAft>
              <a:buNone/>
            </a:pPr>
            <a:r>
              <a:rPr lang="en-US"/>
              <a:t>You may also add a company/employer logo in the designated space. </a:t>
            </a:r>
            <a:endParaRPr/>
          </a:p>
        </p:txBody>
      </p:sp>
      <p:sp>
        <p:nvSpPr>
          <p:cNvPr id="108" name="Google Shape;10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504f3e2178_0_1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504f3e2178_0_12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Idaho, Texas, NC, Ohio &amp; Nebraska all have two types of DA programs; Ohio has the most at 5 followed by NC at 4</a:t>
            </a:r>
            <a:endParaRPr/>
          </a:p>
        </p:txBody>
      </p:sp>
      <p:sp>
        <p:nvSpPr>
          <p:cNvPr id="194" name="Google Shape;194;g2504f3e2178_0_12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504f3e2178_0_1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504f3e2178_0_1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2504f3e2178_0_1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504f3e2178_0_1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504f3e2178_0_12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Visibility of the program can aid to recruit and retain</a:t>
            </a:r>
            <a:endParaRPr/>
          </a:p>
        </p:txBody>
      </p:sp>
      <p:sp>
        <p:nvSpPr>
          <p:cNvPr id="209" name="Google Shape;209;g2504f3e2178_0_12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04f3e2178_0_1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04f3e2178_0_12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DA serves as a pathway to leadership positions or other promotions/role changes which may equate to more opportunities and compensation</a:t>
            </a:r>
            <a:endParaRPr/>
          </a:p>
        </p:txBody>
      </p:sp>
      <p:sp>
        <p:nvSpPr>
          <p:cNvPr id="216" name="Google Shape;216;g2504f3e2178_0_12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50875c3b9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50875c3b9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250875c3b9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504f3e2178_0_5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504f3e2178_0_5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2504f3e2178_0_5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504f3e2178_0_5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504f3e2178_0_5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Distinct from APRT</a:t>
            </a:r>
            <a:endParaRPr/>
          </a:p>
        </p:txBody>
      </p:sp>
      <p:sp>
        <p:nvSpPr>
          <p:cNvPr id="239" name="Google Shape;239;g2504f3e2178_0_5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504f3e2178_0_1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504f3e2178_0_12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2504f3e2178_0_12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52b5995ea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52b5995ea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252b5995ea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52b5995ea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52b5995ead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252b5995ead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required slide.</a:t>
            </a:r>
            <a:endParaRPr/>
          </a:p>
          <a:p>
            <a:pPr marL="0" lvl="0" indent="0" algn="l" rtl="0">
              <a:spcBef>
                <a:spcPts val="0"/>
              </a:spcBef>
              <a:spcAft>
                <a:spcPts val="0"/>
              </a:spcAft>
              <a:buNone/>
            </a:pPr>
            <a:r>
              <a:rPr lang="en-US"/>
              <a:t>If there are no COI then please type None or the equivalent.</a:t>
            </a:r>
            <a:endParaRPr/>
          </a:p>
        </p:txBody>
      </p:sp>
      <p:sp>
        <p:nvSpPr>
          <p:cNvPr id="116" name="Google Shape;11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52b5995ead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52b5995ead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252b5995ead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52f5f98e3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52f5f98e3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g252f5f98e30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504f3e2178_0_1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504f3e2178_0_12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2504f3e2178_0_12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required slide.</a:t>
            </a:r>
            <a:endParaRPr/>
          </a:p>
          <a:p>
            <a:pPr marL="0" lvl="0" indent="0" algn="l" rtl="0">
              <a:spcBef>
                <a:spcPts val="0"/>
              </a:spcBef>
              <a:spcAft>
                <a:spcPts val="0"/>
              </a:spcAft>
              <a:buNone/>
            </a:pPr>
            <a:r>
              <a:rPr lang="en-US"/>
              <a:t>List at least 2 of the approved learning objectives in your invitation</a:t>
            </a:r>
            <a:endParaRPr/>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504f3e2178_0_12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504f3e2178_0_12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g2504f3e2178_0_12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504f3e2178_0_5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504f3e2178_0_5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Advanced training will look different depending on the individual’s point of entry into the profession (not counting letters of intent)</a:t>
            </a:r>
            <a:endParaRPr/>
          </a:p>
        </p:txBody>
      </p:sp>
      <p:sp>
        <p:nvSpPr>
          <p:cNvPr id="145" name="Google Shape;145;g2504f3e2178_0_5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At minimum, all programs must have at least this stated goal, how it is achieved and the focus areas will differ from program to program. The KSAs or domains of educational activities (cognitive, psychomotor, and affective) should reflect the expected qualities or characteristics of the advanced respiratory therapist. Focus areas can help formulate ESLOs. </a:t>
            </a:r>
            <a:endParaRPr/>
          </a:p>
        </p:txBody>
      </p:sp>
      <p:sp>
        <p:nvSpPr>
          <p:cNvPr id="166" name="Google Shape;16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04f3e2178_0_5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504f3e2178_0_5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There are several more program under review or are in the process of seeking accreditation (letter of intent); 19 states have an accredited DA program</a:t>
            </a:r>
            <a:endParaRPr/>
          </a:p>
        </p:txBody>
      </p:sp>
      <p:sp>
        <p:nvSpPr>
          <p:cNvPr id="173" name="Google Shape;173;g2504f3e2178_0_5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4f3e2178_0_12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4f3e2178_0_12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2504f3e2178_0_12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1"/>
          <p:cNvSpPr txBox="1">
            <a:spLocks noGrp="1"/>
          </p:cNvSpPr>
          <p:nvPr>
            <p:ph type="subTitle" idx="1"/>
          </p:nvPr>
        </p:nvSpPr>
        <p:spPr>
          <a:xfrm>
            <a:off x="270553" y="4234069"/>
            <a:ext cx="8226902" cy="1289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lt1"/>
              </a:buClr>
              <a:buSzPts val="2400"/>
              <a:buNone/>
              <a:defRPr sz="2400" b="0" i="0">
                <a:solidFill>
                  <a:schemeClr val="lt1"/>
                </a:solidFill>
                <a:latin typeface="Century Gothic"/>
                <a:ea typeface="Century Gothic"/>
                <a:cs typeface="Century Gothic"/>
                <a:sym typeface="Century Gothic"/>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11" descr="Logo&#10;&#10;Description automatically generated"/>
          <p:cNvPicPr preferRelativeResize="0"/>
          <p:nvPr/>
        </p:nvPicPr>
        <p:blipFill rotWithShape="1">
          <a:blip r:embed="rId3">
            <a:alphaModFix/>
          </a:blip>
          <a:srcRect/>
          <a:stretch/>
        </p:blipFill>
        <p:spPr>
          <a:xfrm>
            <a:off x="9660628" y="2117329"/>
            <a:ext cx="2480168" cy="2299493"/>
          </a:xfrm>
          <a:prstGeom prst="rect">
            <a:avLst/>
          </a:prstGeom>
          <a:noFill/>
          <a:ln>
            <a:noFill/>
          </a:ln>
        </p:spPr>
      </p:pic>
      <p:sp>
        <p:nvSpPr>
          <p:cNvPr id="18" name="Google Shape;18;p11"/>
          <p:cNvSpPr txBox="1">
            <a:spLocks noGrp="1"/>
          </p:cNvSpPr>
          <p:nvPr>
            <p:ph type="title"/>
          </p:nvPr>
        </p:nvSpPr>
        <p:spPr>
          <a:xfrm>
            <a:off x="270553" y="572655"/>
            <a:ext cx="8226902" cy="34819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a:spLocks noGrp="1"/>
          </p:cNvSpPr>
          <p:nvPr>
            <p:ph type="pic" idx="2"/>
          </p:nvPr>
        </p:nvSpPr>
        <p:spPr>
          <a:xfrm>
            <a:off x="270553" y="5701551"/>
            <a:ext cx="1870075" cy="854075"/>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0"/>
          <p:cNvSpPr>
            <a:spLocks noGrp="1"/>
          </p:cNvSpPr>
          <p:nvPr>
            <p:ph type="pic" idx="2"/>
          </p:nvPr>
        </p:nvSpPr>
        <p:spPr>
          <a:xfrm>
            <a:off x="5183188" y="987425"/>
            <a:ext cx="6172200" cy="4873625"/>
          </a:xfrm>
          <a:prstGeom prst="rect">
            <a:avLst/>
          </a:prstGeom>
          <a:noFill/>
          <a:ln>
            <a:noFill/>
          </a:ln>
        </p:spPr>
      </p:sp>
      <p:sp>
        <p:nvSpPr>
          <p:cNvPr id="89" name="Google Shape;89;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12"/>
          <p:cNvSpPr/>
          <p:nvPr/>
        </p:nvSpPr>
        <p:spPr>
          <a:xfrm>
            <a:off x="1040620" y="0"/>
            <a:ext cx="9350639" cy="6858000"/>
          </a:xfrm>
          <a:prstGeom prst="rect">
            <a:avLst/>
          </a:prstGeom>
          <a:solidFill>
            <a:schemeClr val="lt1">
              <a:alpha val="8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12"/>
          <p:cNvSpPr txBox="1">
            <a:spLocks noGrp="1"/>
          </p:cNvSpPr>
          <p:nvPr>
            <p:ph type="title"/>
          </p:nvPr>
        </p:nvSpPr>
        <p:spPr>
          <a:xfrm>
            <a:off x="1152525" y="365125"/>
            <a:ext cx="912483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C98D5"/>
              </a:buClr>
              <a:buSzPts val="4400"/>
              <a:buFont typeface="Century Gothic"/>
              <a:buNone/>
              <a:defRPr b="1" i="0">
                <a:solidFill>
                  <a:srgbClr val="0C98D5"/>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1152525" y="1825625"/>
            <a:ext cx="9124837" cy="4667250"/>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1000"/>
              </a:spcBef>
              <a:spcAft>
                <a:spcPts val="0"/>
              </a:spcAft>
              <a:buClr>
                <a:srgbClr val="F78E1E"/>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rgbClr val="F78E1E"/>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rgbClr val="F78E1E"/>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rgbClr val="F78E1E"/>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rgbClr val="F78E1E"/>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2"/>
          <p:cNvSpPr/>
          <p:nvPr/>
        </p:nvSpPr>
        <p:spPr>
          <a:xfrm>
            <a:off x="227190" y="0"/>
            <a:ext cx="122583" cy="6858000"/>
          </a:xfrm>
          <a:prstGeom prst="rect">
            <a:avLst/>
          </a:prstGeom>
          <a:solidFill>
            <a:srgbClr val="F78E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12"/>
          <p:cNvSpPr/>
          <p:nvPr/>
        </p:nvSpPr>
        <p:spPr>
          <a:xfrm>
            <a:off x="491406" y="0"/>
            <a:ext cx="122583" cy="6858000"/>
          </a:xfrm>
          <a:prstGeom prst="rect">
            <a:avLst/>
          </a:prstGeom>
          <a:solidFill>
            <a:srgbClr val="0C98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12"/>
          <p:cNvSpPr/>
          <p:nvPr/>
        </p:nvSpPr>
        <p:spPr>
          <a:xfrm>
            <a:off x="766013" y="0"/>
            <a:ext cx="122583" cy="6858000"/>
          </a:xfrm>
          <a:prstGeom prst="rect">
            <a:avLst/>
          </a:prstGeom>
          <a:solidFill>
            <a:srgbClr val="4379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12"/>
          <p:cNvSpPr/>
          <p:nvPr/>
        </p:nvSpPr>
        <p:spPr>
          <a:xfrm>
            <a:off x="-37026" y="0"/>
            <a:ext cx="122583" cy="6858000"/>
          </a:xfrm>
          <a:prstGeom prst="rect">
            <a:avLst/>
          </a:prstGeom>
          <a:solidFill>
            <a:srgbClr val="F8DF0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 name="Google Shape;28;p12"/>
          <p:cNvPicPr preferRelativeResize="0"/>
          <p:nvPr/>
        </p:nvPicPr>
        <p:blipFill rotWithShape="1">
          <a:blip r:embed="rId3">
            <a:alphaModFix/>
          </a:blip>
          <a:srcRect l="652" r="651"/>
          <a:stretch/>
        </p:blipFill>
        <p:spPr>
          <a:xfrm>
            <a:off x="10391259" y="4957445"/>
            <a:ext cx="1710198" cy="1606550"/>
          </a:xfrm>
          <a:prstGeom prst="rect">
            <a:avLst/>
          </a:prstGeom>
          <a:noFill/>
          <a:ln>
            <a:noFill/>
          </a:ln>
          <a:effectLst>
            <a:outerShdw blurRad="586590" algn="r" rotWithShape="0">
              <a:srgbClr val="000000">
                <a:alpha val="9647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13"/>
          <p:cNvSpPr/>
          <p:nvPr/>
        </p:nvSpPr>
        <p:spPr>
          <a:xfrm>
            <a:off x="0" y="0"/>
            <a:ext cx="12192000" cy="6858000"/>
          </a:xfrm>
          <a:prstGeom prst="rect">
            <a:avLst/>
          </a:prstGeom>
          <a:solidFill>
            <a:srgbClr val="0C98D5">
              <a:alpha val="7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13"/>
          <p:cNvSpPr txBox="1">
            <a:spLocks noGrp="1"/>
          </p:cNvSpPr>
          <p:nvPr>
            <p:ph type="title"/>
          </p:nvPr>
        </p:nvSpPr>
        <p:spPr>
          <a:xfrm>
            <a:off x="831850" y="764165"/>
            <a:ext cx="10515600" cy="28527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Century Gothic"/>
              <a:buNone/>
              <a:defRPr sz="6000" b="1" i="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831850" y="3643891"/>
            <a:ext cx="10515600" cy="730682"/>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F8DF08"/>
              </a:buClr>
              <a:buSzPts val="2400"/>
              <a:buNone/>
              <a:defRPr sz="2400" b="1" i="0">
                <a:solidFill>
                  <a:srgbClr val="F8DF08"/>
                </a:solidFill>
                <a:latin typeface="Century Gothic"/>
                <a:ea typeface="Century Gothic"/>
                <a:cs typeface="Century Gothic"/>
                <a:sym typeface="Century Gothic"/>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33" name="Google Shape;33;p13" descr="Logo&#10;&#10;Description automatically generated"/>
          <p:cNvPicPr preferRelativeResize="0"/>
          <p:nvPr/>
        </p:nvPicPr>
        <p:blipFill rotWithShape="1">
          <a:blip r:embed="rId3">
            <a:alphaModFix/>
          </a:blip>
          <a:srcRect/>
          <a:stretch/>
        </p:blipFill>
        <p:spPr>
          <a:xfrm>
            <a:off x="5158366" y="4790209"/>
            <a:ext cx="1875269" cy="17386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34"/>
        <p:cNvGrpSpPr/>
        <p:nvPr/>
      </p:nvGrpSpPr>
      <p:grpSpPr>
        <a:xfrm>
          <a:off x="0" y="0"/>
          <a:ext cx="0" cy="0"/>
          <a:chOff x="0" y="0"/>
          <a:chExt cx="0" cy="0"/>
        </a:xfrm>
      </p:grpSpPr>
      <p:sp>
        <p:nvSpPr>
          <p:cNvPr id="35" name="Google Shape;35;p14"/>
          <p:cNvSpPr/>
          <p:nvPr/>
        </p:nvSpPr>
        <p:spPr>
          <a:xfrm>
            <a:off x="1040620" y="0"/>
            <a:ext cx="9350639" cy="6858000"/>
          </a:xfrm>
          <a:prstGeom prst="rect">
            <a:avLst/>
          </a:prstGeom>
          <a:solidFill>
            <a:schemeClr val="lt1">
              <a:alpha val="8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14"/>
          <p:cNvSpPr txBox="1">
            <a:spLocks noGrp="1"/>
          </p:cNvSpPr>
          <p:nvPr>
            <p:ph type="title"/>
          </p:nvPr>
        </p:nvSpPr>
        <p:spPr>
          <a:xfrm>
            <a:off x="1152525" y="365125"/>
            <a:ext cx="912483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C98D5"/>
              </a:buClr>
              <a:buSzPts val="4400"/>
              <a:buFont typeface="Century Gothic"/>
              <a:buNone/>
              <a:defRPr b="1" i="0">
                <a:solidFill>
                  <a:srgbClr val="0C98D5"/>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4"/>
          <p:cNvSpPr txBox="1">
            <a:spLocks noGrp="1"/>
          </p:cNvSpPr>
          <p:nvPr>
            <p:ph type="body" idx="1"/>
          </p:nvPr>
        </p:nvSpPr>
        <p:spPr>
          <a:xfrm>
            <a:off x="1152525" y="1825625"/>
            <a:ext cx="9124837" cy="4667250"/>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1000"/>
              </a:spcBef>
              <a:spcAft>
                <a:spcPts val="0"/>
              </a:spcAft>
              <a:buClr>
                <a:srgbClr val="F78E1E"/>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rgbClr val="F78E1E"/>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rgbClr val="F78E1E"/>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rgbClr val="F78E1E"/>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rgbClr val="F78E1E"/>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4"/>
          <p:cNvSpPr/>
          <p:nvPr/>
        </p:nvSpPr>
        <p:spPr>
          <a:xfrm>
            <a:off x="227190" y="0"/>
            <a:ext cx="122583" cy="6858000"/>
          </a:xfrm>
          <a:prstGeom prst="rect">
            <a:avLst/>
          </a:prstGeom>
          <a:solidFill>
            <a:srgbClr val="F78E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14"/>
          <p:cNvSpPr/>
          <p:nvPr/>
        </p:nvSpPr>
        <p:spPr>
          <a:xfrm>
            <a:off x="491406" y="0"/>
            <a:ext cx="122583" cy="6858000"/>
          </a:xfrm>
          <a:prstGeom prst="rect">
            <a:avLst/>
          </a:prstGeom>
          <a:solidFill>
            <a:srgbClr val="0C98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14"/>
          <p:cNvSpPr/>
          <p:nvPr/>
        </p:nvSpPr>
        <p:spPr>
          <a:xfrm>
            <a:off x="766013" y="0"/>
            <a:ext cx="122583" cy="6858000"/>
          </a:xfrm>
          <a:prstGeom prst="rect">
            <a:avLst/>
          </a:prstGeom>
          <a:solidFill>
            <a:srgbClr val="4379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14"/>
          <p:cNvSpPr/>
          <p:nvPr/>
        </p:nvSpPr>
        <p:spPr>
          <a:xfrm>
            <a:off x="-37026" y="0"/>
            <a:ext cx="122583" cy="6858000"/>
          </a:xfrm>
          <a:prstGeom prst="rect">
            <a:avLst/>
          </a:prstGeom>
          <a:solidFill>
            <a:srgbClr val="F8DF0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2" name="Google Shape;42;p14"/>
          <p:cNvPicPr preferRelativeResize="0"/>
          <p:nvPr/>
        </p:nvPicPr>
        <p:blipFill rotWithShape="1">
          <a:blip r:embed="rId2">
            <a:alphaModFix/>
          </a:blip>
          <a:srcRect l="11262" t="12562" r="9580" b="14893"/>
          <a:stretch/>
        </p:blipFill>
        <p:spPr>
          <a:xfrm>
            <a:off x="10389267" y="4904509"/>
            <a:ext cx="1802734" cy="16521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rgbClr val="F78E1E"/>
        </a:solidFill>
        <a:effectLst/>
      </p:bgPr>
    </p:bg>
    <p:spTree>
      <p:nvGrpSpPr>
        <p:cNvPr id="1" name="Shape 43"/>
        <p:cNvGrpSpPr/>
        <p:nvPr/>
      </p:nvGrpSpPr>
      <p:grpSpPr>
        <a:xfrm>
          <a:off x="0" y="0"/>
          <a:ext cx="0" cy="0"/>
          <a:chOff x="0" y="0"/>
          <a:chExt cx="0" cy="0"/>
        </a:xfrm>
      </p:grpSpPr>
      <p:sp>
        <p:nvSpPr>
          <p:cNvPr id="44" name="Google Shape;44;p15"/>
          <p:cNvSpPr/>
          <p:nvPr/>
        </p:nvSpPr>
        <p:spPr>
          <a:xfrm>
            <a:off x="-33323" y="0"/>
            <a:ext cx="87152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15"/>
          <p:cNvSpPr txBox="1">
            <a:spLocks noGrp="1"/>
          </p:cNvSpPr>
          <p:nvPr>
            <p:ph type="title"/>
          </p:nvPr>
        </p:nvSpPr>
        <p:spPr>
          <a:xfrm>
            <a:off x="1040620" y="365125"/>
            <a:ext cx="1031318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b="1" i="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1040620" y="1825625"/>
            <a:ext cx="497918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8DF08"/>
              </a:buClr>
              <a:buSzPts val="2800"/>
              <a:buChar char="•"/>
              <a:defRPr b="0" i="0">
                <a:latin typeface="Century Gothic"/>
                <a:ea typeface="Century Gothic"/>
                <a:cs typeface="Century Gothic"/>
                <a:sym typeface="Century Gothic"/>
              </a:defRPr>
            </a:lvl1pPr>
            <a:lvl2pPr marL="914400" lvl="1" indent="-381000" algn="l">
              <a:lnSpc>
                <a:spcPct val="90000"/>
              </a:lnSpc>
              <a:spcBef>
                <a:spcPts val="500"/>
              </a:spcBef>
              <a:spcAft>
                <a:spcPts val="0"/>
              </a:spcAft>
              <a:buClr>
                <a:srgbClr val="F8DF08"/>
              </a:buClr>
              <a:buSzPts val="2400"/>
              <a:buChar char="•"/>
              <a:defRPr b="0" i="0">
                <a:latin typeface="Century Gothic"/>
                <a:ea typeface="Century Gothic"/>
                <a:cs typeface="Century Gothic"/>
                <a:sym typeface="Century Gothic"/>
              </a:defRPr>
            </a:lvl2pPr>
            <a:lvl3pPr marL="1371600" lvl="2" indent="-355600" algn="l">
              <a:lnSpc>
                <a:spcPct val="90000"/>
              </a:lnSpc>
              <a:spcBef>
                <a:spcPts val="500"/>
              </a:spcBef>
              <a:spcAft>
                <a:spcPts val="0"/>
              </a:spcAft>
              <a:buClr>
                <a:srgbClr val="F8DF08"/>
              </a:buClr>
              <a:buSzPts val="2000"/>
              <a:buChar char="•"/>
              <a:defRPr b="0" i="0">
                <a:latin typeface="Century Gothic"/>
                <a:ea typeface="Century Gothic"/>
                <a:cs typeface="Century Gothic"/>
                <a:sym typeface="Century Gothic"/>
              </a:defRPr>
            </a:lvl3pPr>
            <a:lvl4pPr marL="1828800" lvl="3" indent="-342900" algn="l">
              <a:lnSpc>
                <a:spcPct val="90000"/>
              </a:lnSpc>
              <a:spcBef>
                <a:spcPts val="500"/>
              </a:spcBef>
              <a:spcAft>
                <a:spcPts val="0"/>
              </a:spcAft>
              <a:buClr>
                <a:srgbClr val="F8DF08"/>
              </a:buClr>
              <a:buSzPts val="1800"/>
              <a:buChar char="•"/>
              <a:defRPr b="0" i="0">
                <a:latin typeface="Century Gothic"/>
                <a:ea typeface="Century Gothic"/>
                <a:cs typeface="Century Gothic"/>
                <a:sym typeface="Century Gothic"/>
              </a:defRPr>
            </a:lvl4pPr>
            <a:lvl5pPr marL="2286000" lvl="4" indent="-342900" algn="l">
              <a:lnSpc>
                <a:spcPct val="90000"/>
              </a:lnSpc>
              <a:spcBef>
                <a:spcPts val="500"/>
              </a:spcBef>
              <a:spcAft>
                <a:spcPts val="0"/>
              </a:spcAft>
              <a:buClr>
                <a:srgbClr val="F8DF08"/>
              </a:buClr>
              <a:buSzPts val="1800"/>
              <a:buChar char="•"/>
              <a:defRPr b="0" i="0">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8DF08"/>
              </a:buClr>
              <a:buSzPts val="2800"/>
              <a:buFont typeface="Arial"/>
              <a:buChar char="•"/>
              <a:defRPr b="0" i="0">
                <a:latin typeface="Century Gothic"/>
                <a:ea typeface="Century Gothic"/>
                <a:cs typeface="Century Gothic"/>
                <a:sym typeface="Century Gothic"/>
              </a:defRPr>
            </a:lvl1pPr>
            <a:lvl2pPr marL="914400" lvl="1" indent="-381000" algn="l">
              <a:lnSpc>
                <a:spcPct val="90000"/>
              </a:lnSpc>
              <a:spcBef>
                <a:spcPts val="500"/>
              </a:spcBef>
              <a:spcAft>
                <a:spcPts val="0"/>
              </a:spcAft>
              <a:buClr>
                <a:srgbClr val="F8DF08"/>
              </a:buClr>
              <a:buSzPts val="2400"/>
              <a:buFont typeface="Arial"/>
              <a:buChar char="•"/>
              <a:defRPr b="0" i="0">
                <a:latin typeface="Century Gothic"/>
                <a:ea typeface="Century Gothic"/>
                <a:cs typeface="Century Gothic"/>
                <a:sym typeface="Century Gothic"/>
              </a:defRPr>
            </a:lvl2pPr>
            <a:lvl3pPr marL="1371600" lvl="2" indent="-355600" algn="l">
              <a:lnSpc>
                <a:spcPct val="90000"/>
              </a:lnSpc>
              <a:spcBef>
                <a:spcPts val="500"/>
              </a:spcBef>
              <a:spcAft>
                <a:spcPts val="0"/>
              </a:spcAft>
              <a:buClr>
                <a:srgbClr val="F8DF08"/>
              </a:buClr>
              <a:buSzPts val="2000"/>
              <a:buFont typeface="Arial"/>
              <a:buChar char="•"/>
              <a:defRPr b="0" i="0">
                <a:latin typeface="Century Gothic"/>
                <a:ea typeface="Century Gothic"/>
                <a:cs typeface="Century Gothic"/>
                <a:sym typeface="Century Gothic"/>
              </a:defRPr>
            </a:lvl3pPr>
            <a:lvl4pPr marL="1828800" lvl="3" indent="-342900" algn="l">
              <a:lnSpc>
                <a:spcPct val="90000"/>
              </a:lnSpc>
              <a:spcBef>
                <a:spcPts val="500"/>
              </a:spcBef>
              <a:spcAft>
                <a:spcPts val="0"/>
              </a:spcAft>
              <a:buClr>
                <a:srgbClr val="F8DF08"/>
              </a:buClr>
              <a:buSzPts val="1800"/>
              <a:buFont typeface="Arial"/>
              <a:buChar char="•"/>
              <a:defRPr b="0" i="0">
                <a:latin typeface="Century Gothic"/>
                <a:ea typeface="Century Gothic"/>
                <a:cs typeface="Century Gothic"/>
                <a:sym typeface="Century Gothic"/>
              </a:defRPr>
            </a:lvl4pPr>
            <a:lvl5pPr marL="2286000" lvl="4" indent="-342900" algn="l">
              <a:lnSpc>
                <a:spcPct val="90000"/>
              </a:lnSpc>
              <a:spcBef>
                <a:spcPts val="500"/>
              </a:spcBef>
              <a:spcAft>
                <a:spcPts val="0"/>
              </a:spcAft>
              <a:buClr>
                <a:srgbClr val="F78E1E"/>
              </a:buClr>
              <a:buSzPts val="1800"/>
              <a:buChar char="•"/>
              <a:defRPr b="0" i="0">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5"/>
          <p:cNvSpPr/>
          <p:nvPr/>
        </p:nvSpPr>
        <p:spPr>
          <a:xfrm>
            <a:off x="227190" y="0"/>
            <a:ext cx="122583" cy="6858000"/>
          </a:xfrm>
          <a:prstGeom prst="rect">
            <a:avLst/>
          </a:prstGeom>
          <a:solidFill>
            <a:srgbClr val="F78E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15"/>
          <p:cNvSpPr/>
          <p:nvPr/>
        </p:nvSpPr>
        <p:spPr>
          <a:xfrm>
            <a:off x="491406" y="0"/>
            <a:ext cx="122583" cy="6858000"/>
          </a:xfrm>
          <a:prstGeom prst="rect">
            <a:avLst/>
          </a:prstGeom>
          <a:solidFill>
            <a:srgbClr val="0C98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15"/>
          <p:cNvSpPr/>
          <p:nvPr/>
        </p:nvSpPr>
        <p:spPr>
          <a:xfrm>
            <a:off x="766013" y="0"/>
            <a:ext cx="122583" cy="6858000"/>
          </a:xfrm>
          <a:prstGeom prst="rect">
            <a:avLst/>
          </a:prstGeom>
          <a:solidFill>
            <a:srgbClr val="4379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15"/>
          <p:cNvSpPr/>
          <p:nvPr/>
        </p:nvSpPr>
        <p:spPr>
          <a:xfrm>
            <a:off x="-37026" y="0"/>
            <a:ext cx="122583" cy="6858000"/>
          </a:xfrm>
          <a:prstGeom prst="rect">
            <a:avLst/>
          </a:prstGeom>
          <a:solidFill>
            <a:srgbClr val="F8DF0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2" name="Google Shape;52;p15"/>
          <p:cNvPicPr preferRelativeResize="0"/>
          <p:nvPr/>
        </p:nvPicPr>
        <p:blipFill rotWithShape="1">
          <a:blip r:embed="rId2">
            <a:alphaModFix/>
          </a:blip>
          <a:srcRect l="652" r="651"/>
          <a:stretch/>
        </p:blipFill>
        <p:spPr>
          <a:xfrm>
            <a:off x="10391259" y="4957445"/>
            <a:ext cx="1710198" cy="16065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6"/>
          <p:cNvSpPr/>
          <p:nvPr/>
        </p:nvSpPr>
        <p:spPr>
          <a:xfrm>
            <a:off x="0" y="0"/>
            <a:ext cx="12192000" cy="6858000"/>
          </a:xfrm>
          <a:prstGeom prst="rect">
            <a:avLst/>
          </a:prstGeom>
          <a:solidFill>
            <a:srgbClr val="0C98D5">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16"/>
          <p:cNvSpPr/>
          <p:nvPr/>
        </p:nvSpPr>
        <p:spPr>
          <a:xfrm>
            <a:off x="264216" y="0"/>
            <a:ext cx="122583" cy="6858000"/>
          </a:xfrm>
          <a:prstGeom prst="rect">
            <a:avLst/>
          </a:prstGeom>
          <a:solidFill>
            <a:srgbClr val="F78E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16"/>
          <p:cNvSpPr/>
          <p:nvPr/>
        </p:nvSpPr>
        <p:spPr>
          <a:xfrm>
            <a:off x="528432" y="0"/>
            <a:ext cx="122583" cy="6858000"/>
          </a:xfrm>
          <a:prstGeom prst="rect">
            <a:avLst/>
          </a:prstGeom>
          <a:solidFill>
            <a:srgbClr val="0C98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7" name="Google Shape;57;p16"/>
          <p:cNvSpPr/>
          <p:nvPr/>
        </p:nvSpPr>
        <p:spPr>
          <a:xfrm>
            <a:off x="803039" y="0"/>
            <a:ext cx="122583" cy="6858000"/>
          </a:xfrm>
          <a:prstGeom prst="rect">
            <a:avLst/>
          </a:prstGeom>
          <a:solidFill>
            <a:srgbClr val="4379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16"/>
          <p:cNvSpPr/>
          <p:nvPr/>
        </p:nvSpPr>
        <p:spPr>
          <a:xfrm>
            <a:off x="0" y="0"/>
            <a:ext cx="122583" cy="6858000"/>
          </a:xfrm>
          <a:prstGeom prst="rect">
            <a:avLst/>
          </a:prstGeom>
          <a:solidFill>
            <a:srgbClr val="F8DF0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9" name="Google Shape;59;p16"/>
          <p:cNvPicPr preferRelativeResize="0"/>
          <p:nvPr/>
        </p:nvPicPr>
        <p:blipFill rotWithShape="1">
          <a:blip r:embed="rId3">
            <a:alphaModFix/>
          </a:blip>
          <a:srcRect l="652" r="651"/>
          <a:stretch/>
        </p:blipFill>
        <p:spPr>
          <a:xfrm>
            <a:off x="10591800" y="5267415"/>
            <a:ext cx="1335984" cy="1255016"/>
          </a:xfrm>
          <a:prstGeom prst="rect">
            <a:avLst/>
          </a:prstGeom>
          <a:noFill/>
          <a:ln>
            <a:noFill/>
          </a:ln>
        </p:spPr>
      </p:pic>
      <p:sp>
        <p:nvSpPr>
          <p:cNvPr id="60" name="Google Shape;60;p16"/>
          <p:cNvSpPr txBox="1">
            <a:spLocks noGrp="1"/>
          </p:cNvSpPr>
          <p:nvPr>
            <p:ph type="title"/>
          </p:nvPr>
        </p:nvSpPr>
        <p:spPr>
          <a:xfrm>
            <a:off x="1236518" y="365125"/>
            <a:ext cx="1011728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b="1" i="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6"/>
          <p:cNvSpPr txBox="1">
            <a:spLocks noGrp="1"/>
          </p:cNvSpPr>
          <p:nvPr>
            <p:ph type="body" idx="1"/>
          </p:nvPr>
        </p:nvSpPr>
        <p:spPr>
          <a:xfrm>
            <a:off x="1236663" y="1911350"/>
            <a:ext cx="10152062" cy="41878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8DF08"/>
              </a:buClr>
              <a:buSzPts val="2800"/>
              <a:buChar char="•"/>
              <a:defRPr b="0" i="0">
                <a:solidFill>
                  <a:schemeClr val="lt1"/>
                </a:solidFill>
                <a:latin typeface="Century Gothic"/>
                <a:ea typeface="Century Gothic"/>
                <a:cs typeface="Century Gothic"/>
                <a:sym typeface="Century Gothic"/>
              </a:defRPr>
            </a:lvl1pPr>
            <a:lvl2pPr marL="914400" lvl="1" indent="-381000" algn="l">
              <a:lnSpc>
                <a:spcPct val="90000"/>
              </a:lnSpc>
              <a:spcBef>
                <a:spcPts val="500"/>
              </a:spcBef>
              <a:spcAft>
                <a:spcPts val="0"/>
              </a:spcAft>
              <a:buClr>
                <a:srgbClr val="F8DF08"/>
              </a:buClr>
              <a:buSzPts val="2400"/>
              <a:buChar char="•"/>
              <a:defRPr b="0" i="0">
                <a:solidFill>
                  <a:schemeClr val="lt1"/>
                </a:solidFill>
                <a:latin typeface="Century Gothic"/>
                <a:ea typeface="Century Gothic"/>
                <a:cs typeface="Century Gothic"/>
                <a:sym typeface="Century Gothic"/>
              </a:defRPr>
            </a:lvl2pPr>
            <a:lvl3pPr marL="1371600" lvl="2" indent="-355600" algn="l">
              <a:lnSpc>
                <a:spcPct val="90000"/>
              </a:lnSpc>
              <a:spcBef>
                <a:spcPts val="500"/>
              </a:spcBef>
              <a:spcAft>
                <a:spcPts val="0"/>
              </a:spcAft>
              <a:buClr>
                <a:srgbClr val="F8DF08"/>
              </a:buClr>
              <a:buSzPts val="2000"/>
              <a:buChar char="•"/>
              <a:defRPr b="0" i="0">
                <a:solidFill>
                  <a:schemeClr val="lt1"/>
                </a:solidFill>
                <a:latin typeface="Century Gothic"/>
                <a:ea typeface="Century Gothic"/>
                <a:cs typeface="Century Gothic"/>
                <a:sym typeface="Century Gothic"/>
              </a:defRPr>
            </a:lvl3pPr>
            <a:lvl4pPr marL="1828800" lvl="3" indent="-342900" algn="l">
              <a:lnSpc>
                <a:spcPct val="90000"/>
              </a:lnSpc>
              <a:spcBef>
                <a:spcPts val="500"/>
              </a:spcBef>
              <a:spcAft>
                <a:spcPts val="0"/>
              </a:spcAft>
              <a:buClr>
                <a:srgbClr val="F8DF08"/>
              </a:buClr>
              <a:buSzPts val="1800"/>
              <a:buChar char="•"/>
              <a:defRPr b="0" i="0">
                <a:solidFill>
                  <a:schemeClr val="lt1"/>
                </a:solidFill>
                <a:latin typeface="Century Gothic"/>
                <a:ea typeface="Century Gothic"/>
                <a:cs typeface="Century Gothic"/>
                <a:sym typeface="Century Gothic"/>
              </a:defRPr>
            </a:lvl4pPr>
            <a:lvl5pPr marL="2286000" lvl="4" indent="-342900" algn="l">
              <a:lnSpc>
                <a:spcPct val="90000"/>
              </a:lnSpc>
              <a:spcBef>
                <a:spcPts val="500"/>
              </a:spcBef>
              <a:spcAft>
                <a:spcPts val="0"/>
              </a:spcAft>
              <a:buClr>
                <a:srgbClr val="F8DF08"/>
              </a:buClr>
              <a:buSzPts val="1800"/>
              <a:buChar char="•"/>
              <a:defRPr b="0" i="0">
                <a:solidFill>
                  <a:schemeClr val="lt1"/>
                </a:solidFill>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0C98D5"/>
        </a:solidFill>
        <a:effectLst/>
      </p:bgPr>
    </p:bg>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1153390" y="365125"/>
            <a:ext cx="1020040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b="1" i="0">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7"/>
          <p:cNvSpPr/>
          <p:nvPr/>
        </p:nvSpPr>
        <p:spPr>
          <a:xfrm>
            <a:off x="-33323" y="0"/>
            <a:ext cx="87152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17"/>
          <p:cNvSpPr/>
          <p:nvPr/>
        </p:nvSpPr>
        <p:spPr>
          <a:xfrm>
            <a:off x="227190" y="0"/>
            <a:ext cx="122583" cy="6858000"/>
          </a:xfrm>
          <a:prstGeom prst="rect">
            <a:avLst/>
          </a:prstGeom>
          <a:solidFill>
            <a:srgbClr val="F78E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 name="Google Shape;66;p17"/>
          <p:cNvSpPr/>
          <p:nvPr/>
        </p:nvSpPr>
        <p:spPr>
          <a:xfrm>
            <a:off x="491406" y="0"/>
            <a:ext cx="122583" cy="6858000"/>
          </a:xfrm>
          <a:prstGeom prst="rect">
            <a:avLst/>
          </a:prstGeom>
          <a:solidFill>
            <a:srgbClr val="0C98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 name="Google Shape;67;p17"/>
          <p:cNvSpPr/>
          <p:nvPr/>
        </p:nvSpPr>
        <p:spPr>
          <a:xfrm>
            <a:off x="766013" y="0"/>
            <a:ext cx="122583" cy="6858000"/>
          </a:xfrm>
          <a:prstGeom prst="rect">
            <a:avLst/>
          </a:prstGeom>
          <a:solidFill>
            <a:srgbClr val="4379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17"/>
          <p:cNvSpPr/>
          <p:nvPr/>
        </p:nvSpPr>
        <p:spPr>
          <a:xfrm>
            <a:off x="-37026" y="0"/>
            <a:ext cx="122583" cy="6858000"/>
          </a:xfrm>
          <a:prstGeom prst="rect">
            <a:avLst/>
          </a:prstGeom>
          <a:solidFill>
            <a:srgbClr val="F8DF0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9" name="Google Shape;69;p17"/>
          <p:cNvPicPr preferRelativeResize="0"/>
          <p:nvPr/>
        </p:nvPicPr>
        <p:blipFill rotWithShape="1">
          <a:blip r:embed="rId2">
            <a:alphaModFix/>
          </a:blip>
          <a:srcRect l="652" r="651"/>
          <a:stretch/>
        </p:blipFill>
        <p:spPr>
          <a:xfrm>
            <a:off x="10391259" y="4957445"/>
            <a:ext cx="1710198" cy="16065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2" name="Google Shape;82;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subTitle" idx="1"/>
          </p:nvPr>
        </p:nvSpPr>
        <p:spPr>
          <a:xfrm>
            <a:off x="219375" y="2858825"/>
            <a:ext cx="8226900" cy="228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400"/>
              <a:buNone/>
            </a:pPr>
            <a:r>
              <a:rPr lang="en-US"/>
              <a:t>Joe Coyle MD, FCCP, Clinical Professor &amp; </a:t>
            </a:r>
            <a:endParaRPr/>
          </a:p>
          <a:p>
            <a:pPr marL="0" lvl="0" indent="0" algn="ctr" rtl="0">
              <a:lnSpc>
                <a:spcPct val="90000"/>
              </a:lnSpc>
              <a:spcBef>
                <a:spcPts val="0"/>
              </a:spcBef>
              <a:spcAft>
                <a:spcPts val="0"/>
              </a:spcAft>
              <a:buClr>
                <a:schemeClr val="lt1"/>
              </a:buClr>
              <a:buSzPts val="2400"/>
              <a:buNone/>
            </a:pPr>
            <a:r>
              <a:rPr lang="en-US"/>
              <a:t>Kristen McHenry EdD, RRT-ACCS, Assistant Professor Department of Respiratory Care </a:t>
            </a:r>
            <a:endParaRPr/>
          </a:p>
        </p:txBody>
      </p:sp>
      <p:sp>
        <p:nvSpPr>
          <p:cNvPr id="111" name="Google Shape;111;p1"/>
          <p:cNvSpPr txBox="1">
            <a:spLocks noGrp="1"/>
          </p:cNvSpPr>
          <p:nvPr>
            <p:ph type="title"/>
          </p:nvPr>
        </p:nvSpPr>
        <p:spPr>
          <a:xfrm>
            <a:off x="219375" y="736975"/>
            <a:ext cx="8226900" cy="2969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t>Value of Degree Advancement Accreditation</a:t>
            </a:r>
            <a:endParaRPr/>
          </a:p>
        </p:txBody>
      </p:sp>
      <p:pic>
        <p:nvPicPr>
          <p:cNvPr id="112" name="Google Shape;112;p1"/>
          <p:cNvPicPr preferRelativeResize="0">
            <a:picLocks noGrp="1"/>
          </p:cNvPicPr>
          <p:nvPr>
            <p:ph type="pic" idx="2"/>
          </p:nvPr>
        </p:nvPicPr>
        <p:blipFill rotWithShape="1">
          <a:blip r:embed="rId3">
            <a:alphaModFix/>
          </a:blip>
          <a:srcRect t="5736" b="5736"/>
          <a:stretch/>
        </p:blipFill>
        <p:spPr>
          <a:xfrm>
            <a:off x="3278341" y="5147515"/>
            <a:ext cx="2108965" cy="11419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504f3e2178_0_1255"/>
          <p:cNvSpPr txBox="1">
            <a:spLocks noGrp="1"/>
          </p:cNvSpPr>
          <p:nvPr>
            <p:ph type="title"/>
          </p:nvPr>
        </p:nvSpPr>
        <p:spPr>
          <a:xfrm>
            <a:off x="1152525" y="365125"/>
            <a:ext cx="912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2022 Report on Accreditation</a:t>
            </a:r>
            <a:endParaRPr/>
          </a:p>
        </p:txBody>
      </p:sp>
      <p:sp>
        <p:nvSpPr>
          <p:cNvPr id="197" name="Google Shape;197;g2504f3e2178_0_1255"/>
          <p:cNvSpPr txBox="1">
            <a:spLocks noGrp="1"/>
          </p:cNvSpPr>
          <p:nvPr>
            <p:ph type="body" idx="1"/>
          </p:nvPr>
        </p:nvSpPr>
        <p:spPr>
          <a:xfrm>
            <a:off x="1152525" y="1825625"/>
            <a:ext cx="9124800" cy="4667400"/>
          </a:xfrm>
          <a:prstGeom prst="rect">
            <a:avLst/>
          </a:prstGeom>
        </p:spPr>
        <p:txBody>
          <a:bodyPr spcFirstLastPara="1" wrap="square" lIns="91425" tIns="45700" rIns="91425" bIns="45700" anchor="ctr" anchorCtr="0">
            <a:normAutofit/>
          </a:bodyPr>
          <a:lstStyle/>
          <a:p>
            <a:pPr marL="0" lvl="0" indent="0" algn="l" rtl="0">
              <a:spcBef>
                <a:spcPts val="1000"/>
              </a:spcBef>
              <a:spcAft>
                <a:spcPts val="0"/>
              </a:spcAft>
              <a:buNone/>
            </a:pPr>
            <a:endParaRPr/>
          </a:p>
        </p:txBody>
      </p:sp>
      <p:pic>
        <p:nvPicPr>
          <p:cNvPr id="198" name="Google Shape;198;g2504f3e2178_0_1255"/>
          <p:cNvPicPr preferRelativeResize="0"/>
          <p:nvPr/>
        </p:nvPicPr>
        <p:blipFill>
          <a:blip r:embed="rId3">
            <a:alphaModFix/>
          </a:blip>
          <a:stretch>
            <a:fillRect/>
          </a:stretch>
        </p:blipFill>
        <p:spPr>
          <a:xfrm>
            <a:off x="1152525" y="1839975"/>
            <a:ext cx="9124800" cy="4638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504f3e2178_0_1231"/>
          <p:cNvSpPr txBox="1">
            <a:spLocks noGrp="1"/>
          </p:cNvSpPr>
          <p:nvPr>
            <p:ph type="title"/>
          </p:nvPr>
        </p:nvSpPr>
        <p:spPr>
          <a:xfrm>
            <a:off x="1152525" y="365125"/>
            <a:ext cx="912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800"/>
              <a:t>Value of Programmatic Accreditation</a:t>
            </a:r>
            <a:endParaRPr sz="3800"/>
          </a:p>
        </p:txBody>
      </p:sp>
      <p:sp>
        <p:nvSpPr>
          <p:cNvPr id="205" name="Google Shape;205;g2504f3e2178_0_1231"/>
          <p:cNvSpPr txBox="1">
            <a:spLocks noGrp="1"/>
          </p:cNvSpPr>
          <p:nvPr>
            <p:ph type="body" idx="1"/>
          </p:nvPr>
        </p:nvSpPr>
        <p:spPr>
          <a:xfrm>
            <a:off x="1152525" y="1587325"/>
            <a:ext cx="9124800" cy="4667400"/>
          </a:xfrm>
          <a:prstGeom prst="rect">
            <a:avLst/>
          </a:prstGeom>
        </p:spPr>
        <p:txBody>
          <a:bodyPr spcFirstLastPara="1" wrap="square" lIns="91425" tIns="45700" rIns="91425" bIns="45700" anchor="ctr" anchorCtr="0">
            <a:normAutofit/>
          </a:bodyPr>
          <a:lstStyle/>
          <a:p>
            <a:pPr marL="457200" lvl="0" indent="-406400" algn="l" rtl="0">
              <a:spcBef>
                <a:spcPts val="1000"/>
              </a:spcBef>
              <a:spcAft>
                <a:spcPts val="0"/>
              </a:spcAft>
              <a:buSzPts val="2800"/>
              <a:buChar char="•"/>
            </a:pPr>
            <a:r>
              <a:rPr lang="en-US"/>
              <a:t>Consumer Protection</a:t>
            </a:r>
            <a:endParaRPr/>
          </a:p>
          <a:p>
            <a:pPr marL="914400" lvl="1" indent="-381000" algn="l" rtl="0">
              <a:spcBef>
                <a:spcPts val="0"/>
              </a:spcBef>
              <a:spcAft>
                <a:spcPts val="0"/>
              </a:spcAft>
              <a:buSzPts val="2400"/>
              <a:buChar char="•"/>
            </a:pPr>
            <a:r>
              <a:rPr lang="en-US"/>
              <a:t>transparency through published outcomes</a:t>
            </a:r>
            <a:endParaRPr/>
          </a:p>
          <a:p>
            <a:pPr marL="457200" lvl="0" indent="-406400" algn="l" rtl="0">
              <a:spcBef>
                <a:spcPts val="0"/>
              </a:spcBef>
              <a:spcAft>
                <a:spcPts val="0"/>
              </a:spcAft>
              <a:buSzPts val="2800"/>
              <a:buChar char="•"/>
            </a:pPr>
            <a:r>
              <a:rPr lang="en-US"/>
              <a:t>Advances &amp; Enhances the Profession</a:t>
            </a:r>
            <a:endParaRPr/>
          </a:p>
          <a:p>
            <a:pPr marL="914400" lvl="1" indent="-381000" algn="l" rtl="0">
              <a:spcBef>
                <a:spcPts val="0"/>
              </a:spcBef>
              <a:spcAft>
                <a:spcPts val="0"/>
              </a:spcAft>
              <a:buSzPts val="2400"/>
              <a:buChar char="•"/>
            </a:pPr>
            <a:r>
              <a:rPr lang="en-US"/>
              <a:t>relevant content and competencies</a:t>
            </a:r>
            <a:endParaRPr/>
          </a:p>
          <a:p>
            <a:pPr marL="457200" lvl="0" indent="-406400" algn="l" rtl="0">
              <a:spcBef>
                <a:spcPts val="0"/>
              </a:spcBef>
              <a:spcAft>
                <a:spcPts val="0"/>
              </a:spcAft>
              <a:buSzPts val="2800"/>
              <a:buChar char="•"/>
            </a:pPr>
            <a:r>
              <a:rPr lang="en-US"/>
              <a:t>Protection of Educational Quality</a:t>
            </a:r>
            <a:endParaRPr/>
          </a:p>
          <a:p>
            <a:pPr marL="914400" lvl="1" indent="-381000" algn="l" rtl="0">
              <a:spcBef>
                <a:spcPts val="0"/>
              </a:spcBef>
              <a:spcAft>
                <a:spcPts val="0"/>
              </a:spcAft>
              <a:buSzPts val="2400"/>
              <a:buChar char="•"/>
            </a:pPr>
            <a:r>
              <a:rPr lang="en-US"/>
              <a:t>faculty resources, institutional support</a:t>
            </a:r>
            <a:endParaRPr/>
          </a:p>
          <a:p>
            <a:pPr marL="457200" lvl="0" indent="-406400" algn="l" rtl="0">
              <a:spcBef>
                <a:spcPts val="0"/>
              </a:spcBef>
              <a:spcAft>
                <a:spcPts val="0"/>
              </a:spcAft>
              <a:buSzPts val="2800"/>
              <a:buChar char="•"/>
            </a:pPr>
            <a:r>
              <a:rPr lang="en-US"/>
              <a:t>Continuous Program Improvement</a:t>
            </a:r>
            <a:endParaRPr/>
          </a:p>
          <a:p>
            <a:pPr marL="914400" lvl="1" indent="-381000" algn="l" rtl="0">
              <a:spcBef>
                <a:spcPts val="0"/>
              </a:spcBef>
              <a:spcAft>
                <a:spcPts val="0"/>
              </a:spcAft>
              <a:buSzPts val="2400"/>
              <a:buChar char="•"/>
            </a:pPr>
            <a:r>
              <a:rPr lang="en-US"/>
              <a:t>annual reporting and scheduled site visits</a:t>
            </a:r>
            <a:endParaRPr/>
          </a:p>
          <a:p>
            <a:pPr marL="457200" lvl="0" indent="-406400" algn="l" rtl="0">
              <a:spcBef>
                <a:spcPts val="0"/>
              </a:spcBef>
              <a:spcAft>
                <a:spcPts val="0"/>
              </a:spcAft>
              <a:buSzPts val="2800"/>
              <a:buChar char="•"/>
            </a:pPr>
            <a:r>
              <a:rPr lang="en-US"/>
              <a:t>External Validation</a:t>
            </a:r>
            <a:endParaRPr/>
          </a:p>
          <a:p>
            <a:pPr marL="914400" lvl="1" indent="-381000" algn="l" rtl="0">
              <a:spcBef>
                <a:spcPts val="0"/>
              </a:spcBef>
              <a:spcAft>
                <a:spcPts val="0"/>
              </a:spcAft>
              <a:buSzPts val="2400"/>
              <a:buChar char="•"/>
            </a:pPr>
            <a:r>
              <a:rPr lang="en-US"/>
              <a:t>public recognition of compliance with standards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504f3e2178_0_1262"/>
          <p:cNvSpPr txBox="1">
            <a:spLocks noGrp="1"/>
          </p:cNvSpPr>
          <p:nvPr>
            <p:ph type="title"/>
          </p:nvPr>
        </p:nvSpPr>
        <p:spPr>
          <a:xfrm>
            <a:off x="1152525" y="365125"/>
            <a:ext cx="912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Benefit to </a:t>
            </a:r>
            <a:r>
              <a:rPr lang="en-US" i="1"/>
              <a:t>Programs</a:t>
            </a:r>
            <a:r>
              <a:rPr lang="en-US"/>
              <a:t> Offering DA</a:t>
            </a:r>
            <a:endParaRPr/>
          </a:p>
        </p:txBody>
      </p:sp>
      <p:sp>
        <p:nvSpPr>
          <p:cNvPr id="212" name="Google Shape;212;g2504f3e2178_0_1262"/>
          <p:cNvSpPr txBox="1">
            <a:spLocks noGrp="1"/>
          </p:cNvSpPr>
          <p:nvPr>
            <p:ph type="body" idx="1"/>
          </p:nvPr>
        </p:nvSpPr>
        <p:spPr>
          <a:xfrm>
            <a:off x="1152525" y="1825625"/>
            <a:ext cx="9124800" cy="4667400"/>
          </a:xfrm>
          <a:prstGeom prst="rect">
            <a:avLst/>
          </a:prstGeom>
        </p:spPr>
        <p:txBody>
          <a:bodyPr spcFirstLastPara="1" wrap="square" lIns="91425" tIns="45700" rIns="91425" bIns="45700" anchor="ctr" anchorCtr="0">
            <a:normAutofit/>
          </a:bodyPr>
          <a:lstStyle/>
          <a:p>
            <a:pPr marL="457200" lvl="0" indent="-406400" algn="l" rtl="0">
              <a:spcBef>
                <a:spcPts val="1000"/>
              </a:spcBef>
              <a:spcAft>
                <a:spcPts val="0"/>
              </a:spcAft>
              <a:buSzPts val="2800"/>
              <a:buChar char="•"/>
            </a:pPr>
            <a:r>
              <a:rPr lang="en-US"/>
              <a:t>Prospective students seeking to learn skills at an advanced level will be able to better find your program thanks to published information</a:t>
            </a:r>
            <a:endParaRPr/>
          </a:p>
          <a:p>
            <a:pPr marL="457200" lvl="0" indent="-406400" algn="l" rtl="0">
              <a:spcBef>
                <a:spcPts val="0"/>
              </a:spcBef>
              <a:spcAft>
                <a:spcPts val="0"/>
              </a:spcAft>
              <a:buSzPts val="2800"/>
              <a:buChar char="•"/>
            </a:pPr>
            <a:r>
              <a:rPr lang="en-US"/>
              <a:t>Transparency and accountability afforded to your students through quality metrics</a:t>
            </a:r>
            <a:endParaRPr/>
          </a:p>
          <a:p>
            <a:pPr marL="457200" lvl="0" indent="-406400" algn="l" rtl="0">
              <a:spcBef>
                <a:spcPts val="0"/>
              </a:spcBef>
              <a:spcAft>
                <a:spcPts val="0"/>
              </a:spcAft>
              <a:buSzPts val="2800"/>
              <a:buChar char="•"/>
            </a:pPr>
            <a:r>
              <a:rPr lang="en-US"/>
              <a:t>Contribution to the development of standardized competencies for each level of degree advancement</a:t>
            </a:r>
            <a:endParaRPr/>
          </a:p>
          <a:p>
            <a:pPr marL="457200" lvl="0" indent="-406400" algn="l" rtl="0">
              <a:spcBef>
                <a:spcPts val="0"/>
              </a:spcBef>
              <a:spcAft>
                <a:spcPts val="0"/>
              </a:spcAft>
              <a:buSzPts val="2800"/>
              <a:buChar char="•"/>
            </a:pPr>
            <a:r>
              <a:rPr lang="en-US"/>
              <a:t>Demonstrate value of continuing education to stakeholders (employers, patients, HC team)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504f3e2178_0_1268"/>
          <p:cNvSpPr txBox="1">
            <a:spLocks noGrp="1"/>
          </p:cNvSpPr>
          <p:nvPr>
            <p:ph type="title"/>
          </p:nvPr>
        </p:nvSpPr>
        <p:spPr>
          <a:xfrm>
            <a:off x="1152525" y="365125"/>
            <a:ext cx="912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Benefit to </a:t>
            </a:r>
            <a:r>
              <a:rPr lang="en-US" i="1"/>
              <a:t>Programs</a:t>
            </a:r>
            <a:r>
              <a:rPr lang="en-US"/>
              <a:t> Offering DA</a:t>
            </a:r>
            <a:endParaRPr/>
          </a:p>
        </p:txBody>
      </p:sp>
      <p:sp>
        <p:nvSpPr>
          <p:cNvPr id="219" name="Google Shape;219;g2504f3e2178_0_1268"/>
          <p:cNvSpPr txBox="1">
            <a:spLocks noGrp="1"/>
          </p:cNvSpPr>
          <p:nvPr>
            <p:ph type="body" idx="1"/>
          </p:nvPr>
        </p:nvSpPr>
        <p:spPr>
          <a:xfrm>
            <a:off x="1152525" y="1825625"/>
            <a:ext cx="9124800" cy="4667400"/>
          </a:xfrm>
          <a:prstGeom prst="rect">
            <a:avLst/>
          </a:prstGeom>
        </p:spPr>
        <p:txBody>
          <a:bodyPr spcFirstLastPara="1" wrap="square" lIns="91425" tIns="45700" rIns="91425" bIns="45700" anchor="ctr" anchorCtr="0">
            <a:normAutofit/>
          </a:bodyPr>
          <a:lstStyle/>
          <a:p>
            <a:pPr marL="457200" lvl="0" indent="-406400" algn="l" rtl="0">
              <a:spcBef>
                <a:spcPts val="1000"/>
              </a:spcBef>
              <a:spcAft>
                <a:spcPts val="0"/>
              </a:spcAft>
              <a:buSzPts val="2800"/>
              <a:buChar char="•"/>
            </a:pPr>
            <a:r>
              <a:rPr lang="en-US"/>
              <a:t>You are creating the next generation of leaders in the profession by offering degree advancement opportunities; impacting the trajectory of their careers and personal lives</a:t>
            </a:r>
            <a:endParaRPr/>
          </a:p>
          <a:p>
            <a:pPr marL="457200" lvl="0" indent="-406400" algn="l" rtl="0">
              <a:spcBef>
                <a:spcPts val="0"/>
              </a:spcBef>
              <a:spcAft>
                <a:spcPts val="0"/>
              </a:spcAft>
              <a:buSzPts val="2800"/>
              <a:buChar char="•"/>
            </a:pPr>
            <a:r>
              <a:rPr lang="en-US"/>
              <a:t>CoARC (executive office and board of commissioners) is here to serve in a </a:t>
            </a:r>
            <a:r>
              <a:rPr lang="en-US" b="1" i="1"/>
              <a:t>consultative</a:t>
            </a:r>
            <a:r>
              <a:rPr lang="en-US"/>
              <a:t> function to help programs be successful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50875c3b98_0_0"/>
          <p:cNvSpPr txBox="1">
            <a:spLocks noGrp="1"/>
          </p:cNvSpPr>
          <p:nvPr>
            <p:ph type="title"/>
          </p:nvPr>
        </p:nvSpPr>
        <p:spPr>
          <a:xfrm>
            <a:off x="1152525" y="365125"/>
            <a:ext cx="912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Complexity of the Profession</a:t>
            </a:r>
            <a:endParaRPr/>
          </a:p>
        </p:txBody>
      </p:sp>
      <p:sp>
        <p:nvSpPr>
          <p:cNvPr id="226" name="Google Shape;226;g250875c3b98_0_0"/>
          <p:cNvSpPr txBox="1">
            <a:spLocks noGrp="1"/>
          </p:cNvSpPr>
          <p:nvPr>
            <p:ph type="body" idx="1"/>
          </p:nvPr>
        </p:nvSpPr>
        <p:spPr>
          <a:xfrm>
            <a:off x="1152525" y="1825625"/>
            <a:ext cx="9124800" cy="4667400"/>
          </a:xfrm>
          <a:prstGeom prst="rect">
            <a:avLst/>
          </a:prstGeom>
        </p:spPr>
        <p:txBody>
          <a:bodyPr spcFirstLastPara="1" wrap="square" lIns="91425" tIns="45700" rIns="91425" bIns="45700" anchor="ctr" anchorCtr="0">
            <a:normAutofit/>
          </a:bodyPr>
          <a:lstStyle/>
          <a:p>
            <a:pPr marL="0" lvl="0" indent="0" algn="l" rtl="0">
              <a:spcBef>
                <a:spcPts val="1000"/>
              </a:spcBef>
              <a:spcAft>
                <a:spcPts val="0"/>
              </a:spcAft>
              <a:buNone/>
            </a:pPr>
            <a:endParaRPr/>
          </a:p>
        </p:txBody>
      </p:sp>
      <p:pic>
        <p:nvPicPr>
          <p:cNvPr id="227" name="Google Shape;227;g250875c3b98_0_0"/>
          <p:cNvPicPr preferRelativeResize="0"/>
          <p:nvPr/>
        </p:nvPicPr>
        <p:blipFill>
          <a:blip r:embed="rId3">
            <a:alphaModFix/>
          </a:blip>
          <a:stretch>
            <a:fillRect/>
          </a:stretch>
        </p:blipFill>
        <p:spPr>
          <a:xfrm>
            <a:off x="1152525" y="1690825"/>
            <a:ext cx="9241999" cy="5132300"/>
          </a:xfrm>
          <a:prstGeom prst="rect">
            <a:avLst/>
          </a:prstGeom>
          <a:noFill/>
          <a:ln>
            <a:noFill/>
          </a:ln>
        </p:spPr>
      </p:pic>
      <p:sp>
        <p:nvSpPr>
          <p:cNvPr id="228" name="Google Shape;228;g250875c3b98_0_0"/>
          <p:cNvSpPr txBox="1"/>
          <p:nvPr/>
        </p:nvSpPr>
        <p:spPr>
          <a:xfrm>
            <a:off x="7535850" y="5459925"/>
            <a:ext cx="193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MacIntyre et al., 2021</a:t>
            </a:r>
            <a:endParaRPr b="1">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504f3e2178_0_537"/>
          <p:cNvSpPr txBox="1">
            <a:spLocks noGrp="1"/>
          </p:cNvSpPr>
          <p:nvPr>
            <p:ph type="title"/>
          </p:nvPr>
        </p:nvSpPr>
        <p:spPr>
          <a:xfrm>
            <a:off x="1152525" y="365125"/>
            <a:ext cx="912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Complexity of the Profession</a:t>
            </a:r>
            <a:endParaRPr/>
          </a:p>
        </p:txBody>
      </p:sp>
      <p:sp>
        <p:nvSpPr>
          <p:cNvPr id="235" name="Google Shape;235;g2504f3e2178_0_537"/>
          <p:cNvSpPr txBox="1">
            <a:spLocks noGrp="1"/>
          </p:cNvSpPr>
          <p:nvPr>
            <p:ph type="body" idx="1"/>
          </p:nvPr>
        </p:nvSpPr>
        <p:spPr>
          <a:xfrm>
            <a:off x="1152525" y="1825625"/>
            <a:ext cx="9124800" cy="4667400"/>
          </a:xfrm>
          <a:prstGeom prst="rect">
            <a:avLst/>
          </a:prstGeom>
        </p:spPr>
        <p:txBody>
          <a:bodyPr spcFirstLastPara="1" wrap="square" lIns="91425" tIns="45700" rIns="91425" bIns="45700" anchor="ctr" anchorCtr="0">
            <a:normAutofit lnSpcReduction="20000"/>
          </a:bodyPr>
          <a:lstStyle/>
          <a:p>
            <a:pPr marL="0" lvl="0" indent="0" algn="l" rtl="0">
              <a:spcBef>
                <a:spcPts val="1000"/>
              </a:spcBef>
              <a:spcAft>
                <a:spcPts val="0"/>
              </a:spcAft>
              <a:buNone/>
            </a:pPr>
            <a:r>
              <a:rPr lang="en-US" u="sng"/>
              <a:t>Modalities of Modern Ventilatory Support</a:t>
            </a:r>
            <a:r>
              <a:rPr lang="en-US"/>
              <a:t>:</a:t>
            </a:r>
            <a:endParaRPr/>
          </a:p>
          <a:p>
            <a:pPr marL="457200" lvl="0" indent="-406400" algn="l" rtl="0">
              <a:spcBef>
                <a:spcPts val="1000"/>
              </a:spcBef>
              <a:spcAft>
                <a:spcPts val="0"/>
              </a:spcAft>
              <a:buSzPts val="2800"/>
              <a:buChar char="•"/>
            </a:pPr>
            <a:r>
              <a:rPr lang="en-US"/>
              <a:t>Ventilator Waveform Graphics</a:t>
            </a:r>
            <a:endParaRPr/>
          </a:p>
          <a:p>
            <a:pPr marL="457200" lvl="0" indent="-406400" algn="l" rtl="0">
              <a:spcBef>
                <a:spcPts val="0"/>
              </a:spcBef>
              <a:spcAft>
                <a:spcPts val="0"/>
              </a:spcAft>
              <a:buSzPts val="2800"/>
              <a:buChar char="•"/>
            </a:pPr>
            <a:r>
              <a:rPr lang="en-US"/>
              <a:t>APRV</a:t>
            </a:r>
            <a:endParaRPr/>
          </a:p>
          <a:p>
            <a:pPr marL="457200" lvl="0" indent="-406400" algn="l" rtl="0">
              <a:spcBef>
                <a:spcPts val="0"/>
              </a:spcBef>
              <a:spcAft>
                <a:spcPts val="0"/>
              </a:spcAft>
              <a:buSzPts val="2800"/>
              <a:buChar char="•"/>
            </a:pPr>
            <a:r>
              <a:rPr lang="en-US"/>
              <a:t>NAVA</a:t>
            </a:r>
            <a:endParaRPr/>
          </a:p>
          <a:p>
            <a:pPr marL="457200" lvl="0" indent="-406400" algn="l" rtl="0">
              <a:spcBef>
                <a:spcPts val="0"/>
              </a:spcBef>
              <a:spcAft>
                <a:spcPts val="0"/>
              </a:spcAft>
              <a:buSzPts val="2800"/>
              <a:buChar char="•"/>
            </a:pPr>
            <a:r>
              <a:rPr lang="en-US"/>
              <a:t>Automated Weaning Algorithm</a:t>
            </a:r>
            <a:endParaRPr/>
          </a:p>
          <a:p>
            <a:pPr marL="457200" lvl="0" indent="-406400" algn="l" rtl="0">
              <a:spcBef>
                <a:spcPts val="0"/>
              </a:spcBef>
              <a:spcAft>
                <a:spcPts val="0"/>
              </a:spcAft>
              <a:buSzPts val="2800"/>
              <a:buChar char="•"/>
            </a:pPr>
            <a:r>
              <a:rPr lang="en-US"/>
              <a:t>Proportional Assist</a:t>
            </a:r>
            <a:endParaRPr/>
          </a:p>
          <a:p>
            <a:pPr marL="457200" lvl="0" indent="-406400" algn="l" rtl="0">
              <a:spcBef>
                <a:spcPts val="0"/>
              </a:spcBef>
              <a:spcAft>
                <a:spcPts val="0"/>
              </a:spcAft>
              <a:buSzPts val="2800"/>
              <a:buChar char="•"/>
            </a:pPr>
            <a:r>
              <a:rPr lang="en-US"/>
              <a:t>Adaptive Support</a:t>
            </a:r>
            <a:endParaRPr/>
          </a:p>
          <a:p>
            <a:pPr marL="457200" lvl="0" indent="-406400" algn="l" rtl="0">
              <a:spcBef>
                <a:spcPts val="0"/>
              </a:spcBef>
              <a:spcAft>
                <a:spcPts val="0"/>
              </a:spcAft>
              <a:buSzPts val="2800"/>
              <a:buChar char="•"/>
            </a:pPr>
            <a:r>
              <a:rPr lang="en-US"/>
              <a:t>Esophageal Pressure Monitoring</a:t>
            </a:r>
            <a:endParaRPr/>
          </a:p>
          <a:p>
            <a:pPr marL="457200" lvl="0" indent="-406400" algn="l" rtl="0">
              <a:spcBef>
                <a:spcPts val="0"/>
              </a:spcBef>
              <a:spcAft>
                <a:spcPts val="0"/>
              </a:spcAft>
              <a:buSzPts val="2800"/>
              <a:buChar char="•"/>
            </a:pPr>
            <a:r>
              <a:rPr lang="en-US"/>
              <a:t>Volumetric CO2</a:t>
            </a:r>
            <a:endParaRPr/>
          </a:p>
          <a:p>
            <a:pPr marL="457200" lvl="0" indent="-406400" algn="l" rtl="0">
              <a:spcBef>
                <a:spcPts val="0"/>
              </a:spcBef>
              <a:spcAft>
                <a:spcPts val="0"/>
              </a:spcAft>
              <a:buSzPts val="2800"/>
              <a:buChar char="•"/>
            </a:pPr>
            <a:r>
              <a:rPr lang="en-US"/>
              <a:t>Electrical Impedance Tomography</a:t>
            </a:r>
            <a:endParaRPr/>
          </a:p>
          <a:p>
            <a:pPr marL="457200" lvl="0" indent="-406400" algn="l" rtl="0">
              <a:spcBef>
                <a:spcPts val="0"/>
              </a:spcBef>
              <a:spcAft>
                <a:spcPts val="0"/>
              </a:spcAft>
              <a:buSzPts val="2800"/>
              <a:buChar char="•"/>
            </a:pPr>
            <a:r>
              <a:rPr lang="en-US"/>
              <a:t>Ultrasound of the Lung</a:t>
            </a:r>
            <a:endParaRPr/>
          </a:p>
          <a:p>
            <a:pPr marL="457200" lvl="0" indent="-406400" algn="l" rtl="0">
              <a:spcBef>
                <a:spcPts val="0"/>
              </a:spcBef>
              <a:spcAft>
                <a:spcPts val="0"/>
              </a:spcAft>
              <a:buSzPts val="2800"/>
              <a:buChar char="•"/>
            </a:pPr>
            <a:r>
              <a:rPr lang="en-US"/>
              <a:t>Transpulmonary Thermodilution</a:t>
            </a:r>
            <a:endParaRPr/>
          </a:p>
          <a:p>
            <a:pPr marL="0" lvl="0" indent="0" algn="l" rtl="0">
              <a:spcBef>
                <a:spcPts val="10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504f3e2178_0_543"/>
          <p:cNvSpPr txBox="1">
            <a:spLocks noGrp="1"/>
          </p:cNvSpPr>
          <p:nvPr>
            <p:ph type="title"/>
          </p:nvPr>
        </p:nvSpPr>
        <p:spPr>
          <a:xfrm>
            <a:off x="1152525" y="365125"/>
            <a:ext cx="912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Clinical Specialist Roles for RTs</a:t>
            </a:r>
            <a:endParaRPr/>
          </a:p>
        </p:txBody>
      </p:sp>
      <p:sp>
        <p:nvSpPr>
          <p:cNvPr id="242" name="Google Shape;242;g2504f3e2178_0_543"/>
          <p:cNvSpPr/>
          <p:nvPr/>
        </p:nvSpPr>
        <p:spPr>
          <a:xfrm>
            <a:off x="1786400" y="2117325"/>
            <a:ext cx="2050800" cy="1221900"/>
          </a:xfrm>
          <a:prstGeom prst="roundRect">
            <a:avLst>
              <a:gd name="adj" fmla="val 50000"/>
            </a:avLst>
          </a:prstGeom>
          <a:solidFill>
            <a:srgbClr val="0944A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a:solidFill>
                  <a:srgbClr val="FFFFFF"/>
                </a:solidFill>
                <a:latin typeface="Roboto"/>
                <a:ea typeface="Roboto"/>
                <a:cs typeface="Roboto"/>
                <a:sym typeface="Roboto"/>
              </a:rPr>
              <a:t>Adult Critical Care Specialist</a:t>
            </a:r>
            <a:endParaRPr sz="2200">
              <a:solidFill>
                <a:srgbClr val="FFFFFF"/>
              </a:solidFill>
            </a:endParaRPr>
          </a:p>
        </p:txBody>
      </p:sp>
      <p:sp>
        <p:nvSpPr>
          <p:cNvPr id="243" name="Google Shape;243;g2504f3e2178_0_543"/>
          <p:cNvSpPr/>
          <p:nvPr/>
        </p:nvSpPr>
        <p:spPr>
          <a:xfrm>
            <a:off x="4491825" y="2172807"/>
            <a:ext cx="2050800" cy="1221900"/>
          </a:xfrm>
          <a:prstGeom prst="roundRect">
            <a:avLst>
              <a:gd name="adj" fmla="val 50000"/>
            </a:avLst>
          </a:prstGeom>
          <a:solidFill>
            <a:srgbClr val="0D5DD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a:solidFill>
                  <a:srgbClr val="FFFFFF"/>
                </a:solidFill>
                <a:latin typeface="Roboto"/>
                <a:ea typeface="Roboto"/>
                <a:cs typeface="Roboto"/>
                <a:sym typeface="Roboto"/>
              </a:rPr>
              <a:t>Neonatal &amp; Pediatric Specialist</a:t>
            </a:r>
            <a:endParaRPr sz="1600">
              <a:solidFill>
                <a:srgbClr val="FFFFFF"/>
              </a:solidFill>
            </a:endParaRPr>
          </a:p>
        </p:txBody>
      </p:sp>
      <p:sp>
        <p:nvSpPr>
          <p:cNvPr id="244" name="Google Shape;244;g2504f3e2178_0_543"/>
          <p:cNvSpPr/>
          <p:nvPr/>
        </p:nvSpPr>
        <p:spPr>
          <a:xfrm>
            <a:off x="3018475" y="3618801"/>
            <a:ext cx="2050800" cy="1099800"/>
          </a:xfrm>
          <a:prstGeom prst="roundRect">
            <a:avLst>
              <a:gd name="adj" fmla="val 50000"/>
            </a:avLst>
          </a:prstGeom>
          <a:solidFill>
            <a:srgbClr val="0D5DD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a:solidFill>
                  <a:srgbClr val="FFFFFF"/>
                </a:solidFill>
                <a:latin typeface="Roboto"/>
                <a:ea typeface="Roboto"/>
                <a:cs typeface="Roboto"/>
                <a:sym typeface="Roboto"/>
              </a:rPr>
              <a:t>Critical Care Transport</a:t>
            </a:r>
            <a:endParaRPr sz="1600">
              <a:solidFill>
                <a:srgbClr val="FFFFFF"/>
              </a:solidFill>
            </a:endParaRPr>
          </a:p>
        </p:txBody>
      </p:sp>
      <p:sp>
        <p:nvSpPr>
          <p:cNvPr id="245" name="Google Shape;245;g2504f3e2178_0_543"/>
          <p:cNvSpPr/>
          <p:nvPr/>
        </p:nvSpPr>
        <p:spPr>
          <a:xfrm>
            <a:off x="1733425" y="4942700"/>
            <a:ext cx="2050800" cy="1168800"/>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a:solidFill>
                  <a:srgbClr val="FFFFFF"/>
                </a:solidFill>
                <a:latin typeface="Roboto"/>
                <a:ea typeface="Roboto"/>
                <a:cs typeface="Roboto"/>
                <a:sym typeface="Roboto"/>
              </a:rPr>
              <a:t>Sleep Medicine Specialist</a:t>
            </a:r>
            <a:endParaRPr sz="2200">
              <a:solidFill>
                <a:srgbClr val="FFFFFF"/>
              </a:solidFill>
            </a:endParaRPr>
          </a:p>
        </p:txBody>
      </p:sp>
      <p:sp>
        <p:nvSpPr>
          <p:cNvPr id="246" name="Google Shape;246;g2504f3e2178_0_543"/>
          <p:cNvSpPr/>
          <p:nvPr/>
        </p:nvSpPr>
        <p:spPr>
          <a:xfrm>
            <a:off x="7504475" y="4996079"/>
            <a:ext cx="2050800" cy="1099800"/>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a:solidFill>
                  <a:srgbClr val="FFFFFF"/>
                </a:solidFill>
                <a:latin typeface="Roboto"/>
                <a:ea typeface="Roboto"/>
                <a:cs typeface="Roboto"/>
                <a:sym typeface="Roboto"/>
              </a:rPr>
              <a:t>Pulmonary Rehabilitation</a:t>
            </a:r>
            <a:endParaRPr sz="2200">
              <a:solidFill>
                <a:srgbClr val="FFFFFF"/>
              </a:solidFill>
            </a:endParaRPr>
          </a:p>
        </p:txBody>
      </p:sp>
      <p:sp>
        <p:nvSpPr>
          <p:cNvPr id="247" name="Google Shape;247;g2504f3e2178_0_543"/>
          <p:cNvSpPr/>
          <p:nvPr/>
        </p:nvSpPr>
        <p:spPr>
          <a:xfrm>
            <a:off x="5993925" y="3551125"/>
            <a:ext cx="2050800" cy="1168800"/>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500">
                <a:solidFill>
                  <a:srgbClr val="FFFFFF"/>
                </a:solidFill>
                <a:latin typeface="Roboto"/>
                <a:ea typeface="Roboto"/>
                <a:cs typeface="Roboto"/>
                <a:sym typeface="Roboto"/>
              </a:rPr>
              <a:t>Care Navigators (Asthma, COPD, NMD)</a:t>
            </a:r>
            <a:endParaRPr sz="1500">
              <a:solidFill>
                <a:srgbClr val="FFFFFF"/>
              </a:solidFill>
            </a:endParaRPr>
          </a:p>
        </p:txBody>
      </p:sp>
      <p:sp>
        <p:nvSpPr>
          <p:cNvPr id="248" name="Google Shape;248;g2504f3e2178_0_543"/>
          <p:cNvSpPr/>
          <p:nvPr/>
        </p:nvSpPr>
        <p:spPr>
          <a:xfrm>
            <a:off x="7326725" y="2172805"/>
            <a:ext cx="2050800" cy="1168800"/>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a:solidFill>
                  <a:srgbClr val="FFFFFF"/>
                </a:solidFill>
                <a:latin typeface="Roboto"/>
                <a:ea typeface="Roboto"/>
                <a:cs typeface="Roboto"/>
                <a:sym typeface="Roboto"/>
              </a:rPr>
              <a:t>ECMO Specialist</a:t>
            </a:r>
            <a:endParaRPr sz="2200">
              <a:solidFill>
                <a:srgbClr val="FFFFFF"/>
              </a:solidFill>
            </a:endParaRPr>
          </a:p>
        </p:txBody>
      </p:sp>
      <p:sp>
        <p:nvSpPr>
          <p:cNvPr id="249" name="Google Shape;249;g2504f3e2178_0_543"/>
          <p:cNvSpPr/>
          <p:nvPr/>
        </p:nvSpPr>
        <p:spPr>
          <a:xfrm>
            <a:off x="4676150" y="4996075"/>
            <a:ext cx="2050812" cy="1019898"/>
          </a:xfrm>
          <a:prstGeom prst="flowChartTerminator">
            <a:avLst/>
          </a:prstGeom>
          <a:solidFill>
            <a:srgbClr val="0D5D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g2504f3e2178_0_543"/>
          <p:cNvSpPr txBox="1"/>
          <p:nvPr/>
        </p:nvSpPr>
        <p:spPr>
          <a:xfrm>
            <a:off x="4841150" y="5207413"/>
            <a:ext cx="17208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lt1"/>
                </a:solidFill>
                <a:latin typeface="Calibri"/>
                <a:ea typeface="Calibri"/>
                <a:cs typeface="Calibri"/>
                <a:sym typeface="Calibri"/>
              </a:rPr>
              <a:t>Interventional Pulmonology</a:t>
            </a:r>
            <a:endParaRPr sz="16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504f3e2178_0_1219"/>
          <p:cNvSpPr txBox="1">
            <a:spLocks noGrp="1"/>
          </p:cNvSpPr>
          <p:nvPr>
            <p:ph type="title"/>
          </p:nvPr>
        </p:nvSpPr>
        <p:spPr>
          <a:xfrm>
            <a:off x="1152525" y="365125"/>
            <a:ext cx="912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2017 Graduate Survey</a:t>
            </a:r>
            <a:endParaRPr/>
          </a:p>
        </p:txBody>
      </p:sp>
      <p:sp>
        <p:nvSpPr>
          <p:cNvPr id="257" name="Google Shape;257;g2504f3e2178_0_1219"/>
          <p:cNvSpPr txBox="1">
            <a:spLocks noGrp="1"/>
          </p:cNvSpPr>
          <p:nvPr>
            <p:ph type="body" idx="1"/>
          </p:nvPr>
        </p:nvSpPr>
        <p:spPr>
          <a:xfrm>
            <a:off x="1152525" y="1825625"/>
            <a:ext cx="9124800" cy="4667400"/>
          </a:xfrm>
          <a:prstGeom prst="rect">
            <a:avLst/>
          </a:prstGeom>
        </p:spPr>
        <p:txBody>
          <a:bodyPr spcFirstLastPara="1" wrap="square" lIns="91425" tIns="45700" rIns="91425" bIns="45700" anchor="ctr" anchorCtr="0">
            <a:normAutofit lnSpcReduction="10000"/>
          </a:bodyPr>
          <a:lstStyle/>
          <a:p>
            <a:pPr marL="457200" lvl="0" indent="-406400" algn="l" rtl="0">
              <a:spcBef>
                <a:spcPts val="1000"/>
              </a:spcBef>
              <a:spcAft>
                <a:spcPts val="0"/>
              </a:spcAft>
              <a:buSzPts val="2800"/>
              <a:buChar char="•"/>
            </a:pPr>
            <a:r>
              <a:rPr lang="en-US"/>
              <a:t>28 out of 65 responded (RR = 43%)</a:t>
            </a:r>
            <a:endParaRPr/>
          </a:p>
          <a:p>
            <a:pPr marL="457200" lvl="0" indent="-406400" algn="l" rtl="0">
              <a:spcBef>
                <a:spcPts val="0"/>
              </a:spcBef>
              <a:spcAft>
                <a:spcPts val="0"/>
              </a:spcAft>
              <a:buSzPts val="2800"/>
              <a:buChar char="•"/>
            </a:pPr>
            <a:r>
              <a:rPr lang="en-US"/>
              <a:t>100% felt we were meeting our BSRT Program Goal</a:t>
            </a:r>
            <a:endParaRPr/>
          </a:p>
          <a:p>
            <a:pPr marL="457200" lvl="0" indent="-406400" algn="l" rtl="0">
              <a:spcBef>
                <a:spcPts val="0"/>
              </a:spcBef>
              <a:spcAft>
                <a:spcPts val="0"/>
              </a:spcAft>
              <a:buSzPts val="2800"/>
              <a:buChar char="•"/>
            </a:pPr>
            <a:r>
              <a:rPr lang="en-US"/>
              <a:t>Solid support (&gt;90%) for meeting all SLOs</a:t>
            </a:r>
            <a:endParaRPr/>
          </a:p>
          <a:p>
            <a:pPr marL="457200" lvl="0" indent="-406400" algn="l" rtl="0">
              <a:spcBef>
                <a:spcPts val="0"/>
              </a:spcBef>
              <a:spcAft>
                <a:spcPts val="0"/>
              </a:spcAft>
              <a:buSzPts val="2800"/>
              <a:buChar char="•"/>
            </a:pPr>
            <a:r>
              <a:rPr lang="en-US"/>
              <a:t>50% have advanced career since graduation</a:t>
            </a:r>
            <a:endParaRPr/>
          </a:p>
          <a:p>
            <a:pPr marL="457200" lvl="0" indent="-406400" algn="l" rtl="0">
              <a:spcBef>
                <a:spcPts val="0"/>
              </a:spcBef>
              <a:spcAft>
                <a:spcPts val="0"/>
              </a:spcAft>
              <a:buSzPts val="2800"/>
              <a:buChar char="•"/>
            </a:pPr>
            <a:r>
              <a:rPr lang="en-US"/>
              <a:t>Secured a position at a hospital they prefer 25%</a:t>
            </a:r>
            <a:endParaRPr/>
          </a:p>
          <a:p>
            <a:pPr marL="457200" lvl="0" indent="-406400" algn="l" rtl="0">
              <a:spcBef>
                <a:spcPts val="0"/>
              </a:spcBef>
              <a:spcAft>
                <a:spcPts val="0"/>
              </a:spcAft>
              <a:buSzPts val="2800"/>
              <a:buChar char="•"/>
            </a:pPr>
            <a:r>
              <a:rPr lang="en-US"/>
              <a:t>Promoted to Manager or Supervisor 14.3%</a:t>
            </a:r>
            <a:endParaRPr/>
          </a:p>
          <a:p>
            <a:pPr marL="457200" lvl="0" indent="-406400" algn="l" rtl="0">
              <a:spcBef>
                <a:spcPts val="0"/>
              </a:spcBef>
              <a:spcAft>
                <a:spcPts val="0"/>
              </a:spcAft>
              <a:buSzPts val="2800"/>
              <a:buChar char="•"/>
            </a:pPr>
            <a:r>
              <a:rPr lang="en-US"/>
              <a:t>Secured Educator Role 14.3%</a:t>
            </a:r>
            <a:endParaRPr/>
          </a:p>
          <a:p>
            <a:pPr marL="457200" lvl="0" indent="-406400" algn="l" rtl="0">
              <a:spcBef>
                <a:spcPts val="0"/>
              </a:spcBef>
              <a:spcAft>
                <a:spcPts val="0"/>
              </a:spcAft>
              <a:buSzPts val="2800"/>
              <a:buChar char="•"/>
            </a:pPr>
            <a:r>
              <a:rPr lang="en-US"/>
              <a:t>Advanced Practice Opportunity 17.9%</a:t>
            </a:r>
            <a:endParaRPr/>
          </a:p>
          <a:p>
            <a:pPr marL="457200" lvl="0" indent="-406400" algn="l" rtl="0">
              <a:spcBef>
                <a:spcPts val="0"/>
              </a:spcBef>
              <a:spcAft>
                <a:spcPts val="0"/>
              </a:spcAft>
              <a:buSzPts val="2800"/>
              <a:buChar char="•"/>
            </a:pPr>
            <a:r>
              <a:rPr lang="en-US"/>
              <a:t>Involved in Clinical Research 10.7%</a:t>
            </a:r>
            <a:endParaRPr/>
          </a:p>
          <a:p>
            <a:pPr marL="457200" lvl="0" indent="-406400" algn="l" rtl="0">
              <a:spcBef>
                <a:spcPts val="0"/>
              </a:spcBef>
              <a:spcAft>
                <a:spcPts val="0"/>
              </a:spcAft>
              <a:buSzPts val="2800"/>
              <a:buChar char="•"/>
            </a:pPr>
            <a:r>
              <a:rPr lang="en-US"/>
              <a:t>Entered Masters Program 25%</a:t>
            </a:r>
            <a:endParaRPr/>
          </a:p>
          <a:p>
            <a:pPr marL="0" lvl="0" indent="0" algn="l" rtl="0">
              <a:spcBef>
                <a:spcPts val="10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52b5995ead_0_0"/>
          <p:cNvSpPr txBox="1">
            <a:spLocks noGrp="1"/>
          </p:cNvSpPr>
          <p:nvPr>
            <p:ph type="title"/>
          </p:nvPr>
        </p:nvSpPr>
        <p:spPr>
          <a:xfrm>
            <a:off x="1152525" y="365125"/>
            <a:ext cx="912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300"/>
              <a:t>Early DA Program Outcomes 2020</a:t>
            </a:r>
            <a:endParaRPr sz="4300"/>
          </a:p>
        </p:txBody>
      </p:sp>
      <p:sp>
        <p:nvSpPr>
          <p:cNvPr id="264" name="Google Shape;264;g252b5995ead_0_0"/>
          <p:cNvSpPr txBox="1">
            <a:spLocks noGrp="1"/>
          </p:cNvSpPr>
          <p:nvPr>
            <p:ph type="body" idx="1"/>
          </p:nvPr>
        </p:nvSpPr>
        <p:spPr>
          <a:xfrm>
            <a:off x="1152525" y="1825625"/>
            <a:ext cx="9124800" cy="4667400"/>
          </a:xfrm>
          <a:prstGeom prst="rect">
            <a:avLst/>
          </a:prstGeom>
        </p:spPr>
        <p:txBody>
          <a:bodyPr spcFirstLastPara="1" wrap="square" lIns="91425" tIns="45700" rIns="91425" bIns="45700" anchor="ctr" anchorCtr="0">
            <a:normAutofit/>
          </a:bodyPr>
          <a:lstStyle/>
          <a:p>
            <a:pPr marL="0" lvl="0" indent="0" algn="l" rtl="0">
              <a:spcBef>
                <a:spcPts val="1000"/>
              </a:spcBef>
              <a:spcAft>
                <a:spcPts val="0"/>
              </a:spcAft>
              <a:buNone/>
            </a:pPr>
            <a:endParaRPr/>
          </a:p>
        </p:txBody>
      </p:sp>
      <p:pic>
        <p:nvPicPr>
          <p:cNvPr id="265" name="Google Shape;265;g252b5995ead_0_0"/>
          <p:cNvPicPr preferRelativeResize="0"/>
          <p:nvPr/>
        </p:nvPicPr>
        <p:blipFill>
          <a:blip r:embed="rId3">
            <a:alphaModFix/>
          </a:blip>
          <a:stretch>
            <a:fillRect/>
          </a:stretch>
        </p:blipFill>
        <p:spPr>
          <a:xfrm>
            <a:off x="1152525" y="1825625"/>
            <a:ext cx="9124799" cy="46674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52b5995ead_0_14"/>
          <p:cNvSpPr txBox="1">
            <a:spLocks noGrp="1"/>
          </p:cNvSpPr>
          <p:nvPr>
            <p:ph type="title"/>
          </p:nvPr>
        </p:nvSpPr>
        <p:spPr>
          <a:xfrm>
            <a:off x="1152525" y="365125"/>
            <a:ext cx="912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500"/>
              <a:t>2023 Boise State MSRC Graduate Survey</a:t>
            </a:r>
            <a:endParaRPr sz="3500"/>
          </a:p>
        </p:txBody>
      </p:sp>
      <p:sp>
        <p:nvSpPr>
          <p:cNvPr id="272" name="Google Shape;272;g252b5995ead_0_14"/>
          <p:cNvSpPr txBox="1">
            <a:spLocks noGrp="1"/>
          </p:cNvSpPr>
          <p:nvPr>
            <p:ph type="body" idx="1"/>
          </p:nvPr>
        </p:nvSpPr>
        <p:spPr>
          <a:xfrm>
            <a:off x="1152525" y="1458550"/>
            <a:ext cx="9124800" cy="5034600"/>
          </a:xfrm>
          <a:prstGeom prst="rect">
            <a:avLst/>
          </a:prstGeom>
        </p:spPr>
        <p:txBody>
          <a:bodyPr spcFirstLastPara="1" wrap="square" lIns="91425" tIns="45700" rIns="91425" bIns="45700" anchor="ctr" anchorCtr="0">
            <a:normAutofit fontScale="77500" lnSpcReduction="20000"/>
          </a:bodyPr>
          <a:lstStyle/>
          <a:p>
            <a:pPr marL="0" lvl="0" indent="0" algn="l" rtl="0">
              <a:lnSpc>
                <a:spcPct val="115000"/>
              </a:lnSpc>
              <a:spcBef>
                <a:spcPts val="500"/>
              </a:spcBef>
              <a:spcAft>
                <a:spcPts val="0"/>
              </a:spcAft>
              <a:buClr>
                <a:schemeClr val="dk1"/>
              </a:buClr>
              <a:buSzPct val="44500"/>
              <a:buFont typeface="Arial"/>
              <a:buNone/>
            </a:pPr>
            <a:r>
              <a:rPr lang="en-US" sz="2471">
                <a:latin typeface="Arial"/>
                <a:ea typeface="Arial"/>
                <a:cs typeface="Arial"/>
                <a:sym typeface="Arial"/>
              </a:rPr>
              <a:t>•</a:t>
            </a:r>
            <a:r>
              <a:rPr lang="en-US" sz="2471">
                <a:solidFill>
                  <a:srgbClr val="31312D"/>
                </a:solidFill>
                <a:latin typeface="Arial"/>
                <a:ea typeface="Arial"/>
                <a:cs typeface="Arial"/>
                <a:sym typeface="Arial"/>
              </a:rPr>
              <a:t>30 of 51 graduates responded to date</a:t>
            </a:r>
            <a:endParaRPr sz="2471">
              <a:solidFill>
                <a:srgbClr val="31312D"/>
              </a:solidFill>
              <a:latin typeface="Arial"/>
              <a:ea typeface="Arial"/>
              <a:cs typeface="Arial"/>
              <a:sym typeface="Arial"/>
            </a:endParaRPr>
          </a:p>
          <a:p>
            <a:pPr marL="0" lvl="0" indent="0" algn="l" rtl="0">
              <a:lnSpc>
                <a:spcPct val="115000"/>
              </a:lnSpc>
              <a:spcBef>
                <a:spcPts val="500"/>
              </a:spcBef>
              <a:spcAft>
                <a:spcPts val="0"/>
              </a:spcAft>
              <a:buClr>
                <a:schemeClr val="dk1"/>
              </a:buClr>
              <a:buSzPct val="44500"/>
              <a:buFont typeface="Arial"/>
              <a:buNone/>
            </a:pPr>
            <a:r>
              <a:rPr lang="en-US" sz="2471">
                <a:latin typeface="Arial"/>
                <a:ea typeface="Arial"/>
                <a:cs typeface="Arial"/>
                <a:sym typeface="Arial"/>
              </a:rPr>
              <a:t>•</a:t>
            </a:r>
            <a:r>
              <a:rPr lang="en-US" sz="2471">
                <a:solidFill>
                  <a:srgbClr val="31312D"/>
                </a:solidFill>
                <a:latin typeface="Arial"/>
                <a:ea typeface="Arial"/>
                <a:cs typeface="Arial"/>
                <a:sym typeface="Arial"/>
              </a:rPr>
              <a:t>High level of satisfaction with meeting ESLOs</a:t>
            </a:r>
            <a:endParaRPr sz="2471">
              <a:solidFill>
                <a:srgbClr val="31312D"/>
              </a:solidFill>
              <a:latin typeface="Arial"/>
              <a:ea typeface="Arial"/>
              <a:cs typeface="Arial"/>
              <a:sym typeface="Arial"/>
            </a:endParaRPr>
          </a:p>
          <a:p>
            <a:pPr marL="0" lvl="0" indent="0" algn="l" rtl="0">
              <a:lnSpc>
                <a:spcPct val="115000"/>
              </a:lnSpc>
              <a:spcBef>
                <a:spcPts val="500"/>
              </a:spcBef>
              <a:spcAft>
                <a:spcPts val="0"/>
              </a:spcAft>
              <a:buClr>
                <a:schemeClr val="dk1"/>
              </a:buClr>
              <a:buSzPct val="44500"/>
              <a:buFont typeface="Arial"/>
              <a:buNone/>
            </a:pPr>
            <a:r>
              <a:rPr lang="en-US" sz="2471">
                <a:latin typeface="Arial"/>
                <a:ea typeface="Arial"/>
                <a:cs typeface="Arial"/>
                <a:sym typeface="Arial"/>
              </a:rPr>
              <a:t>•</a:t>
            </a:r>
            <a:r>
              <a:rPr lang="en-US" sz="2471">
                <a:solidFill>
                  <a:srgbClr val="31312D"/>
                </a:solidFill>
                <a:latin typeface="Arial"/>
                <a:ea typeface="Arial"/>
                <a:cs typeface="Arial"/>
                <a:sym typeface="Arial"/>
              </a:rPr>
              <a:t>$11.729 increment in annual salary</a:t>
            </a:r>
            <a:endParaRPr sz="2471">
              <a:solidFill>
                <a:srgbClr val="31312D"/>
              </a:solidFill>
              <a:latin typeface="Arial"/>
              <a:ea typeface="Arial"/>
              <a:cs typeface="Arial"/>
              <a:sym typeface="Arial"/>
            </a:endParaRPr>
          </a:p>
          <a:p>
            <a:pPr marL="457200" lvl="0" indent="0" algn="l" rtl="0">
              <a:lnSpc>
                <a:spcPct val="115000"/>
              </a:lnSpc>
              <a:spcBef>
                <a:spcPts val="500"/>
              </a:spcBef>
              <a:spcAft>
                <a:spcPts val="0"/>
              </a:spcAft>
              <a:buNone/>
            </a:pPr>
            <a:r>
              <a:rPr lang="en-US" sz="2271">
                <a:latin typeface="Arial"/>
                <a:ea typeface="Arial"/>
                <a:cs typeface="Arial"/>
                <a:sym typeface="Arial"/>
              </a:rPr>
              <a:t>–</a:t>
            </a:r>
            <a:r>
              <a:rPr lang="en-US" sz="2271">
                <a:solidFill>
                  <a:srgbClr val="31312D"/>
                </a:solidFill>
                <a:latin typeface="Arial"/>
                <a:ea typeface="Arial"/>
                <a:cs typeface="Arial"/>
                <a:sym typeface="Arial"/>
              </a:rPr>
              <a:t>1 decrease, 5 no change, 26 increased Average $11,000</a:t>
            </a:r>
            <a:endParaRPr sz="2271">
              <a:solidFill>
                <a:srgbClr val="31312D"/>
              </a:solidFill>
              <a:latin typeface="Arial"/>
              <a:ea typeface="Arial"/>
              <a:cs typeface="Arial"/>
              <a:sym typeface="Arial"/>
            </a:endParaRPr>
          </a:p>
          <a:p>
            <a:pPr marL="0" lvl="0" indent="0" algn="l" rtl="0">
              <a:lnSpc>
                <a:spcPct val="115000"/>
              </a:lnSpc>
              <a:spcBef>
                <a:spcPts val="500"/>
              </a:spcBef>
              <a:spcAft>
                <a:spcPts val="0"/>
              </a:spcAft>
              <a:buClr>
                <a:schemeClr val="dk1"/>
              </a:buClr>
              <a:buSzPct val="44500"/>
              <a:buFont typeface="Arial"/>
              <a:buNone/>
            </a:pPr>
            <a:r>
              <a:rPr lang="en-US" sz="2471">
                <a:latin typeface="Arial"/>
                <a:ea typeface="Arial"/>
                <a:cs typeface="Arial"/>
                <a:sym typeface="Arial"/>
              </a:rPr>
              <a:t>•</a:t>
            </a:r>
            <a:r>
              <a:rPr lang="en-US" sz="2471">
                <a:solidFill>
                  <a:srgbClr val="31312D"/>
                </a:solidFill>
                <a:latin typeface="Arial"/>
                <a:ea typeface="Arial"/>
                <a:cs typeface="Arial"/>
                <a:sym typeface="Arial"/>
              </a:rPr>
              <a:t>28 of 30 felt the program prepared them to take on new roles and they would recommend the program to a colleague (2 undecided)</a:t>
            </a:r>
            <a:endParaRPr sz="2471">
              <a:solidFill>
                <a:srgbClr val="31312D"/>
              </a:solidFill>
              <a:latin typeface="Arial"/>
              <a:ea typeface="Arial"/>
              <a:cs typeface="Arial"/>
              <a:sym typeface="Arial"/>
            </a:endParaRPr>
          </a:p>
          <a:p>
            <a:pPr marL="0" lvl="0" indent="0" algn="l" rtl="0">
              <a:lnSpc>
                <a:spcPct val="115000"/>
              </a:lnSpc>
              <a:spcBef>
                <a:spcPts val="500"/>
              </a:spcBef>
              <a:spcAft>
                <a:spcPts val="0"/>
              </a:spcAft>
              <a:buClr>
                <a:schemeClr val="dk1"/>
              </a:buClr>
              <a:buSzPct val="44500"/>
              <a:buFont typeface="Arial"/>
              <a:buNone/>
            </a:pPr>
            <a:r>
              <a:rPr lang="en-US" sz="2471" b="1">
                <a:latin typeface="Arial"/>
                <a:ea typeface="Arial"/>
                <a:cs typeface="Arial"/>
                <a:sym typeface="Arial"/>
              </a:rPr>
              <a:t>•</a:t>
            </a:r>
            <a:r>
              <a:rPr lang="en-US" sz="2471" b="1">
                <a:solidFill>
                  <a:srgbClr val="31312D"/>
                </a:solidFill>
                <a:latin typeface="Arial"/>
                <a:ea typeface="Arial"/>
                <a:cs typeface="Arial"/>
                <a:sym typeface="Arial"/>
              </a:rPr>
              <a:t>Professional Advancement 66.7%</a:t>
            </a:r>
            <a:endParaRPr sz="2471" b="1">
              <a:solidFill>
                <a:srgbClr val="31312D"/>
              </a:solidFill>
              <a:latin typeface="Arial"/>
              <a:ea typeface="Arial"/>
              <a:cs typeface="Arial"/>
              <a:sym typeface="Arial"/>
            </a:endParaRPr>
          </a:p>
          <a:p>
            <a:pPr marL="457200" lvl="0" indent="0" algn="l" rtl="0">
              <a:lnSpc>
                <a:spcPct val="115000"/>
              </a:lnSpc>
              <a:spcBef>
                <a:spcPts val="500"/>
              </a:spcBef>
              <a:spcAft>
                <a:spcPts val="0"/>
              </a:spcAft>
              <a:buClr>
                <a:schemeClr val="dk1"/>
              </a:buClr>
              <a:buSzPct val="48417"/>
              <a:buFont typeface="Arial"/>
              <a:buNone/>
            </a:pPr>
            <a:r>
              <a:rPr lang="en-US" sz="2271">
                <a:latin typeface="Arial"/>
                <a:ea typeface="Arial"/>
                <a:cs typeface="Arial"/>
                <a:sym typeface="Arial"/>
              </a:rPr>
              <a:t>–</a:t>
            </a:r>
            <a:r>
              <a:rPr lang="en-US" sz="2271">
                <a:solidFill>
                  <a:srgbClr val="31312D"/>
                </a:solidFill>
                <a:latin typeface="Arial"/>
                <a:ea typeface="Arial"/>
                <a:cs typeface="Arial"/>
                <a:sym typeface="Arial"/>
              </a:rPr>
              <a:t>12 No professional advancement to date 33%</a:t>
            </a:r>
            <a:endParaRPr sz="2271">
              <a:solidFill>
                <a:srgbClr val="31312D"/>
              </a:solidFill>
              <a:latin typeface="Arial"/>
              <a:ea typeface="Arial"/>
              <a:cs typeface="Arial"/>
              <a:sym typeface="Arial"/>
            </a:endParaRPr>
          </a:p>
          <a:p>
            <a:pPr marL="457200" lvl="0" indent="0" algn="l" rtl="0">
              <a:lnSpc>
                <a:spcPct val="115000"/>
              </a:lnSpc>
              <a:spcBef>
                <a:spcPts val="500"/>
              </a:spcBef>
              <a:spcAft>
                <a:spcPts val="0"/>
              </a:spcAft>
              <a:buClr>
                <a:schemeClr val="dk1"/>
              </a:buClr>
              <a:buSzPct val="48417"/>
              <a:buFont typeface="Arial"/>
              <a:buNone/>
            </a:pPr>
            <a:r>
              <a:rPr lang="en-US" sz="2271">
                <a:latin typeface="Arial"/>
                <a:ea typeface="Arial"/>
                <a:cs typeface="Arial"/>
                <a:sym typeface="Arial"/>
              </a:rPr>
              <a:t>–</a:t>
            </a:r>
            <a:r>
              <a:rPr lang="en-US" sz="2271">
                <a:solidFill>
                  <a:srgbClr val="31312D"/>
                </a:solidFill>
                <a:latin typeface="Arial"/>
                <a:ea typeface="Arial"/>
                <a:cs typeface="Arial"/>
                <a:sym typeface="Arial"/>
              </a:rPr>
              <a:t>8 Supervisory positions</a:t>
            </a:r>
            <a:endParaRPr sz="2271">
              <a:solidFill>
                <a:srgbClr val="31312D"/>
              </a:solidFill>
              <a:latin typeface="Arial"/>
              <a:ea typeface="Arial"/>
              <a:cs typeface="Arial"/>
              <a:sym typeface="Arial"/>
            </a:endParaRPr>
          </a:p>
          <a:p>
            <a:pPr marL="457200" lvl="0" indent="0" algn="l" rtl="0">
              <a:lnSpc>
                <a:spcPct val="115000"/>
              </a:lnSpc>
              <a:spcBef>
                <a:spcPts val="500"/>
              </a:spcBef>
              <a:spcAft>
                <a:spcPts val="0"/>
              </a:spcAft>
              <a:buClr>
                <a:schemeClr val="dk1"/>
              </a:buClr>
              <a:buSzPct val="48417"/>
              <a:buFont typeface="Arial"/>
              <a:buNone/>
            </a:pPr>
            <a:r>
              <a:rPr lang="en-US" sz="2271">
                <a:latin typeface="Arial"/>
                <a:ea typeface="Arial"/>
                <a:cs typeface="Arial"/>
                <a:sym typeface="Arial"/>
              </a:rPr>
              <a:t>–</a:t>
            </a:r>
            <a:r>
              <a:rPr lang="en-US" sz="2271">
                <a:solidFill>
                  <a:srgbClr val="31312D"/>
                </a:solidFill>
                <a:latin typeface="Arial"/>
                <a:ea typeface="Arial"/>
                <a:cs typeface="Arial"/>
                <a:sym typeface="Arial"/>
              </a:rPr>
              <a:t>6 Secured preferred position</a:t>
            </a:r>
            <a:endParaRPr sz="2271">
              <a:solidFill>
                <a:srgbClr val="31312D"/>
              </a:solidFill>
              <a:latin typeface="Arial"/>
              <a:ea typeface="Arial"/>
              <a:cs typeface="Arial"/>
              <a:sym typeface="Arial"/>
            </a:endParaRPr>
          </a:p>
          <a:p>
            <a:pPr marL="457200" lvl="0" indent="0" algn="l" rtl="0">
              <a:lnSpc>
                <a:spcPct val="115000"/>
              </a:lnSpc>
              <a:spcBef>
                <a:spcPts val="500"/>
              </a:spcBef>
              <a:spcAft>
                <a:spcPts val="0"/>
              </a:spcAft>
              <a:buClr>
                <a:schemeClr val="dk1"/>
              </a:buClr>
              <a:buSzPct val="48417"/>
              <a:buFont typeface="Arial"/>
              <a:buNone/>
            </a:pPr>
            <a:r>
              <a:rPr lang="en-US" sz="2271">
                <a:latin typeface="Arial"/>
                <a:ea typeface="Arial"/>
                <a:cs typeface="Arial"/>
                <a:sym typeface="Arial"/>
              </a:rPr>
              <a:t>–</a:t>
            </a:r>
            <a:r>
              <a:rPr lang="en-US" sz="2271">
                <a:solidFill>
                  <a:srgbClr val="31312D"/>
                </a:solidFill>
                <a:latin typeface="Arial"/>
                <a:ea typeface="Arial"/>
                <a:cs typeface="Arial"/>
                <a:sym typeface="Arial"/>
              </a:rPr>
              <a:t>3 Advanced credentials</a:t>
            </a:r>
            <a:endParaRPr sz="2271">
              <a:solidFill>
                <a:srgbClr val="31312D"/>
              </a:solidFill>
              <a:latin typeface="Arial"/>
              <a:ea typeface="Arial"/>
              <a:cs typeface="Arial"/>
              <a:sym typeface="Arial"/>
            </a:endParaRPr>
          </a:p>
          <a:p>
            <a:pPr marL="457200" lvl="0" indent="0" algn="l" rtl="0">
              <a:lnSpc>
                <a:spcPct val="115000"/>
              </a:lnSpc>
              <a:spcBef>
                <a:spcPts val="500"/>
              </a:spcBef>
              <a:spcAft>
                <a:spcPts val="0"/>
              </a:spcAft>
              <a:buClr>
                <a:schemeClr val="dk1"/>
              </a:buClr>
              <a:buSzPct val="48417"/>
              <a:buFont typeface="Arial"/>
              <a:buNone/>
            </a:pPr>
            <a:r>
              <a:rPr lang="en-US" sz="2271">
                <a:latin typeface="Arial"/>
                <a:ea typeface="Arial"/>
                <a:cs typeface="Arial"/>
                <a:sym typeface="Arial"/>
              </a:rPr>
              <a:t>–</a:t>
            </a:r>
            <a:r>
              <a:rPr lang="en-US" sz="2271">
                <a:solidFill>
                  <a:srgbClr val="31312D"/>
                </a:solidFill>
                <a:latin typeface="Arial"/>
                <a:ea typeface="Arial"/>
                <a:cs typeface="Arial"/>
                <a:sym typeface="Arial"/>
              </a:rPr>
              <a:t>2 Educator positions</a:t>
            </a:r>
            <a:endParaRPr sz="2271">
              <a:solidFill>
                <a:srgbClr val="31312D"/>
              </a:solidFill>
              <a:latin typeface="Arial"/>
              <a:ea typeface="Arial"/>
              <a:cs typeface="Arial"/>
              <a:sym typeface="Arial"/>
            </a:endParaRPr>
          </a:p>
          <a:p>
            <a:pPr marL="457200" lvl="0" indent="0" algn="l" rtl="0">
              <a:lnSpc>
                <a:spcPct val="115000"/>
              </a:lnSpc>
              <a:spcBef>
                <a:spcPts val="500"/>
              </a:spcBef>
              <a:spcAft>
                <a:spcPts val="0"/>
              </a:spcAft>
              <a:buClr>
                <a:schemeClr val="dk1"/>
              </a:buClr>
              <a:buSzPct val="48417"/>
              <a:buFont typeface="Arial"/>
              <a:buNone/>
            </a:pPr>
            <a:r>
              <a:rPr lang="en-US" sz="2271">
                <a:latin typeface="Arial"/>
                <a:ea typeface="Arial"/>
                <a:cs typeface="Arial"/>
                <a:sym typeface="Arial"/>
              </a:rPr>
              <a:t>–</a:t>
            </a:r>
            <a:r>
              <a:rPr lang="en-US" sz="2271">
                <a:solidFill>
                  <a:srgbClr val="31312D"/>
                </a:solidFill>
                <a:latin typeface="Arial"/>
                <a:ea typeface="Arial"/>
                <a:cs typeface="Arial"/>
                <a:sym typeface="Arial"/>
              </a:rPr>
              <a:t>1 Clinical Research position</a:t>
            </a:r>
            <a:endParaRPr sz="2271">
              <a:solidFill>
                <a:srgbClr val="31312D"/>
              </a:solidFill>
              <a:latin typeface="Arial"/>
              <a:ea typeface="Arial"/>
              <a:cs typeface="Arial"/>
              <a:sym typeface="Arial"/>
            </a:endParaRPr>
          </a:p>
          <a:p>
            <a:pPr marL="457200" lvl="0" indent="0" algn="l" rtl="0">
              <a:lnSpc>
                <a:spcPct val="115000"/>
              </a:lnSpc>
              <a:spcBef>
                <a:spcPts val="500"/>
              </a:spcBef>
              <a:spcAft>
                <a:spcPts val="0"/>
              </a:spcAft>
              <a:buClr>
                <a:schemeClr val="dk1"/>
              </a:buClr>
              <a:buSzPct val="48417"/>
              <a:buFont typeface="Arial"/>
              <a:buNone/>
            </a:pPr>
            <a:r>
              <a:rPr lang="en-US" sz="2271">
                <a:latin typeface="Arial"/>
                <a:ea typeface="Arial"/>
                <a:cs typeface="Arial"/>
                <a:sym typeface="Arial"/>
              </a:rPr>
              <a:t>–</a:t>
            </a:r>
            <a:r>
              <a:rPr lang="en-US" sz="2271">
                <a:solidFill>
                  <a:srgbClr val="31312D"/>
                </a:solidFill>
                <a:latin typeface="Arial"/>
                <a:ea typeface="Arial"/>
                <a:cs typeface="Arial"/>
                <a:sym typeface="Arial"/>
              </a:rPr>
              <a:t>2 Other types of Advancement</a:t>
            </a:r>
            <a:endParaRPr sz="2271">
              <a:solidFill>
                <a:srgbClr val="31312D"/>
              </a:solidFill>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
          <p:cNvSpPr txBox="1">
            <a:spLocks noGrp="1"/>
          </p:cNvSpPr>
          <p:nvPr>
            <p:ph type="title"/>
          </p:nvPr>
        </p:nvSpPr>
        <p:spPr>
          <a:xfrm>
            <a:off x="1152525" y="365125"/>
            <a:ext cx="912483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C98D5"/>
              </a:buClr>
              <a:buSzPts val="4400"/>
              <a:buFont typeface="Century Gothic"/>
              <a:buNone/>
            </a:pPr>
            <a:r>
              <a:rPr lang="en-US">
                <a:latin typeface="Century Gothic"/>
                <a:ea typeface="Century Gothic"/>
                <a:cs typeface="Century Gothic"/>
                <a:sym typeface="Century Gothic"/>
              </a:rPr>
              <a:t>Conflict of Interest</a:t>
            </a:r>
            <a:endParaRPr/>
          </a:p>
        </p:txBody>
      </p:sp>
      <p:sp>
        <p:nvSpPr>
          <p:cNvPr id="119" name="Google Shape;119;p2"/>
          <p:cNvSpPr txBox="1">
            <a:spLocks noGrp="1"/>
          </p:cNvSpPr>
          <p:nvPr>
            <p:ph type="body" idx="1"/>
          </p:nvPr>
        </p:nvSpPr>
        <p:spPr>
          <a:xfrm>
            <a:off x="1152525" y="1825625"/>
            <a:ext cx="9124837" cy="466725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F78E1E"/>
              </a:buClr>
              <a:buSzPts val="2800"/>
              <a:buChar char="•"/>
            </a:pPr>
            <a:r>
              <a:rPr lang="en-US"/>
              <a:t>McHenry discloses relationship with Commission on Accreditation for Respiratory Care (CoARC) as a site visitor and at-large board member</a:t>
            </a:r>
            <a:endParaRPr/>
          </a:p>
          <a:p>
            <a:pPr marL="228600" lvl="0" indent="0" algn="l" rtl="0">
              <a:lnSpc>
                <a:spcPct val="90000"/>
              </a:lnSpc>
              <a:spcBef>
                <a:spcPts val="0"/>
              </a:spcBef>
              <a:spcAft>
                <a:spcPts val="0"/>
              </a:spcAft>
              <a:buNone/>
            </a:pPr>
            <a:endParaRPr/>
          </a:p>
          <a:p>
            <a:pPr marL="228600" lvl="0" indent="-228600" algn="l" rtl="0">
              <a:lnSpc>
                <a:spcPct val="90000"/>
              </a:lnSpc>
              <a:spcBef>
                <a:spcPts val="0"/>
              </a:spcBef>
              <a:spcAft>
                <a:spcPts val="0"/>
              </a:spcAft>
              <a:buSzPts val="2800"/>
              <a:buChar char="•"/>
            </a:pPr>
            <a:r>
              <a:rPr lang="en-US"/>
              <a:t>Coyle discloses Clinical Professorship at Boise State University, CoARC DA committee membership and accreditation site visitor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52b5995ead_0_7"/>
          <p:cNvSpPr txBox="1">
            <a:spLocks noGrp="1"/>
          </p:cNvSpPr>
          <p:nvPr>
            <p:ph type="title"/>
          </p:nvPr>
        </p:nvSpPr>
        <p:spPr>
          <a:xfrm>
            <a:off x="1152525" y="365125"/>
            <a:ext cx="912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New Outcome Reporting</a:t>
            </a:r>
            <a:endParaRPr/>
          </a:p>
        </p:txBody>
      </p:sp>
      <p:sp>
        <p:nvSpPr>
          <p:cNvPr id="279" name="Google Shape;279;g252b5995ead_0_7"/>
          <p:cNvSpPr txBox="1">
            <a:spLocks noGrp="1"/>
          </p:cNvSpPr>
          <p:nvPr>
            <p:ph type="body" idx="1"/>
          </p:nvPr>
        </p:nvSpPr>
        <p:spPr>
          <a:xfrm>
            <a:off x="1152525" y="1825625"/>
            <a:ext cx="9124800" cy="4667400"/>
          </a:xfrm>
          <a:prstGeom prst="rect">
            <a:avLst/>
          </a:prstGeom>
        </p:spPr>
        <p:txBody>
          <a:bodyPr spcFirstLastPara="1" wrap="square" lIns="91425" tIns="45700" rIns="91425" bIns="45700" anchor="ctr" anchorCtr="0">
            <a:normAutofit/>
          </a:bodyPr>
          <a:lstStyle/>
          <a:p>
            <a:pPr marL="0" lvl="0" indent="0" algn="l" rtl="0">
              <a:spcBef>
                <a:spcPts val="1000"/>
              </a:spcBef>
              <a:spcAft>
                <a:spcPts val="0"/>
              </a:spcAft>
              <a:buNone/>
            </a:pPr>
            <a:endParaRPr/>
          </a:p>
        </p:txBody>
      </p:sp>
      <p:pic>
        <p:nvPicPr>
          <p:cNvPr id="280" name="Google Shape;280;g252b5995ead_0_7"/>
          <p:cNvPicPr preferRelativeResize="0"/>
          <p:nvPr/>
        </p:nvPicPr>
        <p:blipFill>
          <a:blip r:embed="rId3">
            <a:alphaModFix/>
          </a:blip>
          <a:stretch>
            <a:fillRect/>
          </a:stretch>
        </p:blipFill>
        <p:spPr>
          <a:xfrm>
            <a:off x="1152525" y="1825625"/>
            <a:ext cx="9124800" cy="4362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52f5f98e30_0_1"/>
          <p:cNvSpPr txBox="1">
            <a:spLocks noGrp="1"/>
          </p:cNvSpPr>
          <p:nvPr>
            <p:ph type="title"/>
          </p:nvPr>
        </p:nvSpPr>
        <p:spPr>
          <a:xfrm>
            <a:off x="1152525" y="365125"/>
            <a:ext cx="912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100"/>
              <a:t>Revisions to DA Standards July 2023</a:t>
            </a:r>
            <a:endParaRPr sz="4100"/>
          </a:p>
        </p:txBody>
      </p:sp>
      <p:sp>
        <p:nvSpPr>
          <p:cNvPr id="287" name="Google Shape;287;g252f5f98e30_0_1"/>
          <p:cNvSpPr txBox="1">
            <a:spLocks noGrp="1"/>
          </p:cNvSpPr>
          <p:nvPr>
            <p:ph type="body" idx="1"/>
          </p:nvPr>
        </p:nvSpPr>
        <p:spPr>
          <a:xfrm>
            <a:off x="1152525" y="1825625"/>
            <a:ext cx="9124800" cy="4667400"/>
          </a:xfrm>
          <a:prstGeom prst="rect">
            <a:avLst/>
          </a:prstGeom>
        </p:spPr>
        <p:txBody>
          <a:bodyPr spcFirstLastPara="1" wrap="square" lIns="91425" tIns="45700" rIns="91425" bIns="45700" anchor="ctr" anchorCtr="0">
            <a:normAutofit lnSpcReduction="20000"/>
          </a:bodyPr>
          <a:lstStyle/>
          <a:p>
            <a:pPr marL="0" lvl="0" indent="0" algn="l" rtl="0">
              <a:lnSpc>
                <a:spcPct val="115000"/>
              </a:lnSpc>
              <a:spcBef>
                <a:spcPts val="700"/>
              </a:spcBef>
              <a:spcAft>
                <a:spcPts val="0"/>
              </a:spcAft>
              <a:buClr>
                <a:schemeClr val="dk1"/>
              </a:buClr>
              <a:buSzPts val="1100"/>
              <a:buFont typeface="Arial"/>
              <a:buNone/>
            </a:pPr>
            <a:r>
              <a:rPr lang="en-US" sz="3000">
                <a:latin typeface="Arial"/>
                <a:ea typeface="Arial"/>
                <a:cs typeface="Arial"/>
                <a:sym typeface="Arial"/>
              </a:rPr>
              <a:t>•</a:t>
            </a:r>
            <a:r>
              <a:rPr lang="en-US" sz="3000">
                <a:solidFill>
                  <a:srgbClr val="31312D"/>
                </a:solidFill>
                <a:latin typeface="Arial"/>
                <a:ea typeface="Arial"/>
                <a:cs typeface="Arial"/>
                <a:sym typeface="Arial"/>
              </a:rPr>
              <a:t>Eliminate need for Clinical Elements</a:t>
            </a:r>
            <a:endParaRPr sz="3000">
              <a:solidFill>
                <a:srgbClr val="31312D"/>
              </a:solidFill>
              <a:latin typeface="Arial"/>
              <a:ea typeface="Arial"/>
              <a:cs typeface="Arial"/>
              <a:sym typeface="Arial"/>
            </a:endParaRPr>
          </a:p>
          <a:p>
            <a:pPr marL="0" lvl="0" indent="457200" algn="l" rtl="0">
              <a:lnSpc>
                <a:spcPct val="115000"/>
              </a:lnSpc>
              <a:spcBef>
                <a:spcPts val="600"/>
              </a:spcBef>
              <a:spcAft>
                <a:spcPts val="0"/>
              </a:spcAft>
              <a:buClr>
                <a:schemeClr val="dk1"/>
              </a:buClr>
              <a:buSzPts val="1100"/>
              <a:buFont typeface="Arial"/>
              <a:buNone/>
            </a:pPr>
            <a:r>
              <a:rPr lang="en-US" sz="2600">
                <a:latin typeface="Arial"/>
                <a:ea typeface="Arial"/>
                <a:cs typeface="Arial"/>
                <a:sym typeface="Arial"/>
              </a:rPr>
              <a:t>–</a:t>
            </a:r>
            <a:r>
              <a:rPr lang="en-US" sz="2600">
                <a:solidFill>
                  <a:srgbClr val="31312D"/>
                </a:solidFill>
                <a:latin typeface="Arial"/>
                <a:ea typeface="Arial"/>
                <a:cs typeface="Arial"/>
                <a:sym typeface="Arial"/>
              </a:rPr>
              <a:t>DCE, Medical Director, Section 6 of former standards</a:t>
            </a:r>
            <a:endParaRPr sz="2600">
              <a:solidFill>
                <a:srgbClr val="31312D"/>
              </a:solidFill>
              <a:latin typeface="Arial"/>
              <a:ea typeface="Arial"/>
              <a:cs typeface="Arial"/>
              <a:sym typeface="Arial"/>
            </a:endParaRPr>
          </a:p>
          <a:p>
            <a:pPr marL="0" lvl="0" indent="0" algn="l" rtl="0">
              <a:lnSpc>
                <a:spcPct val="115000"/>
              </a:lnSpc>
              <a:spcBef>
                <a:spcPts val="700"/>
              </a:spcBef>
              <a:spcAft>
                <a:spcPts val="0"/>
              </a:spcAft>
              <a:buClr>
                <a:schemeClr val="dk1"/>
              </a:buClr>
              <a:buSzPts val="1100"/>
              <a:buFont typeface="Arial"/>
              <a:buNone/>
            </a:pPr>
            <a:r>
              <a:rPr lang="en-US" sz="3000">
                <a:latin typeface="Arial"/>
                <a:ea typeface="Arial"/>
                <a:cs typeface="Arial"/>
                <a:sym typeface="Arial"/>
              </a:rPr>
              <a:t>•</a:t>
            </a:r>
            <a:r>
              <a:rPr lang="en-US" sz="3000">
                <a:solidFill>
                  <a:srgbClr val="31312D"/>
                </a:solidFill>
                <a:latin typeface="Arial"/>
                <a:ea typeface="Arial"/>
                <a:cs typeface="Arial"/>
                <a:sym typeface="Arial"/>
              </a:rPr>
              <a:t>Reporting on Outcomes</a:t>
            </a:r>
            <a:endParaRPr sz="3000">
              <a:solidFill>
                <a:srgbClr val="31312D"/>
              </a:solidFill>
              <a:latin typeface="Arial"/>
              <a:ea typeface="Arial"/>
              <a:cs typeface="Arial"/>
              <a:sym typeface="Arial"/>
            </a:endParaRPr>
          </a:p>
          <a:p>
            <a:pPr marL="0" lvl="0" indent="457200" algn="l" rtl="0">
              <a:lnSpc>
                <a:spcPct val="115000"/>
              </a:lnSpc>
              <a:spcBef>
                <a:spcPts val="600"/>
              </a:spcBef>
              <a:spcAft>
                <a:spcPts val="0"/>
              </a:spcAft>
              <a:buClr>
                <a:schemeClr val="dk1"/>
              </a:buClr>
              <a:buSzPts val="1100"/>
              <a:buFont typeface="Arial"/>
              <a:buNone/>
            </a:pPr>
            <a:r>
              <a:rPr lang="en-US" sz="2600">
                <a:latin typeface="Arial"/>
                <a:ea typeface="Arial"/>
                <a:cs typeface="Arial"/>
                <a:sym typeface="Arial"/>
              </a:rPr>
              <a:t>–</a:t>
            </a:r>
            <a:r>
              <a:rPr lang="en-US" sz="2600">
                <a:solidFill>
                  <a:srgbClr val="31312D"/>
                </a:solidFill>
                <a:latin typeface="Arial"/>
                <a:ea typeface="Arial"/>
                <a:cs typeface="Arial"/>
                <a:sym typeface="Arial"/>
              </a:rPr>
              <a:t>Evidence of Professional Advancement</a:t>
            </a:r>
            <a:endParaRPr sz="2600">
              <a:solidFill>
                <a:srgbClr val="31312D"/>
              </a:solidFill>
              <a:latin typeface="Arial"/>
              <a:ea typeface="Arial"/>
              <a:cs typeface="Arial"/>
              <a:sym typeface="Arial"/>
            </a:endParaRPr>
          </a:p>
          <a:p>
            <a:pPr marL="0" lvl="0" indent="0" algn="l" rtl="0">
              <a:lnSpc>
                <a:spcPct val="115000"/>
              </a:lnSpc>
              <a:spcBef>
                <a:spcPts val="700"/>
              </a:spcBef>
              <a:spcAft>
                <a:spcPts val="0"/>
              </a:spcAft>
              <a:buClr>
                <a:schemeClr val="dk1"/>
              </a:buClr>
              <a:buSzPts val="1100"/>
              <a:buFont typeface="Arial"/>
              <a:buNone/>
            </a:pPr>
            <a:r>
              <a:rPr lang="en-US" sz="3000">
                <a:latin typeface="Arial"/>
                <a:ea typeface="Arial"/>
                <a:cs typeface="Arial"/>
                <a:sym typeface="Arial"/>
              </a:rPr>
              <a:t>•</a:t>
            </a:r>
            <a:r>
              <a:rPr lang="en-US" sz="3000">
                <a:solidFill>
                  <a:srgbClr val="31312D"/>
                </a:solidFill>
                <a:latin typeface="Arial"/>
                <a:ea typeface="Arial"/>
                <a:cs typeface="Arial"/>
                <a:sym typeface="Arial"/>
              </a:rPr>
              <a:t>Practicum</a:t>
            </a:r>
            <a:endParaRPr sz="3000">
              <a:solidFill>
                <a:srgbClr val="31312D"/>
              </a:solidFill>
              <a:latin typeface="Arial"/>
              <a:ea typeface="Arial"/>
              <a:cs typeface="Arial"/>
              <a:sym typeface="Arial"/>
            </a:endParaRPr>
          </a:p>
          <a:p>
            <a:pPr marL="457200" lvl="0" indent="0" algn="l" rtl="0">
              <a:lnSpc>
                <a:spcPct val="115000"/>
              </a:lnSpc>
              <a:spcBef>
                <a:spcPts val="600"/>
              </a:spcBef>
              <a:spcAft>
                <a:spcPts val="0"/>
              </a:spcAft>
              <a:buClr>
                <a:schemeClr val="dk1"/>
              </a:buClr>
              <a:buSzPts val="1100"/>
              <a:buFont typeface="Arial"/>
              <a:buNone/>
            </a:pPr>
            <a:r>
              <a:rPr lang="en-US" sz="2600">
                <a:latin typeface="Arial"/>
                <a:ea typeface="Arial"/>
                <a:cs typeface="Arial"/>
                <a:sym typeface="Arial"/>
              </a:rPr>
              <a:t>–</a:t>
            </a:r>
            <a:r>
              <a:rPr lang="en-US" sz="2600">
                <a:solidFill>
                  <a:srgbClr val="31312D"/>
                </a:solidFill>
                <a:latin typeface="Arial"/>
                <a:ea typeface="Arial"/>
                <a:cs typeface="Arial"/>
                <a:sym typeface="Arial"/>
              </a:rPr>
              <a:t>Max 6 credits</a:t>
            </a:r>
            <a:endParaRPr sz="2600">
              <a:solidFill>
                <a:srgbClr val="31312D"/>
              </a:solidFill>
              <a:latin typeface="Arial"/>
              <a:ea typeface="Arial"/>
              <a:cs typeface="Arial"/>
              <a:sym typeface="Arial"/>
            </a:endParaRPr>
          </a:p>
          <a:p>
            <a:pPr marL="457200" lvl="0" indent="0" algn="l" rtl="0">
              <a:lnSpc>
                <a:spcPct val="115000"/>
              </a:lnSpc>
              <a:spcBef>
                <a:spcPts val="600"/>
              </a:spcBef>
              <a:spcAft>
                <a:spcPts val="0"/>
              </a:spcAft>
              <a:buClr>
                <a:schemeClr val="dk1"/>
              </a:buClr>
              <a:buSzPts val="1100"/>
              <a:buFont typeface="Arial"/>
              <a:buNone/>
            </a:pPr>
            <a:r>
              <a:rPr lang="en-US" sz="2600">
                <a:latin typeface="Arial"/>
                <a:ea typeface="Arial"/>
                <a:cs typeface="Arial"/>
                <a:sym typeface="Arial"/>
              </a:rPr>
              <a:t>–</a:t>
            </a:r>
            <a:r>
              <a:rPr lang="en-US" sz="2600">
                <a:solidFill>
                  <a:srgbClr val="31312D"/>
                </a:solidFill>
                <a:latin typeface="Arial"/>
                <a:ea typeface="Arial"/>
                <a:cs typeface="Arial"/>
                <a:sym typeface="Arial"/>
              </a:rPr>
              <a:t>Orientation to Clinical Specialty Position, Management, Education</a:t>
            </a:r>
            <a:endParaRPr sz="2600">
              <a:solidFill>
                <a:srgbClr val="31312D"/>
              </a:solidFill>
              <a:latin typeface="Arial"/>
              <a:ea typeface="Arial"/>
              <a:cs typeface="Arial"/>
              <a:sym typeface="Arial"/>
            </a:endParaRPr>
          </a:p>
          <a:p>
            <a:pPr marL="457200" lvl="0" indent="0" algn="l" rtl="0">
              <a:lnSpc>
                <a:spcPct val="115000"/>
              </a:lnSpc>
              <a:spcBef>
                <a:spcPts val="600"/>
              </a:spcBef>
              <a:spcAft>
                <a:spcPts val="0"/>
              </a:spcAft>
              <a:buClr>
                <a:schemeClr val="dk1"/>
              </a:buClr>
              <a:buSzPts val="1100"/>
              <a:buFont typeface="Arial"/>
              <a:buNone/>
            </a:pPr>
            <a:r>
              <a:rPr lang="en-US" sz="2600">
                <a:latin typeface="Arial"/>
                <a:ea typeface="Arial"/>
                <a:cs typeface="Arial"/>
                <a:sym typeface="Arial"/>
              </a:rPr>
              <a:t>–</a:t>
            </a:r>
            <a:r>
              <a:rPr lang="en-US" sz="2600">
                <a:solidFill>
                  <a:srgbClr val="31312D"/>
                </a:solidFill>
                <a:latin typeface="Arial"/>
                <a:ea typeface="Arial"/>
                <a:cs typeface="Arial"/>
                <a:sym typeface="Arial"/>
              </a:rPr>
              <a:t>Academic Deliverables</a:t>
            </a:r>
            <a:endParaRPr sz="2600">
              <a:solidFill>
                <a:srgbClr val="31312D"/>
              </a:solidFill>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2504f3e2178_0_1225"/>
          <p:cNvSpPr txBox="1">
            <a:spLocks noGrp="1"/>
          </p:cNvSpPr>
          <p:nvPr>
            <p:ph type="title"/>
          </p:nvPr>
        </p:nvSpPr>
        <p:spPr>
          <a:xfrm>
            <a:off x="1152525" y="365125"/>
            <a:ext cx="912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Future Considerations</a:t>
            </a:r>
            <a:endParaRPr/>
          </a:p>
        </p:txBody>
      </p:sp>
      <p:sp>
        <p:nvSpPr>
          <p:cNvPr id="294" name="Google Shape;294;g2504f3e2178_0_1225"/>
          <p:cNvSpPr txBox="1">
            <a:spLocks noGrp="1"/>
          </p:cNvSpPr>
          <p:nvPr>
            <p:ph type="body" idx="1"/>
          </p:nvPr>
        </p:nvSpPr>
        <p:spPr>
          <a:xfrm>
            <a:off x="1152525" y="1825625"/>
            <a:ext cx="9124800" cy="4667400"/>
          </a:xfrm>
          <a:prstGeom prst="rect">
            <a:avLst/>
          </a:prstGeom>
        </p:spPr>
        <p:txBody>
          <a:bodyPr spcFirstLastPara="1" wrap="square" lIns="91425" tIns="45700" rIns="91425" bIns="45700" anchor="ctr" anchorCtr="0">
            <a:normAutofit/>
          </a:bodyPr>
          <a:lstStyle/>
          <a:p>
            <a:pPr marL="457200" lvl="0" indent="-406400" algn="l" rtl="0">
              <a:spcBef>
                <a:spcPts val="1000"/>
              </a:spcBef>
              <a:spcAft>
                <a:spcPts val="0"/>
              </a:spcAft>
              <a:buSzPts val="2800"/>
              <a:buChar char="•"/>
            </a:pPr>
            <a:r>
              <a:rPr lang="en-US"/>
              <a:t>APRT Standards revised in 2022</a:t>
            </a:r>
            <a:endParaRPr/>
          </a:p>
          <a:p>
            <a:pPr marL="914400" lvl="1" indent="-381000" algn="l" rtl="0">
              <a:spcBef>
                <a:spcPts val="0"/>
              </a:spcBef>
              <a:spcAft>
                <a:spcPts val="0"/>
              </a:spcAft>
              <a:buSzPts val="2400"/>
              <a:buChar char="•"/>
            </a:pPr>
            <a:r>
              <a:rPr lang="en-US"/>
              <a:t>Competency based </a:t>
            </a:r>
            <a:endParaRPr/>
          </a:p>
          <a:p>
            <a:pPr marL="914400" lvl="1" indent="-381000" algn="l" rtl="0">
              <a:spcBef>
                <a:spcPts val="0"/>
              </a:spcBef>
              <a:spcAft>
                <a:spcPts val="0"/>
              </a:spcAft>
              <a:buSzPts val="2400"/>
              <a:buChar char="•"/>
            </a:pPr>
            <a:r>
              <a:rPr lang="en-US"/>
              <a:t>PA template of competencies used</a:t>
            </a:r>
            <a:endParaRPr/>
          </a:p>
          <a:p>
            <a:pPr marL="457200" lvl="0" indent="-406400" algn="l" rtl="0">
              <a:spcBef>
                <a:spcPts val="0"/>
              </a:spcBef>
              <a:spcAft>
                <a:spcPts val="0"/>
              </a:spcAft>
              <a:buSzPts val="2800"/>
              <a:buChar char="•"/>
            </a:pPr>
            <a:r>
              <a:rPr lang="en-US"/>
              <a:t>APRT approved by VA System </a:t>
            </a:r>
            <a:endParaRPr/>
          </a:p>
          <a:p>
            <a:pPr marL="914400" lvl="1" indent="-381000" algn="l" rtl="0">
              <a:spcBef>
                <a:spcPts val="0"/>
              </a:spcBef>
              <a:spcAft>
                <a:spcPts val="0"/>
              </a:spcAft>
              <a:buSzPts val="2400"/>
              <a:buChar char="•"/>
            </a:pPr>
            <a:r>
              <a:rPr lang="en-US"/>
              <a:t>Daniel Whitt with thank you to Drs. Varekojis, Vines, Joyner, and Croft </a:t>
            </a:r>
            <a:endParaRPr/>
          </a:p>
          <a:p>
            <a:pPr marL="457200" lvl="0" indent="-406400" algn="l" rtl="0">
              <a:spcBef>
                <a:spcPts val="0"/>
              </a:spcBef>
              <a:spcAft>
                <a:spcPts val="0"/>
              </a:spcAft>
              <a:buSzPts val="2800"/>
              <a:buChar char="•"/>
            </a:pPr>
            <a:r>
              <a:rPr lang="en-US"/>
              <a:t>2028 version of DA Standards to move to competency based.</a:t>
            </a:r>
            <a:endParaRPr/>
          </a:p>
          <a:p>
            <a:pPr marL="914400" lvl="1" indent="-381000" algn="l" rtl="0">
              <a:spcBef>
                <a:spcPts val="0"/>
              </a:spcBef>
              <a:spcAft>
                <a:spcPts val="0"/>
              </a:spcAft>
              <a:buSzPts val="2400"/>
              <a:buChar char="•"/>
            </a:pPr>
            <a:r>
              <a:rPr lang="en-US"/>
              <a:t>Align educational level with clinical roles</a:t>
            </a:r>
            <a:endParaRPr/>
          </a:p>
          <a:p>
            <a:pPr marL="914400" lvl="1" indent="-381000" algn="l" rtl="0">
              <a:spcBef>
                <a:spcPts val="0"/>
              </a:spcBef>
              <a:spcAft>
                <a:spcPts val="0"/>
              </a:spcAft>
              <a:buSzPts val="2400"/>
              <a:buChar char="•"/>
            </a:pPr>
            <a:r>
              <a:rPr lang="en-US"/>
              <a:t>All input appreciated.</a:t>
            </a:r>
            <a:endParaRPr/>
          </a:p>
          <a:p>
            <a:pPr marL="0" lvl="0" indent="0" algn="l" rtl="0">
              <a:spcBef>
                <a:spcPts val="10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8"/>
          <p:cNvSpPr txBox="1">
            <a:spLocks noGrp="1"/>
          </p:cNvSpPr>
          <p:nvPr>
            <p:ph type="title"/>
          </p:nvPr>
        </p:nvSpPr>
        <p:spPr>
          <a:xfrm>
            <a:off x="1236525" y="365125"/>
            <a:ext cx="10117200" cy="778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References</a:t>
            </a:r>
            <a:endParaRPr b="0">
              <a:latin typeface="Century Gothic"/>
              <a:ea typeface="Century Gothic"/>
              <a:cs typeface="Century Gothic"/>
              <a:sym typeface="Century Gothic"/>
            </a:endParaRPr>
          </a:p>
          <a:p>
            <a:pPr marL="0" lvl="0" indent="0" algn="l" rtl="0">
              <a:lnSpc>
                <a:spcPct val="90000"/>
              </a:lnSpc>
              <a:spcBef>
                <a:spcPts val="0"/>
              </a:spcBef>
              <a:spcAft>
                <a:spcPts val="0"/>
              </a:spcAft>
              <a:buClr>
                <a:schemeClr val="lt1"/>
              </a:buClr>
              <a:buSzPct val="100000"/>
              <a:buFont typeface="Century Gothic"/>
              <a:buNone/>
            </a:pPr>
            <a:endParaRPr/>
          </a:p>
        </p:txBody>
      </p:sp>
      <p:sp>
        <p:nvSpPr>
          <p:cNvPr id="300" name="Google Shape;300;p8"/>
          <p:cNvSpPr txBox="1">
            <a:spLocks noGrp="1"/>
          </p:cNvSpPr>
          <p:nvPr>
            <p:ph type="body" idx="1"/>
          </p:nvPr>
        </p:nvSpPr>
        <p:spPr>
          <a:xfrm>
            <a:off x="1236675" y="1541075"/>
            <a:ext cx="10152000" cy="4558200"/>
          </a:xfrm>
          <a:prstGeom prst="rect">
            <a:avLst/>
          </a:prstGeom>
          <a:noFill/>
          <a:ln>
            <a:noFill/>
          </a:ln>
        </p:spPr>
        <p:txBody>
          <a:bodyPr spcFirstLastPara="1" wrap="square" lIns="91425" tIns="45700" rIns="91425" bIns="45700" anchor="t" anchorCtr="0">
            <a:normAutofit lnSpcReduction="20000"/>
          </a:bodyPr>
          <a:lstStyle/>
          <a:p>
            <a:pPr marL="457200" lvl="0" indent="-368300" algn="l" rtl="0">
              <a:lnSpc>
                <a:spcPct val="90000"/>
              </a:lnSpc>
              <a:spcBef>
                <a:spcPts val="0"/>
              </a:spcBef>
              <a:spcAft>
                <a:spcPts val="0"/>
              </a:spcAft>
              <a:buSzPts val="2200"/>
              <a:buChar char="•"/>
            </a:pPr>
            <a:r>
              <a:rPr lang="en-US" sz="2200"/>
              <a:t>AARC. (2018). Respiratory Therapy Education Position Statement. https://www.aarc.org/wp-content/uploads/2017/03/statement-of-respiratory-therapist-education.pdf</a:t>
            </a:r>
            <a:endParaRPr sz="2200"/>
          </a:p>
          <a:p>
            <a:pPr marL="457200" lvl="0" indent="-368300" algn="l" rtl="0">
              <a:lnSpc>
                <a:spcPct val="90000"/>
              </a:lnSpc>
              <a:spcBef>
                <a:spcPts val="0"/>
              </a:spcBef>
              <a:spcAft>
                <a:spcPts val="0"/>
              </a:spcAft>
              <a:buSzPts val="2200"/>
              <a:buChar char="•"/>
            </a:pPr>
            <a:r>
              <a:rPr lang="en-US" sz="2200"/>
              <a:t>CoARC. (2023). Accreditation Policies and Procedures Manual. https://coarc.com/wp-content/uploads/2023/05/CoARC-Accreditation-Policies-3-2023.pdf</a:t>
            </a:r>
            <a:endParaRPr sz="2200"/>
          </a:p>
          <a:p>
            <a:pPr marL="457200" lvl="0" indent="-368300" algn="l" rtl="0">
              <a:lnSpc>
                <a:spcPct val="90000"/>
              </a:lnSpc>
              <a:spcBef>
                <a:spcPts val="0"/>
              </a:spcBef>
              <a:spcAft>
                <a:spcPts val="0"/>
              </a:spcAft>
              <a:buSzPts val="2200"/>
              <a:buChar char="•"/>
            </a:pPr>
            <a:r>
              <a:rPr lang="en-US" sz="2200"/>
              <a:t>CoARC. (2023). Accreditation Standards for Degree Advancement Programs in Respiratory Care. https://coarc.com/wp-content/uploads/2023/01/CoARC-DA-Standards-6.1.2023.pdf</a:t>
            </a:r>
            <a:endParaRPr sz="2200"/>
          </a:p>
          <a:p>
            <a:pPr marL="457200" lvl="0" indent="-368300" algn="l" rtl="0">
              <a:lnSpc>
                <a:spcPct val="90000"/>
              </a:lnSpc>
              <a:spcBef>
                <a:spcPts val="0"/>
              </a:spcBef>
              <a:spcAft>
                <a:spcPts val="0"/>
              </a:spcAft>
              <a:buSzPts val="2200"/>
              <a:buChar char="•"/>
            </a:pPr>
            <a:r>
              <a:rPr lang="en-US" sz="2200"/>
              <a:t>CoARC. (2023). 2022 Report on Accreditation in Respiratory Care Education. https://coarc.com/wp-content/uploads/2023/04/2022-CoARC-Report-on-Accreditation-3-27-23.pdf</a:t>
            </a:r>
            <a:endParaRPr sz="2200"/>
          </a:p>
          <a:p>
            <a:pPr marL="457200" lvl="0" indent="-368300" algn="l" rtl="0">
              <a:lnSpc>
                <a:spcPct val="90000"/>
              </a:lnSpc>
              <a:spcBef>
                <a:spcPts val="0"/>
              </a:spcBef>
              <a:spcAft>
                <a:spcPts val="0"/>
              </a:spcAft>
              <a:buSzPts val="2200"/>
              <a:buChar char="•"/>
            </a:pPr>
            <a:r>
              <a:rPr lang="en-US" sz="2200"/>
              <a:t>MacIntyre, N., Rackley, C., &amp; Khusid, F. (2021). Fifty Years of Mechanical Ventilation-1970s to 2020. </a:t>
            </a:r>
            <a:r>
              <a:rPr lang="en-US" sz="2200" i="1"/>
              <a:t>Critical Care Medicine, 49</a:t>
            </a:r>
            <a:r>
              <a:rPr lang="en-US" sz="2200"/>
              <a:t>(4), 558–574. https://doi.org/10.1097/CCM.0000000000004894 </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
          <p:cNvSpPr txBox="1">
            <a:spLocks noGrp="1"/>
          </p:cNvSpPr>
          <p:nvPr>
            <p:ph type="title"/>
          </p:nvPr>
        </p:nvSpPr>
        <p:spPr>
          <a:xfrm>
            <a:off x="831850" y="981640"/>
            <a:ext cx="10515600" cy="2852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Century Gothic"/>
              <a:buNone/>
            </a:pPr>
            <a:r>
              <a:rPr lang="en-US"/>
              <a:t>Questions?</a:t>
            </a:r>
            <a:endParaRPr/>
          </a:p>
          <a:p>
            <a:pPr marL="0" lvl="0" indent="0" algn="ctr" rtl="0">
              <a:lnSpc>
                <a:spcPct val="90000"/>
              </a:lnSpc>
              <a:spcBef>
                <a:spcPts val="0"/>
              </a:spcBef>
              <a:spcAft>
                <a:spcPts val="0"/>
              </a:spcAft>
              <a:buClr>
                <a:schemeClr val="lt1"/>
              </a:buClr>
              <a:buSzPts val="6000"/>
              <a:buFont typeface="Century Gothic"/>
              <a:buNone/>
            </a:pPr>
            <a:r>
              <a:rPr lang="en-US"/>
              <a:t>Thank you for your time and attention!</a:t>
            </a:r>
            <a:endParaRPr/>
          </a:p>
        </p:txBody>
      </p:sp>
      <p:sp>
        <p:nvSpPr>
          <p:cNvPr id="306" name="Google Shape;306;p4"/>
          <p:cNvSpPr txBox="1">
            <a:spLocks noGrp="1"/>
          </p:cNvSpPr>
          <p:nvPr>
            <p:ph type="body" idx="1"/>
          </p:nvPr>
        </p:nvSpPr>
        <p:spPr>
          <a:xfrm>
            <a:off x="831850" y="4049866"/>
            <a:ext cx="10515600" cy="730800"/>
          </a:xfrm>
          <a:prstGeom prst="rect">
            <a:avLst/>
          </a:prstGeom>
          <a:noFill/>
          <a:ln>
            <a:noFill/>
          </a:ln>
        </p:spPr>
        <p:txBody>
          <a:bodyPr spcFirstLastPara="1" wrap="square" lIns="91425" tIns="45700" rIns="91425" bIns="45700" anchor="ctr" anchorCtr="0">
            <a:normAutofit lnSpcReduction="10000"/>
          </a:bodyPr>
          <a:lstStyle/>
          <a:p>
            <a:pPr marL="0" lvl="0" indent="0" algn="ctr" rtl="0">
              <a:lnSpc>
                <a:spcPct val="90000"/>
              </a:lnSpc>
              <a:spcBef>
                <a:spcPts val="0"/>
              </a:spcBef>
              <a:spcAft>
                <a:spcPts val="0"/>
              </a:spcAft>
              <a:buClr>
                <a:srgbClr val="F8DF08"/>
              </a:buClr>
              <a:buSzPts val="2400"/>
              <a:buNone/>
            </a:pPr>
            <a:r>
              <a:rPr lang="en-US"/>
              <a:t>Kristen: kristenmchenry@boisestate.edu </a:t>
            </a:r>
            <a:endParaRPr/>
          </a:p>
          <a:p>
            <a:pPr marL="0" lvl="0" indent="0" algn="ctr" rtl="0">
              <a:lnSpc>
                <a:spcPct val="90000"/>
              </a:lnSpc>
              <a:spcBef>
                <a:spcPts val="0"/>
              </a:spcBef>
              <a:spcAft>
                <a:spcPts val="0"/>
              </a:spcAft>
              <a:buClr>
                <a:srgbClr val="F8DF08"/>
              </a:buClr>
              <a:buSzPts val="2400"/>
              <a:buNone/>
            </a:pPr>
            <a:r>
              <a:rPr lang="en-US"/>
              <a:t>Joe: joecoyle@boisestate.edu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1152525" y="365125"/>
            <a:ext cx="912483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C98D5"/>
              </a:buClr>
              <a:buSzPts val="4400"/>
              <a:buFont typeface="Century Gothic"/>
              <a:buNone/>
            </a:pPr>
            <a:r>
              <a:rPr lang="en-US">
                <a:latin typeface="Century Gothic"/>
                <a:ea typeface="Century Gothic"/>
                <a:cs typeface="Century Gothic"/>
                <a:sym typeface="Century Gothic"/>
              </a:rPr>
              <a:t>Learning Objectives</a:t>
            </a:r>
            <a:endParaRPr/>
          </a:p>
        </p:txBody>
      </p:sp>
      <p:sp>
        <p:nvSpPr>
          <p:cNvPr id="126" name="Google Shape;126;p3"/>
          <p:cNvSpPr txBox="1">
            <a:spLocks noGrp="1"/>
          </p:cNvSpPr>
          <p:nvPr>
            <p:ph type="body" idx="1"/>
          </p:nvPr>
        </p:nvSpPr>
        <p:spPr>
          <a:xfrm>
            <a:off x="1152525" y="1825625"/>
            <a:ext cx="9124837" cy="466725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F78E1E"/>
              </a:buClr>
              <a:buSzPts val="2800"/>
              <a:buChar char="•"/>
            </a:pPr>
            <a:r>
              <a:rPr lang="en-US" u="sng"/>
              <a:t>Objective 1</a:t>
            </a:r>
            <a:r>
              <a:rPr lang="en-US"/>
              <a:t>: Describe how CoARC accreditation may benefit programs offering degree advancement options. </a:t>
            </a:r>
            <a:endParaRPr/>
          </a:p>
          <a:p>
            <a:pPr marL="228600" lvl="0" indent="0" algn="l" rtl="0">
              <a:lnSpc>
                <a:spcPct val="90000"/>
              </a:lnSpc>
              <a:spcBef>
                <a:spcPts val="0"/>
              </a:spcBef>
              <a:spcAft>
                <a:spcPts val="0"/>
              </a:spcAft>
              <a:buNone/>
            </a:pPr>
            <a:endParaRPr/>
          </a:p>
          <a:p>
            <a:pPr marL="228600" lvl="0" indent="-228600" algn="l" rtl="0">
              <a:lnSpc>
                <a:spcPct val="90000"/>
              </a:lnSpc>
              <a:spcBef>
                <a:spcPts val="0"/>
              </a:spcBef>
              <a:spcAft>
                <a:spcPts val="0"/>
              </a:spcAft>
              <a:buClr>
                <a:srgbClr val="F78E1E"/>
              </a:buClr>
              <a:buSzPts val="2800"/>
              <a:buChar char="•"/>
            </a:pPr>
            <a:r>
              <a:rPr lang="en-US" u="sng"/>
              <a:t>Objective 2</a:t>
            </a:r>
            <a:r>
              <a:rPr lang="en-US"/>
              <a:t>: Discuss the outcome value of degree advancement to Respiratory Therapists and employers.</a:t>
            </a:r>
            <a:endParaRPr/>
          </a:p>
          <a:p>
            <a:pPr marL="228600" lvl="0" indent="0" algn="l" rtl="0">
              <a:lnSpc>
                <a:spcPct val="90000"/>
              </a:lnSpc>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1152525" y="365125"/>
            <a:ext cx="9347700" cy="1325700"/>
          </a:xfrm>
          <a:prstGeom prst="rect">
            <a:avLst/>
          </a:prstGeom>
          <a:noFill/>
          <a:ln>
            <a:noFill/>
          </a:ln>
        </p:spPr>
        <p:txBody>
          <a:bodyPr spcFirstLastPara="1" wrap="square" lIns="91425" tIns="45700" rIns="91425" bIns="45700" anchor="ctr" anchorCtr="0">
            <a:normAutofit/>
          </a:bodyPr>
          <a:lstStyle/>
          <a:p>
            <a:pPr marL="571500" lvl="0" indent="-571500" algn="l" rtl="0">
              <a:lnSpc>
                <a:spcPct val="90000"/>
              </a:lnSpc>
              <a:spcBef>
                <a:spcPts val="0"/>
              </a:spcBef>
              <a:spcAft>
                <a:spcPts val="0"/>
              </a:spcAft>
              <a:buClr>
                <a:srgbClr val="0C98D5"/>
              </a:buClr>
              <a:buSzPts val="4400"/>
              <a:buFont typeface="Arial"/>
              <a:buChar char="•"/>
            </a:pPr>
            <a:r>
              <a:rPr lang="en-US"/>
              <a:t>What is degree advancement?</a:t>
            </a:r>
            <a:endParaRPr/>
          </a:p>
        </p:txBody>
      </p:sp>
      <p:sp>
        <p:nvSpPr>
          <p:cNvPr id="132" name="Google Shape;132;p5"/>
          <p:cNvSpPr txBox="1">
            <a:spLocks noGrp="1"/>
          </p:cNvSpPr>
          <p:nvPr>
            <p:ph type="body" idx="1"/>
          </p:nvPr>
        </p:nvSpPr>
        <p:spPr>
          <a:xfrm>
            <a:off x="1152525" y="1825625"/>
            <a:ext cx="9124837" cy="4667250"/>
          </a:xfrm>
          <a:prstGeom prst="rect">
            <a:avLst/>
          </a:prstGeom>
          <a:noFill/>
          <a:ln>
            <a:noFill/>
          </a:ln>
        </p:spPr>
        <p:txBody>
          <a:bodyPr spcFirstLastPara="1" wrap="square" lIns="91425" tIns="45700" rIns="91425" bIns="45700" anchor="ctr" anchorCtr="0">
            <a:normAutofit/>
          </a:bodyPr>
          <a:lstStyle/>
          <a:p>
            <a:pPr marL="228600" lvl="0" indent="-50800" algn="l" rtl="0">
              <a:lnSpc>
                <a:spcPct val="90000"/>
              </a:lnSpc>
              <a:spcBef>
                <a:spcPts val="0"/>
              </a:spcBef>
              <a:spcAft>
                <a:spcPts val="0"/>
              </a:spcAft>
              <a:buClr>
                <a:srgbClr val="F78E1E"/>
              </a:buClr>
              <a:buSzPts val="2800"/>
              <a:buNone/>
            </a:pPr>
            <a:r>
              <a:rPr lang="en-US"/>
              <a:t>An educational program designed to meet the needs of </a:t>
            </a:r>
            <a:r>
              <a:rPr lang="en-US" i="1"/>
              <a:t>practicing</a:t>
            </a:r>
            <a:r>
              <a:rPr lang="en-US"/>
              <a:t> respiratory therapists who, having </a:t>
            </a:r>
            <a:r>
              <a:rPr lang="en-US" i="1"/>
              <a:t>already earned</a:t>
            </a:r>
            <a:r>
              <a:rPr lang="en-US"/>
              <a:t> an Entry into Practice Care Professional Practice degree, wish to obtain </a:t>
            </a:r>
            <a:r>
              <a:rPr lang="en-US" i="1"/>
              <a:t>advanced training</a:t>
            </a:r>
            <a:r>
              <a:rPr lang="en-US"/>
              <a:t> related to Respiratory Care.</a:t>
            </a:r>
            <a:endParaRPr/>
          </a:p>
          <a:p>
            <a:pPr marL="228600" lvl="0" indent="-50800" algn="l" rtl="0">
              <a:lnSpc>
                <a:spcPct val="90000"/>
              </a:lnSpc>
              <a:spcBef>
                <a:spcPts val="0"/>
              </a:spcBef>
              <a:spcAft>
                <a:spcPts val="0"/>
              </a:spcAft>
              <a:buClr>
                <a:srgbClr val="F78E1E"/>
              </a:buClr>
              <a:buSzPts val="2800"/>
              <a:buNone/>
            </a:pPr>
            <a:r>
              <a:rPr lang="en-US"/>
              <a:t>-</a:t>
            </a:r>
            <a:r>
              <a:rPr lang="en-US" b="1"/>
              <a:t>CoARC Policy 12.03</a:t>
            </a:r>
            <a:endParaRPr b="1"/>
          </a:p>
          <a:p>
            <a:pPr marL="228600" lvl="0" indent="-50800" algn="l" rtl="0">
              <a:lnSpc>
                <a:spcPct val="90000"/>
              </a:lnSpc>
              <a:spcBef>
                <a:spcPts val="0"/>
              </a:spcBef>
              <a:spcAft>
                <a:spcPts val="0"/>
              </a:spcAft>
              <a:buClr>
                <a:srgbClr val="F78E1E"/>
              </a:buClr>
              <a:buSzPts val="2800"/>
              <a:buNone/>
            </a:pPr>
            <a:endParaRPr/>
          </a:p>
          <a:p>
            <a:pPr marL="228600" lvl="0" indent="-50800" algn="l" rtl="0">
              <a:lnSpc>
                <a:spcPct val="90000"/>
              </a:lnSpc>
              <a:spcBef>
                <a:spcPts val="0"/>
              </a:spcBef>
              <a:spcAft>
                <a:spcPts val="0"/>
              </a:spcAft>
              <a:buClr>
                <a:srgbClr val="F78E1E"/>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504f3e2178_0_1274"/>
          <p:cNvSpPr txBox="1">
            <a:spLocks noGrp="1"/>
          </p:cNvSpPr>
          <p:nvPr>
            <p:ph type="title"/>
          </p:nvPr>
        </p:nvSpPr>
        <p:spPr>
          <a:xfrm>
            <a:off x="1152525" y="365125"/>
            <a:ext cx="912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AARC Position Statement </a:t>
            </a:r>
            <a:endParaRPr/>
          </a:p>
        </p:txBody>
      </p:sp>
      <p:sp>
        <p:nvSpPr>
          <p:cNvPr id="139" name="Google Shape;139;g2504f3e2178_0_1274"/>
          <p:cNvSpPr txBox="1">
            <a:spLocks noGrp="1"/>
          </p:cNvSpPr>
          <p:nvPr>
            <p:ph type="body" idx="1"/>
          </p:nvPr>
        </p:nvSpPr>
        <p:spPr>
          <a:xfrm>
            <a:off x="1152525" y="1825625"/>
            <a:ext cx="9124800" cy="4667400"/>
          </a:xfrm>
          <a:prstGeom prst="rect">
            <a:avLst/>
          </a:prstGeom>
        </p:spPr>
        <p:txBody>
          <a:bodyPr spcFirstLastPara="1" wrap="square" lIns="91425" tIns="45700" rIns="91425" bIns="45700" anchor="ctr" anchorCtr="0">
            <a:normAutofit/>
          </a:bodyPr>
          <a:lstStyle/>
          <a:p>
            <a:pPr marL="0" lvl="0" indent="0" algn="l" rtl="0">
              <a:spcBef>
                <a:spcPts val="1000"/>
              </a:spcBef>
              <a:spcAft>
                <a:spcPts val="0"/>
              </a:spcAft>
              <a:buNone/>
            </a:pPr>
            <a:endParaRPr/>
          </a:p>
        </p:txBody>
      </p:sp>
      <p:pic>
        <p:nvPicPr>
          <p:cNvPr id="140" name="Google Shape;140;g2504f3e2178_0_1274"/>
          <p:cNvPicPr preferRelativeResize="0"/>
          <p:nvPr/>
        </p:nvPicPr>
        <p:blipFill>
          <a:blip r:embed="rId3">
            <a:alphaModFix/>
          </a:blip>
          <a:stretch>
            <a:fillRect/>
          </a:stretch>
        </p:blipFill>
        <p:spPr>
          <a:xfrm>
            <a:off x="1152525" y="1825625"/>
            <a:ext cx="7658100" cy="3314700"/>
          </a:xfrm>
          <a:prstGeom prst="rect">
            <a:avLst/>
          </a:prstGeom>
          <a:noFill/>
          <a:ln>
            <a:noFill/>
          </a:ln>
        </p:spPr>
      </p:pic>
      <p:sp>
        <p:nvSpPr>
          <p:cNvPr id="141" name="Google Shape;141;g2504f3e2178_0_1274"/>
          <p:cNvSpPr txBox="1"/>
          <p:nvPr/>
        </p:nvSpPr>
        <p:spPr>
          <a:xfrm>
            <a:off x="1194200" y="5168650"/>
            <a:ext cx="90831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i="1">
                <a:latin typeface="Calibri"/>
                <a:ea typeface="Calibri"/>
                <a:cs typeface="Calibri"/>
                <a:sym typeface="Calibri"/>
              </a:rPr>
              <a:t>“The AARC (2018) encourages Respiratory Therapists who have completed the required entry level education to pursue baccalaureate and graduate degrees relevant to their professional pursuits.”</a:t>
            </a:r>
            <a:endParaRPr sz="1700" i="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504f3e2178_0_503"/>
          <p:cNvSpPr txBox="1">
            <a:spLocks noGrp="1"/>
          </p:cNvSpPr>
          <p:nvPr>
            <p:ph type="title"/>
          </p:nvPr>
        </p:nvSpPr>
        <p:spPr>
          <a:xfrm>
            <a:off x="1152525" y="365125"/>
            <a:ext cx="912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Points of Entry into Practice</a:t>
            </a:r>
            <a:endParaRPr/>
          </a:p>
        </p:txBody>
      </p:sp>
      <p:grpSp>
        <p:nvGrpSpPr>
          <p:cNvPr id="148" name="Google Shape;148;g2504f3e2178_0_503"/>
          <p:cNvGrpSpPr/>
          <p:nvPr/>
        </p:nvGrpSpPr>
        <p:grpSpPr>
          <a:xfrm rot="2700000">
            <a:off x="1631661" y="865029"/>
            <a:ext cx="3588104" cy="3395967"/>
            <a:chOff x="1038238" y="1324634"/>
            <a:chExt cx="2691104" cy="2547000"/>
          </a:xfrm>
        </p:grpSpPr>
        <p:sp>
          <p:nvSpPr>
            <p:cNvPr id="149" name="Google Shape;149;g2504f3e2178_0_503"/>
            <p:cNvSpPr/>
            <p:nvPr/>
          </p:nvSpPr>
          <p:spPr>
            <a:xfrm rot="2700000">
              <a:off x="2030875" y="1077996"/>
              <a:ext cx="561726" cy="3040276"/>
            </a:xfrm>
            <a:prstGeom prst="roundRect">
              <a:avLst>
                <a:gd name="adj" fmla="val 50000"/>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0" name="Google Shape;150;g2504f3e2178_0_503"/>
            <p:cNvSpPr/>
            <p:nvPr/>
          </p:nvSpPr>
          <p:spPr>
            <a:xfrm rot="-2896952">
              <a:off x="1240873" y="3294823"/>
              <a:ext cx="374178" cy="374178"/>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b="1">
                  <a:solidFill>
                    <a:srgbClr val="0944A1"/>
                  </a:solidFill>
                  <a:latin typeface="Roboto"/>
                  <a:ea typeface="Roboto"/>
                  <a:cs typeface="Roboto"/>
                  <a:sym typeface="Roboto"/>
                </a:rPr>
                <a:t>1</a:t>
              </a:r>
              <a:endParaRPr sz="1600" b="1">
                <a:solidFill>
                  <a:srgbClr val="0944A1"/>
                </a:solidFill>
                <a:latin typeface="Roboto"/>
                <a:ea typeface="Roboto"/>
                <a:cs typeface="Roboto"/>
                <a:sym typeface="Roboto"/>
              </a:endParaRPr>
            </a:p>
          </p:txBody>
        </p:sp>
        <p:sp>
          <p:nvSpPr>
            <p:cNvPr id="151" name="Google Shape;151;g2504f3e2178_0_503"/>
            <p:cNvSpPr txBox="1"/>
            <p:nvPr/>
          </p:nvSpPr>
          <p:spPr>
            <a:xfrm rot="-2700000">
              <a:off x="1181328" y="2213061"/>
              <a:ext cx="2637650" cy="393293"/>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1500" b="1">
                  <a:solidFill>
                    <a:srgbClr val="FFFFFF"/>
                  </a:solidFill>
                  <a:latin typeface="Roboto"/>
                  <a:ea typeface="Roboto"/>
                  <a:cs typeface="Roboto"/>
                  <a:sym typeface="Roboto"/>
                </a:rPr>
                <a:t>Associate’s Degree (AS, AAS, AOS)</a:t>
              </a:r>
              <a:endParaRPr sz="1000" b="1">
                <a:solidFill>
                  <a:srgbClr val="FFFFFF"/>
                </a:solidFill>
                <a:latin typeface="Roboto"/>
                <a:ea typeface="Roboto"/>
                <a:cs typeface="Roboto"/>
                <a:sym typeface="Roboto"/>
              </a:endParaRPr>
            </a:p>
          </p:txBody>
        </p:sp>
        <p:sp>
          <p:nvSpPr>
            <p:cNvPr id="152" name="Google Shape;152;g2504f3e2178_0_503"/>
            <p:cNvSpPr txBox="1"/>
            <p:nvPr/>
          </p:nvSpPr>
          <p:spPr>
            <a:xfrm rot="-2700000">
              <a:off x="1669028" y="2641312"/>
              <a:ext cx="2203628" cy="50742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2100"/>
                </a:spcAft>
                <a:buNone/>
              </a:pPr>
              <a:r>
                <a:rPr lang="en-US" sz="1200" b="1">
                  <a:latin typeface="Roboto"/>
                  <a:ea typeface="Roboto"/>
                  <a:cs typeface="Roboto"/>
                  <a:sym typeface="Roboto"/>
                </a:rPr>
                <a:t>Currently 344 Associate Degree Programs Accredited by CoARC</a:t>
              </a:r>
              <a:endParaRPr sz="1200" b="1">
                <a:latin typeface="Roboto"/>
                <a:ea typeface="Roboto"/>
                <a:cs typeface="Roboto"/>
                <a:sym typeface="Roboto"/>
              </a:endParaRPr>
            </a:p>
          </p:txBody>
        </p:sp>
      </p:grpSp>
      <p:grpSp>
        <p:nvGrpSpPr>
          <p:cNvPr id="153" name="Google Shape;153;g2504f3e2178_0_503"/>
          <p:cNvGrpSpPr/>
          <p:nvPr/>
        </p:nvGrpSpPr>
        <p:grpSpPr>
          <a:xfrm rot="2700000">
            <a:off x="3951111" y="2325656"/>
            <a:ext cx="3605001" cy="3395967"/>
            <a:chOff x="2734672" y="1846074"/>
            <a:chExt cx="2703777" cy="2547000"/>
          </a:xfrm>
        </p:grpSpPr>
        <p:sp>
          <p:nvSpPr>
            <p:cNvPr id="154" name="Google Shape;154;g2504f3e2178_0_503"/>
            <p:cNvSpPr/>
            <p:nvPr/>
          </p:nvSpPr>
          <p:spPr>
            <a:xfrm rot="2700000">
              <a:off x="3727309" y="1599436"/>
              <a:ext cx="561726" cy="3040276"/>
            </a:xfrm>
            <a:prstGeom prst="roundRect">
              <a:avLst>
                <a:gd name="adj" fmla="val 50000"/>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5" name="Google Shape;155;g2504f3e2178_0_503"/>
            <p:cNvSpPr/>
            <p:nvPr/>
          </p:nvSpPr>
          <p:spPr>
            <a:xfrm rot="-2854117">
              <a:off x="2971190" y="3749182"/>
              <a:ext cx="373940" cy="37394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b="1">
                  <a:solidFill>
                    <a:srgbClr val="0D5DDF"/>
                  </a:solidFill>
                  <a:latin typeface="Roboto"/>
                  <a:ea typeface="Roboto"/>
                  <a:cs typeface="Roboto"/>
                  <a:sym typeface="Roboto"/>
                </a:rPr>
                <a:t>2</a:t>
              </a:r>
              <a:endParaRPr sz="1600" b="1">
                <a:solidFill>
                  <a:srgbClr val="0D5DDF"/>
                </a:solidFill>
                <a:latin typeface="Roboto"/>
                <a:ea typeface="Roboto"/>
                <a:cs typeface="Roboto"/>
                <a:sym typeface="Roboto"/>
              </a:endParaRPr>
            </a:p>
          </p:txBody>
        </p:sp>
        <p:sp>
          <p:nvSpPr>
            <p:cNvPr id="156" name="Google Shape;156;g2504f3e2178_0_503"/>
            <p:cNvSpPr txBox="1"/>
            <p:nvPr/>
          </p:nvSpPr>
          <p:spPr>
            <a:xfrm rot="-2700000">
              <a:off x="3001233" y="2803285"/>
              <a:ext cx="2333877" cy="393293"/>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1600" b="1">
                  <a:solidFill>
                    <a:srgbClr val="FFFFFF"/>
                  </a:solidFill>
                  <a:latin typeface="Roboto"/>
                  <a:ea typeface="Roboto"/>
                  <a:cs typeface="Roboto"/>
                  <a:sym typeface="Roboto"/>
                </a:rPr>
                <a:t>Bachelor’s Degree (BS, BAS)</a:t>
              </a:r>
              <a:endParaRPr sz="1100" b="1">
                <a:solidFill>
                  <a:srgbClr val="FFFFFF"/>
                </a:solidFill>
                <a:latin typeface="Roboto"/>
                <a:ea typeface="Roboto"/>
                <a:cs typeface="Roboto"/>
                <a:sym typeface="Roboto"/>
              </a:endParaRPr>
            </a:p>
          </p:txBody>
        </p:sp>
        <p:sp>
          <p:nvSpPr>
            <p:cNvPr id="157" name="Google Shape;157;g2504f3e2178_0_503"/>
            <p:cNvSpPr txBox="1"/>
            <p:nvPr/>
          </p:nvSpPr>
          <p:spPr>
            <a:xfrm rot="-2700000">
              <a:off x="3378135" y="3150088"/>
              <a:ext cx="2203628" cy="50742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2100"/>
                </a:spcAft>
                <a:buNone/>
              </a:pPr>
              <a:r>
                <a:rPr lang="en-US" sz="1200" b="1">
                  <a:latin typeface="Roboto"/>
                  <a:ea typeface="Roboto"/>
                  <a:cs typeface="Roboto"/>
                  <a:sym typeface="Roboto"/>
                </a:rPr>
                <a:t>There are currently 77 Bachelor Degree Programs Accredited by CoARC</a:t>
              </a:r>
              <a:endParaRPr sz="1200" b="1">
                <a:latin typeface="Roboto"/>
                <a:ea typeface="Roboto"/>
                <a:cs typeface="Roboto"/>
                <a:sym typeface="Roboto"/>
              </a:endParaRPr>
            </a:p>
          </p:txBody>
        </p:sp>
      </p:grpSp>
      <p:grpSp>
        <p:nvGrpSpPr>
          <p:cNvPr id="158" name="Google Shape;158;g2504f3e2178_0_503"/>
          <p:cNvGrpSpPr/>
          <p:nvPr/>
        </p:nvGrpSpPr>
        <p:grpSpPr>
          <a:xfrm rot="2700000">
            <a:off x="6566543" y="3646650"/>
            <a:ext cx="3604641" cy="3395967"/>
            <a:chOff x="5123977" y="1258050"/>
            <a:chExt cx="2718791" cy="2547000"/>
          </a:xfrm>
        </p:grpSpPr>
        <p:sp>
          <p:nvSpPr>
            <p:cNvPr id="159" name="Google Shape;159;g2504f3e2178_0_503"/>
            <p:cNvSpPr/>
            <p:nvPr/>
          </p:nvSpPr>
          <p:spPr>
            <a:xfrm rot="2700000">
              <a:off x="6116614" y="1011412"/>
              <a:ext cx="561726" cy="3040276"/>
            </a:xfrm>
            <a:prstGeom prst="roundRect">
              <a:avLst>
                <a:gd name="adj" fmla="val 50000"/>
              </a:avLst>
            </a:prstGeom>
            <a:solidFill>
              <a:srgbClr val="307B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0" name="Google Shape;160;g2504f3e2178_0_503"/>
            <p:cNvSpPr/>
            <p:nvPr/>
          </p:nvSpPr>
          <p:spPr>
            <a:xfrm rot="-2688267">
              <a:off x="5341662" y="3204857"/>
              <a:ext cx="372930" cy="375263"/>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n-US" sz="1600" b="1">
                  <a:solidFill>
                    <a:srgbClr val="307BF3"/>
                  </a:solidFill>
                  <a:latin typeface="Roboto"/>
                  <a:ea typeface="Roboto"/>
                  <a:cs typeface="Roboto"/>
                  <a:sym typeface="Roboto"/>
                </a:rPr>
                <a:t>3</a:t>
              </a:r>
              <a:endParaRPr sz="1600" b="1">
                <a:solidFill>
                  <a:srgbClr val="307BF3"/>
                </a:solidFill>
                <a:latin typeface="Roboto"/>
                <a:ea typeface="Roboto"/>
                <a:cs typeface="Roboto"/>
                <a:sym typeface="Roboto"/>
              </a:endParaRPr>
            </a:p>
          </p:txBody>
        </p:sp>
        <p:sp>
          <p:nvSpPr>
            <p:cNvPr id="161" name="Google Shape;161;g2504f3e2178_0_503"/>
            <p:cNvSpPr txBox="1"/>
            <p:nvPr/>
          </p:nvSpPr>
          <p:spPr>
            <a:xfrm rot="-2700000">
              <a:off x="5323969" y="2238203"/>
              <a:ext cx="2341513" cy="393293"/>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US" sz="1600" b="1">
                  <a:solidFill>
                    <a:srgbClr val="FFFFFF"/>
                  </a:solidFill>
                  <a:latin typeface="Roboto"/>
                  <a:ea typeface="Roboto"/>
                  <a:cs typeface="Roboto"/>
                  <a:sym typeface="Roboto"/>
                </a:rPr>
                <a:t>Master’s Degree (MS)</a:t>
              </a:r>
              <a:endParaRPr sz="1100" b="1">
                <a:solidFill>
                  <a:srgbClr val="FFFFFF"/>
                </a:solidFill>
                <a:latin typeface="Roboto"/>
                <a:ea typeface="Roboto"/>
                <a:cs typeface="Roboto"/>
                <a:sym typeface="Roboto"/>
              </a:endParaRPr>
            </a:p>
          </p:txBody>
        </p:sp>
        <p:sp>
          <p:nvSpPr>
            <p:cNvPr id="162" name="Google Shape;162;g2504f3e2178_0_503"/>
            <p:cNvSpPr txBox="1"/>
            <p:nvPr/>
          </p:nvSpPr>
          <p:spPr>
            <a:xfrm rot="-2700000">
              <a:off x="5791507" y="2554441"/>
              <a:ext cx="2193021" cy="50742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2100"/>
                </a:spcAft>
                <a:buNone/>
              </a:pPr>
              <a:r>
                <a:rPr lang="en-US" sz="1200" b="1">
                  <a:latin typeface="Roboto"/>
                  <a:ea typeface="Roboto"/>
                  <a:cs typeface="Roboto"/>
                  <a:sym typeface="Roboto"/>
                </a:rPr>
                <a:t>There are currently 8 Master’s Degree Programs Accredited by CoARC</a:t>
              </a:r>
              <a:endParaRPr sz="1200" b="1">
                <a:latin typeface="Roboto"/>
                <a:ea typeface="Roboto"/>
                <a:cs typeface="Roboto"/>
                <a:sym typeface="Roboto"/>
              </a:endParaRPr>
            </a:p>
          </p:txBody>
        </p:sp>
      </p:grpSp>
      <p:sp>
        <p:nvSpPr>
          <p:cNvPr id="163" name="Google Shape;163;g2504f3e2178_0_503"/>
          <p:cNvSpPr txBox="1"/>
          <p:nvPr/>
        </p:nvSpPr>
        <p:spPr>
          <a:xfrm>
            <a:off x="7846825" y="2282125"/>
            <a:ext cx="1884900" cy="1416000"/>
          </a:xfrm>
          <a:prstGeom prst="rect">
            <a:avLst/>
          </a:prstGeom>
          <a:noFill/>
          <a:ln w="9525" cap="flat" cmpd="sng">
            <a:solidFill>
              <a:srgbClr val="0C98D5"/>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solidFill>
                  <a:srgbClr val="F78E1E"/>
                </a:solidFill>
                <a:latin typeface="Calibri"/>
                <a:ea typeface="Calibri"/>
                <a:cs typeface="Calibri"/>
                <a:sym typeface="Calibri"/>
              </a:rPr>
              <a:t>429 Potential Points of Entry into the Profession</a:t>
            </a:r>
            <a:endParaRPr sz="2000" b="1">
              <a:solidFill>
                <a:srgbClr val="F78E1E"/>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6"/>
          <p:cNvSpPr txBox="1">
            <a:spLocks noGrp="1"/>
          </p:cNvSpPr>
          <p:nvPr>
            <p:ph type="title"/>
          </p:nvPr>
        </p:nvSpPr>
        <p:spPr>
          <a:xfrm>
            <a:off x="1152525" y="365125"/>
            <a:ext cx="912483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Clr>
                <a:srgbClr val="0C98D5"/>
              </a:buClr>
              <a:buSzPts val="4400"/>
              <a:buFont typeface="Century Gothic"/>
              <a:buNone/>
            </a:pPr>
            <a:r>
              <a:rPr lang="en-US"/>
              <a:t>DA Program Goals</a:t>
            </a:r>
            <a:endParaRPr/>
          </a:p>
        </p:txBody>
      </p:sp>
      <p:sp>
        <p:nvSpPr>
          <p:cNvPr id="169" name="Google Shape;169;p6"/>
          <p:cNvSpPr txBox="1">
            <a:spLocks noGrp="1"/>
          </p:cNvSpPr>
          <p:nvPr>
            <p:ph type="body" idx="1"/>
          </p:nvPr>
        </p:nvSpPr>
        <p:spPr>
          <a:xfrm>
            <a:off x="1152525" y="1825625"/>
            <a:ext cx="9124837" cy="4667250"/>
          </a:xfrm>
          <a:prstGeom prst="rect">
            <a:avLst/>
          </a:prstGeom>
          <a:noFill/>
          <a:ln>
            <a:noFill/>
          </a:ln>
        </p:spPr>
        <p:txBody>
          <a:bodyPr spcFirstLastPara="1" wrap="square" lIns="91425" tIns="45700" rIns="91425" bIns="45700" anchor="ctr" anchorCtr="0">
            <a:normAutofit/>
          </a:bodyPr>
          <a:lstStyle/>
          <a:p>
            <a:pPr marL="228600" lvl="0" indent="-50800" algn="l" rtl="0">
              <a:lnSpc>
                <a:spcPct val="90000"/>
              </a:lnSpc>
              <a:spcBef>
                <a:spcPts val="0"/>
              </a:spcBef>
              <a:spcAft>
                <a:spcPts val="0"/>
              </a:spcAft>
              <a:buClr>
                <a:srgbClr val="F78E1E"/>
              </a:buClr>
              <a:buSzPts val="2800"/>
              <a:buNone/>
            </a:pPr>
            <a:r>
              <a:rPr lang="en-US"/>
              <a:t>To provide graduates of entry into respiratory care professional practice degree programs with additional </a:t>
            </a:r>
            <a:r>
              <a:rPr lang="en-US" i="1"/>
              <a:t>knowledge, skills, and attributes</a:t>
            </a:r>
            <a:r>
              <a:rPr lang="en-US"/>
              <a:t> in </a:t>
            </a:r>
            <a:r>
              <a:rPr lang="en-US" u="sng"/>
              <a:t>leadership, management, education, research, and/or advanced clinical practice</a:t>
            </a:r>
            <a:r>
              <a:rPr lang="en-US"/>
              <a:t> that will enable them to meet their current professional goals and prepare them for practice as advanced degree respiratory therapists.</a:t>
            </a:r>
            <a:endParaRPr/>
          </a:p>
          <a:p>
            <a:pPr marL="228600" lvl="0" indent="-50800" algn="l" rtl="0">
              <a:lnSpc>
                <a:spcPct val="90000"/>
              </a:lnSpc>
              <a:spcBef>
                <a:spcPts val="0"/>
              </a:spcBef>
              <a:spcAft>
                <a:spcPts val="0"/>
              </a:spcAft>
              <a:buClr>
                <a:srgbClr val="F78E1E"/>
              </a:buClr>
              <a:buSzPts val="2800"/>
              <a:buNone/>
            </a:pPr>
            <a:r>
              <a:rPr lang="en-US"/>
              <a:t>-</a:t>
            </a:r>
            <a:r>
              <a:rPr lang="en-US" b="1"/>
              <a:t>CoARC DA Standard 3.1</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504f3e2178_0_525"/>
          <p:cNvSpPr txBox="1">
            <a:spLocks noGrp="1"/>
          </p:cNvSpPr>
          <p:nvPr>
            <p:ph type="title"/>
          </p:nvPr>
        </p:nvSpPr>
        <p:spPr>
          <a:xfrm>
            <a:off x="1152525" y="365125"/>
            <a:ext cx="912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Accredited DA Programs</a:t>
            </a:r>
            <a:endParaRPr/>
          </a:p>
        </p:txBody>
      </p:sp>
      <p:pic>
        <p:nvPicPr>
          <p:cNvPr id="176" name="Google Shape;176;g2504f3e2178_0_525" title="Points scored"/>
          <p:cNvPicPr preferRelativeResize="0"/>
          <p:nvPr/>
        </p:nvPicPr>
        <p:blipFill>
          <a:blip r:embed="rId3">
            <a:alphaModFix/>
          </a:blip>
          <a:stretch>
            <a:fillRect/>
          </a:stretch>
        </p:blipFill>
        <p:spPr>
          <a:xfrm>
            <a:off x="1152525" y="1998875"/>
            <a:ext cx="6853800" cy="4732851"/>
          </a:xfrm>
          <a:prstGeom prst="rect">
            <a:avLst/>
          </a:prstGeom>
          <a:noFill/>
          <a:ln>
            <a:noFill/>
          </a:ln>
        </p:spPr>
      </p:pic>
      <p:sp>
        <p:nvSpPr>
          <p:cNvPr id="177" name="Google Shape;177;g2504f3e2178_0_525"/>
          <p:cNvSpPr txBox="1"/>
          <p:nvPr/>
        </p:nvSpPr>
        <p:spPr>
          <a:xfrm>
            <a:off x="6179450" y="5254425"/>
            <a:ext cx="133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24 BS Programs</a:t>
            </a:r>
            <a:endParaRPr b="1">
              <a:latin typeface="Calibri"/>
              <a:ea typeface="Calibri"/>
              <a:cs typeface="Calibri"/>
              <a:sym typeface="Calibri"/>
            </a:endParaRPr>
          </a:p>
        </p:txBody>
      </p:sp>
      <p:sp>
        <p:nvSpPr>
          <p:cNvPr id="178" name="Google Shape;178;g2504f3e2178_0_525"/>
          <p:cNvSpPr txBox="1"/>
          <p:nvPr/>
        </p:nvSpPr>
        <p:spPr>
          <a:xfrm>
            <a:off x="1684775" y="2949075"/>
            <a:ext cx="1333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4 MS Programs</a:t>
            </a:r>
            <a:endParaRPr b="1">
              <a:latin typeface="Calibri"/>
              <a:ea typeface="Calibri"/>
              <a:cs typeface="Calibri"/>
              <a:sym typeface="Calibri"/>
            </a:endParaRPr>
          </a:p>
        </p:txBody>
      </p:sp>
      <p:sp>
        <p:nvSpPr>
          <p:cNvPr id="179" name="Google Shape;179;g2504f3e2178_0_525"/>
          <p:cNvSpPr txBox="1"/>
          <p:nvPr/>
        </p:nvSpPr>
        <p:spPr>
          <a:xfrm>
            <a:off x="8107800" y="1948650"/>
            <a:ext cx="2029800" cy="483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u="sng">
                <a:latin typeface="Calibri"/>
                <a:ea typeface="Calibri"/>
                <a:cs typeface="Calibri"/>
                <a:sym typeface="Calibri"/>
              </a:rPr>
              <a:t>Programs located in the following states</a:t>
            </a:r>
            <a:r>
              <a:rPr lang="en-US" sz="1600">
                <a:latin typeface="Calibri"/>
                <a:ea typeface="Calibri"/>
                <a:cs typeface="Calibri"/>
                <a:sym typeface="Calibri"/>
              </a:rPr>
              <a:t>:</a:t>
            </a:r>
            <a:endParaRPr sz="1600">
              <a:latin typeface="Calibri"/>
              <a:ea typeface="Calibri"/>
              <a:cs typeface="Calibri"/>
              <a:sym typeface="Calibri"/>
            </a:endParaRPr>
          </a:p>
          <a:p>
            <a:pPr marL="0" lvl="0" indent="0" algn="ctr" rtl="0">
              <a:spcBef>
                <a:spcPts val="0"/>
              </a:spcBef>
              <a:spcAft>
                <a:spcPts val="0"/>
              </a:spcAft>
              <a:buNone/>
            </a:pPr>
            <a:r>
              <a:rPr lang="en-US" sz="1600">
                <a:latin typeface="Calibri"/>
                <a:ea typeface="Calibri"/>
                <a:cs typeface="Calibri"/>
                <a:sym typeface="Calibri"/>
              </a:rPr>
              <a:t>NC</a:t>
            </a:r>
            <a:endParaRPr sz="1600">
              <a:latin typeface="Calibri"/>
              <a:ea typeface="Calibri"/>
              <a:cs typeface="Calibri"/>
              <a:sym typeface="Calibri"/>
            </a:endParaRPr>
          </a:p>
          <a:p>
            <a:pPr marL="0" lvl="0" indent="0" algn="ctr" rtl="0">
              <a:spcBef>
                <a:spcPts val="0"/>
              </a:spcBef>
              <a:spcAft>
                <a:spcPts val="0"/>
              </a:spcAft>
              <a:buNone/>
            </a:pPr>
            <a:r>
              <a:rPr lang="en-US" sz="1600">
                <a:latin typeface="Calibri"/>
                <a:ea typeface="Calibri"/>
                <a:cs typeface="Calibri"/>
                <a:sym typeface="Calibri"/>
              </a:rPr>
              <a:t>MI</a:t>
            </a:r>
            <a:endParaRPr sz="1600">
              <a:latin typeface="Calibri"/>
              <a:ea typeface="Calibri"/>
              <a:cs typeface="Calibri"/>
              <a:sym typeface="Calibri"/>
            </a:endParaRPr>
          </a:p>
          <a:p>
            <a:pPr marL="0" lvl="0" indent="0" algn="ctr" rtl="0">
              <a:spcBef>
                <a:spcPts val="0"/>
              </a:spcBef>
              <a:spcAft>
                <a:spcPts val="0"/>
              </a:spcAft>
              <a:buNone/>
            </a:pPr>
            <a:r>
              <a:rPr lang="en-US" sz="1600">
                <a:latin typeface="Calibri"/>
                <a:ea typeface="Calibri"/>
                <a:cs typeface="Calibri"/>
                <a:sym typeface="Calibri"/>
              </a:rPr>
              <a:t>OH</a:t>
            </a:r>
            <a:endParaRPr sz="1600">
              <a:latin typeface="Calibri"/>
              <a:ea typeface="Calibri"/>
              <a:cs typeface="Calibri"/>
              <a:sym typeface="Calibri"/>
            </a:endParaRPr>
          </a:p>
          <a:p>
            <a:pPr marL="0" lvl="0" indent="0" algn="ctr" rtl="0">
              <a:spcBef>
                <a:spcPts val="0"/>
              </a:spcBef>
              <a:spcAft>
                <a:spcPts val="0"/>
              </a:spcAft>
              <a:buNone/>
            </a:pPr>
            <a:r>
              <a:rPr lang="en-US" sz="1600">
                <a:latin typeface="Calibri"/>
                <a:ea typeface="Calibri"/>
                <a:cs typeface="Calibri"/>
                <a:sym typeface="Calibri"/>
              </a:rPr>
              <a:t>CT</a:t>
            </a:r>
            <a:endParaRPr sz="1600">
              <a:latin typeface="Calibri"/>
              <a:ea typeface="Calibri"/>
              <a:cs typeface="Calibri"/>
              <a:sym typeface="Calibri"/>
            </a:endParaRPr>
          </a:p>
          <a:p>
            <a:pPr marL="0" lvl="0" indent="0" algn="ctr" rtl="0">
              <a:spcBef>
                <a:spcPts val="0"/>
              </a:spcBef>
              <a:spcAft>
                <a:spcPts val="0"/>
              </a:spcAft>
              <a:buNone/>
            </a:pPr>
            <a:r>
              <a:rPr lang="en-US" sz="1600">
                <a:latin typeface="Calibri"/>
                <a:ea typeface="Calibri"/>
                <a:cs typeface="Calibri"/>
                <a:sym typeface="Calibri"/>
              </a:rPr>
              <a:t>MO</a:t>
            </a:r>
            <a:endParaRPr sz="1600">
              <a:latin typeface="Calibri"/>
              <a:ea typeface="Calibri"/>
              <a:cs typeface="Calibri"/>
              <a:sym typeface="Calibri"/>
            </a:endParaRPr>
          </a:p>
          <a:p>
            <a:pPr marL="0" lvl="0" indent="0" algn="ctr" rtl="0">
              <a:spcBef>
                <a:spcPts val="0"/>
              </a:spcBef>
              <a:spcAft>
                <a:spcPts val="0"/>
              </a:spcAft>
              <a:buNone/>
            </a:pPr>
            <a:r>
              <a:rPr lang="en-US" sz="1600">
                <a:latin typeface="Calibri"/>
                <a:ea typeface="Calibri"/>
                <a:cs typeface="Calibri"/>
                <a:sym typeface="Calibri"/>
              </a:rPr>
              <a:t>FL</a:t>
            </a:r>
            <a:endParaRPr sz="1600">
              <a:latin typeface="Calibri"/>
              <a:ea typeface="Calibri"/>
              <a:cs typeface="Calibri"/>
              <a:sym typeface="Calibri"/>
            </a:endParaRPr>
          </a:p>
          <a:p>
            <a:pPr marL="0" lvl="0" indent="0" algn="ctr" rtl="0">
              <a:spcBef>
                <a:spcPts val="0"/>
              </a:spcBef>
              <a:spcAft>
                <a:spcPts val="0"/>
              </a:spcAft>
              <a:buNone/>
            </a:pPr>
            <a:r>
              <a:rPr lang="en-US" sz="1600">
                <a:latin typeface="Calibri"/>
                <a:ea typeface="Calibri"/>
                <a:cs typeface="Calibri"/>
                <a:sym typeface="Calibri"/>
              </a:rPr>
              <a:t>ID</a:t>
            </a:r>
            <a:endParaRPr sz="1600">
              <a:latin typeface="Calibri"/>
              <a:ea typeface="Calibri"/>
              <a:cs typeface="Calibri"/>
              <a:sym typeface="Calibri"/>
            </a:endParaRPr>
          </a:p>
          <a:p>
            <a:pPr marL="0" lvl="0" indent="0" algn="ctr" rtl="0">
              <a:spcBef>
                <a:spcPts val="0"/>
              </a:spcBef>
              <a:spcAft>
                <a:spcPts val="0"/>
              </a:spcAft>
              <a:buNone/>
            </a:pPr>
            <a:r>
              <a:rPr lang="en-US" sz="1600">
                <a:latin typeface="Calibri"/>
                <a:ea typeface="Calibri"/>
                <a:cs typeface="Calibri"/>
                <a:sym typeface="Calibri"/>
              </a:rPr>
              <a:t>CA</a:t>
            </a:r>
            <a:endParaRPr sz="1600">
              <a:latin typeface="Calibri"/>
              <a:ea typeface="Calibri"/>
              <a:cs typeface="Calibri"/>
              <a:sym typeface="Calibri"/>
            </a:endParaRPr>
          </a:p>
          <a:p>
            <a:pPr marL="0" lvl="0" indent="0" algn="ctr" rtl="0">
              <a:spcBef>
                <a:spcPts val="0"/>
              </a:spcBef>
              <a:spcAft>
                <a:spcPts val="0"/>
              </a:spcAft>
              <a:buNone/>
            </a:pPr>
            <a:r>
              <a:rPr lang="en-US" sz="1600">
                <a:latin typeface="Calibri"/>
                <a:ea typeface="Calibri"/>
                <a:cs typeface="Calibri"/>
                <a:sym typeface="Calibri"/>
              </a:rPr>
              <a:t>IN</a:t>
            </a:r>
            <a:endParaRPr sz="1600">
              <a:latin typeface="Calibri"/>
              <a:ea typeface="Calibri"/>
              <a:cs typeface="Calibri"/>
              <a:sym typeface="Calibri"/>
            </a:endParaRPr>
          </a:p>
          <a:p>
            <a:pPr marL="0" lvl="0" indent="0" algn="ctr" rtl="0">
              <a:spcBef>
                <a:spcPts val="0"/>
              </a:spcBef>
              <a:spcAft>
                <a:spcPts val="0"/>
              </a:spcAft>
              <a:buNone/>
            </a:pPr>
            <a:r>
              <a:rPr lang="en-US" sz="1600">
                <a:latin typeface="Calibri"/>
                <a:ea typeface="Calibri"/>
                <a:cs typeface="Calibri"/>
                <a:sym typeface="Calibri"/>
              </a:rPr>
              <a:t>NE</a:t>
            </a:r>
            <a:endParaRPr sz="1600">
              <a:latin typeface="Calibri"/>
              <a:ea typeface="Calibri"/>
              <a:cs typeface="Calibri"/>
              <a:sym typeface="Calibri"/>
            </a:endParaRPr>
          </a:p>
          <a:p>
            <a:pPr marL="0" lvl="0" indent="0" algn="ctr" rtl="0">
              <a:spcBef>
                <a:spcPts val="0"/>
              </a:spcBef>
              <a:spcAft>
                <a:spcPts val="0"/>
              </a:spcAft>
              <a:buNone/>
            </a:pPr>
            <a:r>
              <a:rPr lang="en-US" sz="1600">
                <a:latin typeface="Calibri"/>
                <a:ea typeface="Calibri"/>
                <a:cs typeface="Calibri"/>
                <a:sym typeface="Calibri"/>
              </a:rPr>
              <a:t>KY</a:t>
            </a:r>
            <a:endParaRPr sz="1600">
              <a:latin typeface="Calibri"/>
              <a:ea typeface="Calibri"/>
              <a:cs typeface="Calibri"/>
              <a:sym typeface="Calibri"/>
            </a:endParaRPr>
          </a:p>
          <a:p>
            <a:pPr marL="0" lvl="0" indent="0" algn="ctr" rtl="0">
              <a:spcBef>
                <a:spcPts val="0"/>
              </a:spcBef>
              <a:spcAft>
                <a:spcPts val="0"/>
              </a:spcAft>
              <a:buNone/>
            </a:pPr>
            <a:r>
              <a:rPr lang="en-US" sz="1600">
                <a:latin typeface="Calibri"/>
                <a:ea typeface="Calibri"/>
                <a:cs typeface="Calibri"/>
                <a:sym typeface="Calibri"/>
              </a:rPr>
              <a:t>KS</a:t>
            </a:r>
            <a:endParaRPr sz="1600">
              <a:latin typeface="Calibri"/>
              <a:ea typeface="Calibri"/>
              <a:cs typeface="Calibri"/>
              <a:sym typeface="Calibri"/>
            </a:endParaRPr>
          </a:p>
          <a:p>
            <a:pPr marL="0" lvl="0" indent="0" algn="ctr" rtl="0">
              <a:spcBef>
                <a:spcPts val="0"/>
              </a:spcBef>
              <a:spcAft>
                <a:spcPts val="0"/>
              </a:spcAft>
              <a:buNone/>
            </a:pPr>
            <a:r>
              <a:rPr lang="en-US" sz="1600">
                <a:latin typeface="Calibri"/>
                <a:ea typeface="Calibri"/>
                <a:cs typeface="Calibri"/>
                <a:sym typeface="Calibri"/>
              </a:rPr>
              <a:t>VA</a:t>
            </a:r>
            <a:endParaRPr sz="1600">
              <a:latin typeface="Calibri"/>
              <a:ea typeface="Calibri"/>
              <a:cs typeface="Calibri"/>
              <a:sym typeface="Calibri"/>
            </a:endParaRPr>
          </a:p>
          <a:p>
            <a:pPr marL="0" lvl="0" indent="0" algn="ctr" rtl="0">
              <a:spcBef>
                <a:spcPts val="0"/>
              </a:spcBef>
              <a:spcAft>
                <a:spcPts val="0"/>
              </a:spcAft>
              <a:buNone/>
            </a:pPr>
            <a:r>
              <a:rPr lang="en-US" sz="1600">
                <a:latin typeface="Calibri"/>
                <a:ea typeface="Calibri"/>
                <a:cs typeface="Calibri"/>
                <a:sym typeface="Calibri"/>
              </a:rPr>
              <a:t>TX</a:t>
            </a:r>
            <a:endParaRPr sz="1600">
              <a:latin typeface="Calibri"/>
              <a:ea typeface="Calibri"/>
              <a:cs typeface="Calibri"/>
              <a:sym typeface="Calibri"/>
            </a:endParaRPr>
          </a:p>
          <a:p>
            <a:pPr marL="0" lvl="0" indent="0" algn="ctr" rtl="0">
              <a:spcBef>
                <a:spcPts val="0"/>
              </a:spcBef>
              <a:spcAft>
                <a:spcPts val="0"/>
              </a:spcAft>
              <a:buNone/>
            </a:pPr>
            <a:r>
              <a:rPr lang="en-US" sz="1600">
                <a:latin typeface="Calibri"/>
                <a:ea typeface="Calibri"/>
                <a:cs typeface="Calibri"/>
                <a:sym typeface="Calibri"/>
              </a:rPr>
              <a:t>ND</a:t>
            </a:r>
            <a:endParaRPr sz="1600">
              <a:latin typeface="Calibri"/>
              <a:ea typeface="Calibri"/>
              <a:cs typeface="Calibri"/>
              <a:sym typeface="Calibri"/>
            </a:endParaRPr>
          </a:p>
          <a:p>
            <a:pPr marL="0" lvl="0" indent="0" algn="ctr" rtl="0">
              <a:spcBef>
                <a:spcPts val="0"/>
              </a:spcBef>
              <a:spcAft>
                <a:spcPts val="0"/>
              </a:spcAft>
              <a:buNone/>
            </a:pPr>
            <a:r>
              <a:rPr lang="en-US" sz="1600">
                <a:latin typeface="Calibri"/>
                <a:ea typeface="Calibri"/>
                <a:cs typeface="Calibri"/>
                <a:sym typeface="Calibri"/>
              </a:rPr>
              <a:t>NJ</a:t>
            </a:r>
            <a:endParaRPr sz="16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80" name="Google Shape;180;g2504f3e2178_0_525"/>
          <p:cNvSpPr txBox="1"/>
          <p:nvPr/>
        </p:nvSpPr>
        <p:spPr>
          <a:xfrm>
            <a:off x="6053050" y="2441350"/>
            <a:ext cx="140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1 APRT Program</a:t>
            </a:r>
            <a:endParaRPr b="1">
              <a:latin typeface="Calibri"/>
              <a:ea typeface="Calibri"/>
              <a:cs typeface="Calibri"/>
              <a:sym typeface="Calibri"/>
            </a:endParaRPr>
          </a:p>
        </p:txBody>
      </p:sp>
      <p:sp>
        <p:nvSpPr>
          <p:cNvPr id="181" name="Google Shape;181;g2504f3e2178_0_525"/>
          <p:cNvSpPr txBox="1"/>
          <p:nvPr/>
        </p:nvSpPr>
        <p:spPr>
          <a:xfrm>
            <a:off x="1479500" y="5670975"/>
            <a:ext cx="1135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6 Letters of Intent</a:t>
            </a:r>
            <a:endParaRPr b="1">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504f3e2178_0_1244"/>
          <p:cNvSpPr txBox="1">
            <a:spLocks noGrp="1"/>
          </p:cNvSpPr>
          <p:nvPr>
            <p:ph type="title"/>
          </p:nvPr>
        </p:nvSpPr>
        <p:spPr>
          <a:xfrm>
            <a:off x="1152525" y="365125"/>
            <a:ext cx="91248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2022 Report on Accreditation</a:t>
            </a:r>
            <a:endParaRPr/>
          </a:p>
        </p:txBody>
      </p:sp>
      <p:sp>
        <p:nvSpPr>
          <p:cNvPr id="188" name="Google Shape;188;g2504f3e2178_0_1244"/>
          <p:cNvSpPr txBox="1">
            <a:spLocks noGrp="1"/>
          </p:cNvSpPr>
          <p:nvPr>
            <p:ph type="body" idx="1"/>
          </p:nvPr>
        </p:nvSpPr>
        <p:spPr>
          <a:xfrm>
            <a:off x="1152525" y="1825625"/>
            <a:ext cx="9124800" cy="4667400"/>
          </a:xfrm>
          <a:prstGeom prst="rect">
            <a:avLst/>
          </a:prstGeom>
        </p:spPr>
        <p:txBody>
          <a:bodyPr spcFirstLastPara="1" wrap="square" lIns="91425" tIns="45700" rIns="91425" bIns="45700" anchor="ctr" anchorCtr="0">
            <a:normAutofit/>
          </a:bodyPr>
          <a:lstStyle/>
          <a:p>
            <a:pPr marL="0" lvl="0" indent="0" algn="l" rtl="0">
              <a:spcBef>
                <a:spcPts val="1000"/>
              </a:spcBef>
              <a:spcAft>
                <a:spcPts val="0"/>
              </a:spcAft>
              <a:buNone/>
            </a:pPr>
            <a:endParaRPr/>
          </a:p>
        </p:txBody>
      </p:sp>
      <p:pic>
        <p:nvPicPr>
          <p:cNvPr id="189" name="Google Shape;189;g2504f3e2178_0_1244"/>
          <p:cNvPicPr preferRelativeResize="0"/>
          <p:nvPr/>
        </p:nvPicPr>
        <p:blipFill>
          <a:blip r:embed="rId3">
            <a:alphaModFix/>
          </a:blip>
          <a:stretch>
            <a:fillRect/>
          </a:stretch>
        </p:blipFill>
        <p:spPr>
          <a:xfrm>
            <a:off x="1152525" y="1825625"/>
            <a:ext cx="9124800" cy="4667399"/>
          </a:xfrm>
          <a:prstGeom prst="rect">
            <a:avLst/>
          </a:prstGeom>
          <a:noFill/>
          <a:ln>
            <a:noFill/>
          </a:ln>
        </p:spPr>
      </p:pic>
      <p:sp>
        <p:nvSpPr>
          <p:cNvPr id="190" name="Google Shape;190;g2504f3e2178_0_1244"/>
          <p:cNvSpPr/>
          <p:nvPr/>
        </p:nvSpPr>
        <p:spPr>
          <a:xfrm>
            <a:off x="7721225" y="4784725"/>
            <a:ext cx="410400" cy="291300"/>
          </a:xfrm>
          <a:prstGeom prst="rightArrow">
            <a:avLst>
              <a:gd name="adj1" fmla="val 50000"/>
              <a:gd name="adj2" fmla="val 50000"/>
            </a:avLst>
          </a:prstGeom>
          <a:solidFill>
            <a:srgbClr val="0C98D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1335</Words>
  <Application>Microsoft Office PowerPoint</Application>
  <PresentationFormat>Widescreen</PresentationFormat>
  <Paragraphs>188</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Roboto</vt:lpstr>
      <vt:lpstr>Arial</vt:lpstr>
      <vt:lpstr>Century Gothic</vt:lpstr>
      <vt:lpstr>Calibri</vt:lpstr>
      <vt:lpstr>Office Theme</vt:lpstr>
      <vt:lpstr>Value of Degree Advancement Accreditation</vt:lpstr>
      <vt:lpstr>Conflict of Interest</vt:lpstr>
      <vt:lpstr>Learning Objectives</vt:lpstr>
      <vt:lpstr>What is degree advancement?</vt:lpstr>
      <vt:lpstr>AARC Position Statement </vt:lpstr>
      <vt:lpstr>Points of Entry into Practice</vt:lpstr>
      <vt:lpstr> DA Program Goals</vt:lpstr>
      <vt:lpstr>Accredited DA Programs</vt:lpstr>
      <vt:lpstr>2022 Report on Accreditation</vt:lpstr>
      <vt:lpstr>2022 Report on Accreditation</vt:lpstr>
      <vt:lpstr>Value of Programmatic Accreditation</vt:lpstr>
      <vt:lpstr>Benefit to Programs Offering DA</vt:lpstr>
      <vt:lpstr>Benefit to Programs Offering DA</vt:lpstr>
      <vt:lpstr>Complexity of the Profession</vt:lpstr>
      <vt:lpstr>Complexity of the Profession</vt:lpstr>
      <vt:lpstr>Clinical Specialist Roles for RTs</vt:lpstr>
      <vt:lpstr>2017 Graduate Survey</vt:lpstr>
      <vt:lpstr>Early DA Program Outcomes 2020</vt:lpstr>
      <vt:lpstr>2023 Boise State MSRC Graduate Survey</vt:lpstr>
      <vt:lpstr>New Outcome Reporting</vt:lpstr>
      <vt:lpstr>Revisions to DA Standards July 2023</vt:lpstr>
      <vt:lpstr>Future Considerations</vt:lpstr>
      <vt:lpstr> References </vt:lpstr>
      <vt:lpstr>Questions? Thank you for your time and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of Degree Advancement Accreditation</dc:title>
  <dc:creator>Anna Patino</dc:creator>
  <cp:lastModifiedBy>Kristen McHenry</cp:lastModifiedBy>
  <cp:revision>1</cp:revision>
  <dcterms:created xsi:type="dcterms:W3CDTF">2023-02-06T16:21:33Z</dcterms:created>
  <dcterms:modified xsi:type="dcterms:W3CDTF">2023-08-16T14:57:03Z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0x010100061956F6C17CE04FB2372FCB45D17C8F</vt:lpwstr>
  </property>
  <property fmtid="{D5CDD505-2E9C-101B-9397-08002B2CF9AE}" pid="3" name="MediaServiceImageTags">
    <vt:lpwstr/>
  </property>
</Properties>
</file>