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6"/>
  </p:notesMasterIdLst>
  <p:handoutMasterIdLst>
    <p:handoutMasterId r:id="rId37"/>
  </p:handoutMasterIdLst>
  <p:sldIdLst>
    <p:sldId id="437" r:id="rId3"/>
    <p:sldId id="438" r:id="rId4"/>
    <p:sldId id="258" r:id="rId5"/>
    <p:sldId id="364" r:id="rId6"/>
    <p:sldId id="360" r:id="rId7"/>
    <p:sldId id="369" r:id="rId8"/>
    <p:sldId id="383" r:id="rId9"/>
    <p:sldId id="382" r:id="rId10"/>
    <p:sldId id="380" r:id="rId11"/>
    <p:sldId id="386" r:id="rId12"/>
    <p:sldId id="432" r:id="rId13"/>
    <p:sldId id="406" r:id="rId14"/>
    <p:sldId id="276" r:id="rId15"/>
    <p:sldId id="282" r:id="rId16"/>
    <p:sldId id="411" r:id="rId17"/>
    <p:sldId id="408" r:id="rId18"/>
    <p:sldId id="388" r:id="rId19"/>
    <p:sldId id="433" r:id="rId20"/>
    <p:sldId id="389" r:id="rId21"/>
    <p:sldId id="390" r:id="rId22"/>
    <p:sldId id="425" r:id="rId23"/>
    <p:sldId id="426" r:id="rId24"/>
    <p:sldId id="416" r:id="rId25"/>
    <p:sldId id="427" r:id="rId26"/>
    <p:sldId id="435" r:id="rId27"/>
    <p:sldId id="415" r:id="rId28"/>
    <p:sldId id="423" r:id="rId29"/>
    <p:sldId id="424" r:id="rId30"/>
    <p:sldId id="429" r:id="rId31"/>
    <p:sldId id="436" r:id="rId32"/>
    <p:sldId id="410" r:id="rId33"/>
    <p:sldId id="391" r:id="rId34"/>
    <p:sldId id="401" r:id="rId35"/>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na Mishoe" initials="LM" lastIdx="1" clrIdx="0">
    <p:extLst>
      <p:ext uri="{19B8F6BF-5375-455C-9EA6-DF929625EA0E}">
        <p15:presenceInfo xmlns:p15="http://schemas.microsoft.com/office/powerpoint/2012/main" userId="S::smishoe@odu.edu::ed38f3ec-d655-4b89-8189-74aba1f89cb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57E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02" autoAdjust="0"/>
    <p:restoredTop sz="94483"/>
  </p:normalViewPr>
  <p:slideViewPr>
    <p:cSldViewPr snapToGrid="0">
      <p:cViewPr varScale="1">
        <p:scale>
          <a:sx n="94" d="100"/>
          <a:sy n="94" d="100"/>
        </p:scale>
        <p:origin x="208" y="1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796"/>
    </p:cViewPr>
  </p:sorterViewPr>
  <p:notesViewPr>
    <p:cSldViewPr snapToGrid="0">
      <p:cViewPr>
        <p:scale>
          <a:sx n="200" d="100"/>
          <a:sy n="200" d="100"/>
        </p:scale>
        <p:origin x="-852" y="-86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7BCD4A-5762-4492-80D5-ABBAC5D85940}"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E62E444E-8081-4BDC-B383-FD30BC71BA8D}">
      <dgm:prSet phldrT="[Text]" custT="1"/>
      <dgm:spPr/>
      <dgm:t>
        <a:bodyPr/>
        <a:lstStyle/>
        <a:p>
          <a:r>
            <a:rPr lang="en-US" sz="1500" dirty="0"/>
            <a:t>Interprofessional Teamwork and Practice</a:t>
          </a:r>
        </a:p>
      </dgm:t>
    </dgm:pt>
    <dgm:pt modelId="{32A862BB-300E-4E19-AC9E-E783A530AFD6}" type="parTrans" cxnId="{F92237DD-BAF7-4EB2-B3FA-2C546671C741}">
      <dgm:prSet/>
      <dgm:spPr/>
      <dgm:t>
        <a:bodyPr/>
        <a:lstStyle/>
        <a:p>
          <a:endParaRPr lang="en-US"/>
        </a:p>
      </dgm:t>
    </dgm:pt>
    <dgm:pt modelId="{7DA0EB4D-8ECE-4307-8ECD-EEE2FB23F6E4}" type="sibTrans" cxnId="{F92237DD-BAF7-4EB2-B3FA-2C546671C741}">
      <dgm:prSet/>
      <dgm:spPr/>
      <dgm:t>
        <a:bodyPr/>
        <a:lstStyle/>
        <a:p>
          <a:endParaRPr lang="en-US"/>
        </a:p>
      </dgm:t>
    </dgm:pt>
    <dgm:pt modelId="{00312C0C-3C96-420F-8F41-B89F60847F7B}">
      <dgm:prSet phldrT="[Text]"/>
      <dgm:spPr>
        <a:solidFill>
          <a:schemeClr val="bg2">
            <a:lumMod val="50000"/>
          </a:schemeClr>
        </a:solidFill>
      </dgm:spPr>
      <dgm:t>
        <a:bodyPr/>
        <a:lstStyle/>
        <a:p>
          <a:r>
            <a:rPr lang="en-US" dirty="0"/>
            <a:t>Interprofessional Communication Practices</a:t>
          </a:r>
        </a:p>
      </dgm:t>
    </dgm:pt>
    <dgm:pt modelId="{323E4745-16CB-4073-BFF5-34FF58344006}" type="parTrans" cxnId="{C4669C7B-CA4E-4E68-BC9B-3CD4329AFD5C}">
      <dgm:prSet/>
      <dgm:spPr/>
      <dgm:t>
        <a:bodyPr/>
        <a:lstStyle/>
        <a:p>
          <a:endParaRPr lang="en-US"/>
        </a:p>
      </dgm:t>
    </dgm:pt>
    <dgm:pt modelId="{772C512D-A69C-4A97-A3C6-A1771B1C9663}" type="sibTrans" cxnId="{C4669C7B-CA4E-4E68-BC9B-3CD4329AFD5C}">
      <dgm:prSet/>
      <dgm:spPr/>
      <dgm:t>
        <a:bodyPr/>
        <a:lstStyle/>
        <a:p>
          <a:endParaRPr lang="en-US"/>
        </a:p>
      </dgm:t>
    </dgm:pt>
    <dgm:pt modelId="{D4D1792B-5B21-4F11-B77A-EDDED4EC23DD}">
      <dgm:prSet phldrT="[Text]"/>
      <dgm:spPr>
        <a:solidFill>
          <a:schemeClr val="tx2">
            <a:lumMod val="60000"/>
            <a:lumOff val="40000"/>
          </a:schemeClr>
        </a:solidFill>
      </dgm:spPr>
      <dgm:t>
        <a:bodyPr/>
        <a:lstStyle/>
        <a:p>
          <a:r>
            <a:rPr lang="en-US" dirty="0"/>
            <a:t>Roles and Responsibilities for Collaborative Practice</a:t>
          </a:r>
        </a:p>
      </dgm:t>
    </dgm:pt>
    <dgm:pt modelId="{6E726343-55E7-4254-9D09-19D52126FB76}" type="parTrans" cxnId="{B490D7A2-0ADE-4F98-A0CF-DAD736D5221C}">
      <dgm:prSet/>
      <dgm:spPr/>
      <dgm:t>
        <a:bodyPr/>
        <a:lstStyle/>
        <a:p>
          <a:endParaRPr lang="en-US"/>
        </a:p>
      </dgm:t>
    </dgm:pt>
    <dgm:pt modelId="{26D36A77-0F16-4902-961C-1347BBBD1AD0}" type="sibTrans" cxnId="{B490D7A2-0ADE-4F98-A0CF-DAD736D5221C}">
      <dgm:prSet/>
      <dgm:spPr/>
      <dgm:t>
        <a:bodyPr/>
        <a:lstStyle/>
        <a:p>
          <a:endParaRPr lang="en-US"/>
        </a:p>
      </dgm:t>
    </dgm:pt>
    <dgm:pt modelId="{2F44CF1F-5DF8-4F95-B750-633F986C341F}">
      <dgm:prSet phldrT="[Text]"/>
      <dgm:spPr>
        <a:solidFill>
          <a:srgbClr val="057E9F"/>
        </a:solidFill>
      </dgm:spPr>
      <dgm:t>
        <a:bodyPr/>
        <a:lstStyle/>
        <a:p>
          <a:r>
            <a:rPr lang="en-US" dirty="0"/>
            <a:t>Values/Ethics for Interprofessional Practice</a:t>
          </a:r>
        </a:p>
      </dgm:t>
    </dgm:pt>
    <dgm:pt modelId="{B0316650-A970-4DDD-A53D-27B8AF4A4F1B}" type="parTrans" cxnId="{2F0D4442-E2CA-4E33-929B-E6235D0D6E24}">
      <dgm:prSet/>
      <dgm:spPr/>
      <dgm:t>
        <a:bodyPr/>
        <a:lstStyle/>
        <a:p>
          <a:endParaRPr lang="en-US"/>
        </a:p>
      </dgm:t>
    </dgm:pt>
    <dgm:pt modelId="{0F8DDA10-F42C-44E7-945C-273FDA724D05}" type="sibTrans" cxnId="{2F0D4442-E2CA-4E33-929B-E6235D0D6E24}">
      <dgm:prSet/>
      <dgm:spPr/>
      <dgm:t>
        <a:bodyPr/>
        <a:lstStyle/>
        <a:p>
          <a:endParaRPr lang="en-US"/>
        </a:p>
      </dgm:t>
    </dgm:pt>
    <dgm:pt modelId="{63B23BF5-E489-4FFA-8A12-ECFCEBEA4E5C}" type="pres">
      <dgm:prSet presAssocID="{1E7BCD4A-5762-4492-80D5-ABBAC5D85940}" presName="cycleMatrixDiagram" presStyleCnt="0">
        <dgm:presLayoutVars>
          <dgm:chMax val="1"/>
          <dgm:dir/>
          <dgm:animLvl val="lvl"/>
          <dgm:resizeHandles val="exact"/>
        </dgm:presLayoutVars>
      </dgm:prSet>
      <dgm:spPr/>
    </dgm:pt>
    <dgm:pt modelId="{C2883502-454C-49DA-84BD-6C61EA7A0C2A}" type="pres">
      <dgm:prSet presAssocID="{1E7BCD4A-5762-4492-80D5-ABBAC5D85940}" presName="children" presStyleCnt="0"/>
      <dgm:spPr/>
    </dgm:pt>
    <dgm:pt modelId="{FDC43B4D-DA1F-482B-8609-B5686A8BF931}" type="pres">
      <dgm:prSet presAssocID="{1E7BCD4A-5762-4492-80D5-ABBAC5D85940}" presName="childPlaceholder" presStyleCnt="0"/>
      <dgm:spPr/>
    </dgm:pt>
    <dgm:pt modelId="{28F03AD0-8115-4CE4-8377-8F4F3906E3FC}" type="pres">
      <dgm:prSet presAssocID="{1E7BCD4A-5762-4492-80D5-ABBAC5D85940}" presName="circle" presStyleCnt="0"/>
      <dgm:spPr/>
    </dgm:pt>
    <dgm:pt modelId="{6AECE3D9-6BD5-4ACC-8494-8D5F3DA92CF8}" type="pres">
      <dgm:prSet presAssocID="{1E7BCD4A-5762-4492-80D5-ABBAC5D85940}" presName="quadrant1" presStyleLbl="node1" presStyleIdx="0" presStyleCnt="4">
        <dgm:presLayoutVars>
          <dgm:chMax val="1"/>
          <dgm:bulletEnabled val="1"/>
        </dgm:presLayoutVars>
      </dgm:prSet>
      <dgm:spPr/>
    </dgm:pt>
    <dgm:pt modelId="{BCA72B59-B462-4793-8794-5AFD6E80A507}" type="pres">
      <dgm:prSet presAssocID="{1E7BCD4A-5762-4492-80D5-ABBAC5D85940}" presName="quadrant2" presStyleLbl="node1" presStyleIdx="1" presStyleCnt="4">
        <dgm:presLayoutVars>
          <dgm:chMax val="1"/>
          <dgm:bulletEnabled val="1"/>
        </dgm:presLayoutVars>
      </dgm:prSet>
      <dgm:spPr/>
    </dgm:pt>
    <dgm:pt modelId="{B724E45F-0D64-4403-A6A4-8B5603901AE2}" type="pres">
      <dgm:prSet presAssocID="{1E7BCD4A-5762-4492-80D5-ABBAC5D85940}" presName="quadrant3" presStyleLbl="node1" presStyleIdx="2" presStyleCnt="4">
        <dgm:presLayoutVars>
          <dgm:chMax val="1"/>
          <dgm:bulletEnabled val="1"/>
        </dgm:presLayoutVars>
      </dgm:prSet>
      <dgm:spPr/>
    </dgm:pt>
    <dgm:pt modelId="{00EAAAA2-7CAD-4827-8190-8DC183D4548A}" type="pres">
      <dgm:prSet presAssocID="{1E7BCD4A-5762-4492-80D5-ABBAC5D85940}" presName="quadrant4" presStyleLbl="node1" presStyleIdx="3" presStyleCnt="4">
        <dgm:presLayoutVars>
          <dgm:chMax val="1"/>
          <dgm:bulletEnabled val="1"/>
        </dgm:presLayoutVars>
      </dgm:prSet>
      <dgm:spPr/>
    </dgm:pt>
    <dgm:pt modelId="{DFB2ADEB-C0FC-4020-B217-012454A35889}" type="pres">
      <dgm:prSet presAssocID="{1E7BCD4A-5762-4492-80D5-ABBAC5D85940}" presName="quadrantPlaceholder" presStyleCnt="0"/>
      <dgm:spPr/>
    </dgm:pt>
    <dgm:pt modelId="{67CE6F07-B05A-437C-8E6D-0C10C2151CE4}" type="pres">
      <dgm:prSet presAssocID="{1E7BCD4A-5762-4492-80D5-ABBAC5D85940}" presName="center1" presStyleLbl="fgShp" presStyleIdx="0" presStyleCnt="2"/>
      <dgm:spPr/>
    </dgm:pt>
    <dgm:pt modelId="{56D87A9E-69FE-4E29-AD71-C45DD16DAD40}" type="pres">
      <dgm:prSet presAssocID="{1E7BCD4A-5762-4492-80D5-ABBAC5D85940}" presName="center2" presStyleLbl="fgShp" presStyleIdx="1" presStyleCnt="2"/>
      <dgm:spPr/>
    </dgm:pt>
  </dgm:ptLst>
  <dgm:cxnLst>
    <dgm:cxn modelId="{DD3B663F-AD38-412B-BD13-6A060ADCC578}" type="presOf" srcId="{D4D1792B-5B21-4F11-B77A-EDDED4EC23DD}" destId="{B724E45F-0D64-4403-A6A4-8B5603901AE2}" srcOrd="0" destOrd="0" presId="urn:microsoft.com/office/officeart/2005/8/layout/cycle4"/>
    <dgm:cxn modelId="{2F0D4442-E2CA-4E33-929B-E6235D0D6E24}" srcId="{1E7BCD4A-5762-4492-80D5-ABBAC5D85940}" destId="{2F44CF1F-5DF8-4F95-B750-633F986C341F}" srcOrd="3" destOrd="0" parTransId="{B0316650-A970-4DDD-A53D-27B8AF4A4F1B}" sibTransId="{0F8DDA10-F42C-44E7-945C-273FDA724D05}"/>
    <dgm:cxn modelId="{41A53174-8E2C-460B-9CD6-43D1FB8CC96D}" type="presOf" srcId="{2F44CF1F-5DF8-4F95-B750-633F986C341F}" destId="{00EAAAA2-7CAD-4827-8190-8DC183D4548A}" srcOrd="0" destOrd="0" presId="urn:microsoft.com/office/officeart/2005/8/layout/cycle4"/>
    <dgm:cxn modelId="{C4669C7B-CA4E-4E68-BC9B-3CD4329AFD5C}" srcId="{1E7BCD4A-5762-4492-80D5-ABBAC5D85940}" destId="{00312C0C-3C96-420F-8F41-B89F60847F7B}" srcOrd="1" destOrd="0" parTransId="{323E4745-16CB-4073-BFF5-34FF58344006}" sibTransId="{772C512D-A69C-4A97-A3C6-A1771B1C9663}"/>
    <dgm:cxn modelId="{B490D7A2-0ADE-4F98-A0CF-DAD736D5221C}" srcId="{1E7BCD4A-5762-4492-80D5-ABBAC5D85940}" destId="{D4D1792B-5B21-4F11-B77A-EDDED4EC23DD}" srcOrd="2" destOrd="0" parTransId="{6E726343-55E7-4254-9D09-19D52126FB76}" sibTransId="{26D36A77-0F16-4902-961C-1347BBBD1AD0}"/>
    <dgm:cxn modelId="{4BA64FD9-FCAE-40B1-8108-0F2A63E58A62}" type="presOf" srcId="{00312C0C-3C96-420F-8F41-B89F60847F7B}" destId="{BCA72B59-B462-4793-8794-5AFD6E80A507}" srcOrd="0" destOrd="0" presId="urn:microsoft.com/office/officeart/2005/8/layout/cycle4"/>
    <dgm:cxn modelId="{646EE8D9-4DE3-4A8F-88B9-45153A323F83}" type="presOf" srcId="{1E7BCD4A-5762-4492-80D5-ABBAC5D85940}" destId="{63B23BF5-E489-4FFA-8A12-ECFCEBEA4E5C}" srcOrd="0" destOrd="0" presId="urn:microsoft.com/office/officeart/2005/8/layout/cycle4"/>
    <dgm:cxn modelId="{F92237DD-BAF7-4EB2-B3FA-2C546671C741}" srcId="{1E7BCD4A-5762-4492-80D5-ABBAC5D85940}" destId="{E62E444E-8081-4BDC-B383-FD30BC71BA8D}" srcOrd="0" destOrd="0" parTransId="{32A862BB-300E-4E19-AC9E-E783A530AFD6}" sibTransId="{7DA0EB4D-8ECE-4307-8ECD-EEE2FB23F6E4}"/>
    <dgm:cxn modelId="{CD8853F4-8341-4B00-86E1-06D3F147E6D7}" type="presOf" srcId="{E62E444E-8081-4BDC-B383-FD30BC71BA8D}" destId="{6AECE3D9-6BD5-4ACC-8494-8D5F3DA92CF8}" srcOrd="0" destOrd="0" presId="urn:microsoft.com/office/officeart/2005/8/layout/cycle4"/>
    <dgm:cxn modelId="{52330FD1-ED44-4930-9C89-DD0E928F6722}" type="presParOf" srcId="{63B23BF5-E489-4FFA-8A12-ECFCEBEA4E5C}" destId="{C2883502-454C-49DA-84BD-6C61EA7A0C2A}" srcOrd="0" destOrd="0" presId="urn:microsoft.com/office/officeart/2005/8/layout/cycle4"/>
    <dgm:cxn modelId="{5F7C698E-56FF-4991-9685-397D873916FB}" type="presParOf" srcId="{C2883502-454C-49DA-84BD-6C61EA7A0C2A}" destId="{FDC43B4D-DA1F-482B-8609-B5686A8BF931}" srcOrd="0" destOrd="0" presId="urn:microsoft.com/office/officeart/2005/8/layout/cycle4"/>
    <dgm:cxn modelId="{AAE9409D-84F2-43A1-96BE-768CEDD57708}" type="presParOf" srcId="{63B23BF5-E489-4FFA-8A12-ECFCEBEA4E5C}" destId="{28F03AD0-8115-4CE4-8377-8F4F3906E3FC}" srcOrd="1" destOrd="0" presId="urn:microsoft.com/office/officeart/2005/8/layout/cycle4"/>
    <dgm:cxn modelId="{2308207B-B360-4E0D-9479-48A9E3CA9020}" type="presParOf" srcId="{28F03AD0-8115-4CE4-8377-8F4F3906E3FC}" destId="{6AECE3D9-6BD5-4ACC-8494-8D5F3DA92CF8}" srcOrd="0" destOrd="0" presId="urn:microsoft.com/office/officeart/2005/8/layout/cycle4"/>
    <dgm:cxn modelId="{3685D618-1818-4EB6-A327-706FFE8C50AE}" type="presParOf" srcId="{28F03AD0-8115-4CE4-8377-8F4F3906E3FC}" destId="{BCA72B59-B462-4793-8794-5AFD6E80A507}" srcOrd="1" destOrd="0" presId="urn:microsoft.com/office/officeart/2005/8/layout/cycle4"/>
    <dgm:cxn modelId="{2A52F322-1C73-49E7-925F-0EB036C82873}" type="presParOf" srcId="{28F03AD0-8115-4CE4-8377-8F4F3906E3FC}" destId="{B724E45F-0D64-4403-A6A4-8B5603901AE2}" srcOrd="2" destOrd="0" presId="urn:microsoft.com/office/officeart/2005/8/layout/cycle4"/>
    <dgm:cxn modelId="{0ACAADBF-DB9C-4320-AAEF-D7622A1A8DAD}" type="presParOf" srcId="{28F03AD0-8115-4CE4-8377-8F4F3906E3FC}" destId="{00EAAAA2-7CAD-4827-8190-8DC183D4548A}" srcOrd="3" destOrd="0" presId="urn:microsoft.com/office/officeart/2005/8/layout/cycle4"/>
    <dgm:cxn modelId="{BAAB3F4D-C72C-475F-9971-42413B11516F}" type="presParOf" srcId="{28F03AD0-8115-4CE4-8377-8F4F3906E3FC}" destId="{DFB2ADEB-C0FC-4020-B217-012454A35889}" srcOrd="4" destOrd="0" presId="urn:microsoft.com/office/officeart/2005/8/layout/cycle4"/>
    <dgm:cxn modelId="{391E0790-6288-4B52-AC28-CDF531FCF7F9}" type="presParOf" srcId="{63B23BF5-E489-4FFA-8A12-ECFCEBEA4E5C}" destId="{67CE6F07-B05A-437C-8E6D-0C10C2151CE4}" srcOrd="2" destOrd="0" presId="urn:microsoft.com/office/officeart/2005/8/layout/cycle4"/>
    <dgm:cxn modelId="{14502814-7F20-4445-BED1-84EF42908B7F}" type="presParOf" srcId="{63B23BF5-E489-4FFA-8A12-ECFCEBEA4E5C}" destId="{56D87A9E-69FE-4E29-AD71-C45DD16DAD4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793036-0479-44BA-8779-1E39EEF34EC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E1D6B05-6637-4828-B64E-F1480D3ED51A}">
      <dgm:prSet/>
      <dgm:spPr/>
      <dgm:t>
        <a:bodyPr/>
        <a:lstStyle/>
        <a:p>
          <a:pPr algn="r"/>
          <a:r>
            <a:rPr lang="en-US" b="1" dirty="0"/>
            <a:t>FOUNDATION LEVEL:  </a:t>
          </a:r>
          <a:r>
            <a:rPr lang="en-US" dirty="0"/>
            <a:t>S</a:t>
          </a:r>
          <a:r>
            <a:rPr lang="en-US" b="0" i="0" dirty="0"/>
            <a:t>tudents learn rationale, supporting evidence, and foundational knowledge and skills for collaborative practice (IPCP).</a:t>
          </a:r>
          <a:endParaRPr lang="en-US" dirty="0"/>
        </a:p>
      </dgm:t>
    </dgm:pt>
    <dgm:pt modelId="{7C2D20CD-7A1D-4998-95AF-1417C9A21D99}" type="parTrans" cxnId="{57A60772-8A3D-4F91-89B3-02175E9F2F6E}">
      <dgm:prSet/>
      <dgm:spPr/>
      <dgm:t>
        <a:bodyPr/>
        <a:lstStyle/>
        <a:p>
          <a:pPr algn="r"/>
          <a:endParaRPr lang="en-US"/>
        </a:p>
      </dgm:t>
    </dgm:pt>
    <dgm:pt modelId="{96475636-9E7A-41B3-8D52-57A5CE726847}" type="sibTrans" cxnId="{57A60772-8A3D-4F91-89B3-02175E9F2F6E}">
      <dgm:prSet/>
      <dgm:spPr/>
      <dgm:t>
        <a:bodyPr/>
        <a:lstStyle/>
        <a:p>
          <a:pPr algn="r"/>
          <a:endParaRPr lang="en-US"/>
        </a:p>
      </dgm:t>
    </dgm:pt>
    <dgm:pt modelId="{9C055B98-91C3-41EB-96F7-09F74A3F33CF}">
      <dgm:prSet/>
      <dgm:spPr/>
      <dgm:t>
        <a:bodyPr/>
        <a:lstStyle/>
        <a:p>
          <a:pPr algn="r"/>
          <a:r>
            <a:rPr lang="en-US" b="1" dirty="0"/>
            <a:t>IMMERSION LEVEL: </a:t>
          </a:r>
          <a:r>
            <a:rPr lang="en-US" dirty="0"/>
            <a:t>M</a:t>
          </a:r>
          <a:r>
            <a:rPr lang="en-US" b="0" i="0" dirty="0"/>
            <a:t>odules include team-based learning and simulation, as students consider topics around population health and anti-racism. </a:t>
          </a:r>
          <a:endParaRPr lang="en-US" dirty="0"/>
        </a:p>
      </dgm:t>
    </dgm:pt>
    <dgm:pt modelId="{1E8B37CE-0D26-4288-ABE3-FA71FB59FAE6}" type="parTrans" cxnId="{91B142AF-128B-4CA4-A787-CCE08B152E48}">
      <dgm:prSet/>
      <dgm:spPr/>
      <dgm:t>
        <a:bodyPr/>
        <a:lstStyle/>
        <a:p>
          <a:pPr algn="r"/>
          <a:endParaRPr lang="en-US"/>
        </a:p>
      </dgm:t>
    </dgm:pt>
    <dgm:pt modelId="{51BF42D4-F1F4-4807-A09E-2853FFB48C14}" type="sibTrans" cxnId="{91B142AF-128B-4CA4-A787-CCE08B152E48}">
      <dgm:prSet/>
      <dgm:spPr/>
      <dgm:t>
        <a:bodyPr/>
        <a:lstStyle/>
        <a:p>
          <a:pPr algn="r"/>
          <a:endParaRPr lang="en-US"/>
        </a:p>
      </dgm:t>
    </dgm:pt>
    <dgm:pt modelId="{A5B7EE6B-6080-4D9F-8026-60674A4EB9DB}">
      <dgm:prSet/>
      <dgm:spPr/>
      <dgm:t>
        <a:bodyPr/>
        <a:lstStyle/>
        <a:p>
          <a:pPr algn="r"/>
          <a:r>
            <a:rPr lang="en-US" b="1" dirty="0"/>
            <a:t>MASTERY LEVEL: </a:t>
          </a:r>
          <a:r>
            <a:rPr lang="en-US" b="0" i="0" dirty="0"/>
            <a:t>In the mastery level, students integrate their IPCP skills into practice-based experiences with patients and community members. </a:t>
          </a:r>
          <a:endParaRPr lang="en-US" dirty="0"/>
        </a:p>
      </dgm:t>
    </dgm:pt>
    <dgm:pt modelId="{F1FAE0DD-C13D-43BE-8FFF-CD174AA08041}" type="parTrans" cxnId="{D3C91F52-7EC8-48F6-BA62-4550249C9B35}">
      <dgm:prSet/>
      <dgm:spPr/>
      <dgm:t>
        <a:bodyPr/>
        <a:lstStyle/>
        <a:p>
          <a:pPr algn="r"/>
          <a:endParaRPr lang="en-US"/>
        </a:p>
      </dgm:t>
    </dgm:pt>
    <dgm:pt modelId="{D28195F1-A593-4774-AB2A-19354C45C31F}" type="sibTrans" cxnId="{D3C91F52-7EC8-48F6-BA62-4550249C9B35}">
      <dgm:prSet/>
      <dgm:spPr/>
      <dgm:t>
        <a:bodyPr/>
        <a:lstStyle/>
        <a:p>
          <a:pPr algn="r"/>
          <a:endParaRPr lang="en-US"/>
        </a:p>
      </dgm:t>
    </dgm:pt>
    <dgm:pt modelId="{7DA00672-D5F4-A745-A935-833E2994EA65}" type="pres">
      <dgm:prSet presAssocID="{3D793036-0479-44BA-8779-1E39EEF34ECA}" presName="Name0" presStyleCnt="0">
        <dgm:presLayoutVars>
          <dgm:dir/>
          <dgm:animLvl val="lvl"/>
          <dgm:resizeHandles val="exact"/>
        </dgm:presLayoutVars>
      </dgm:prSet>
      <dgm:spPr/>
    </dgm:pt>
    <dgm:pt modelId="{37260B58-097A-4349-A20A-C71CBD1A128C}" type="pres">
      <dgm:prSet presAssocID="{7E1D6B05-6637-4828-B64E-F1480D3ED51A}" presName="linNode" presStyleCnt="0"/>
      <dgm:spPr/>
    </dgm:pt>
    <dgm:pt modelId="{228C2C7A-0822-0D40-849D-BB8AFB11057F}" type="pres">
      <dgm:prSet presAssocID="{7E1D6B05-6637-4828-B64E-F1480D3ED51A}" presName="parentText" presStyleLbl="node1" presStyleIdx="0" presStyleCnt="3">
        <dgm:presLayoutVars>
          <dgm:chMax val="1"/>
          <dgm:bulletEnabled val="1"/>
        </dgm:presLayoutVars>
      </dgm:prSet>
      <dgm:spPr/>
    </dgm:pt>
    <dgm:pt modelId="{BF9C3755-624B-4F49-93F7-C5CF8C09E45B}" type="pres">
      <dgm:prSet presAssocID="{96475636-9E7A-41B3-8D52-57A5CE726847}" presName="sp" presStyleCnt="0"/>
      <dgm:spPr/>
    </dgm:pt>
    <dgm:pt modelId="{C5045AE9-9585-CE48-8E1E-6880645540B0}" type="pres">
      <dgm:prSet presAssocID="{9C055B98-91C3-41EB-96F7-09F74A3F33CF}" presName="linNode" presStyleCnt="0"/>
      <dgm:spPr/>
    </dgm:pt>
    <dgm:pt modelId="{DA62A24D-9F7E-3A4F-821B-85CCFBFD2D52}" type="pres">
      <dgm:prSet presAssocID="{9C055B98-91C3-41EB-96F7-09F74A3F33CF}" presName="parentText" presStyleLbl="node1" presStyleIdx="1" presStyleCnt="3">
        <dgm:presLayoutVars>
          <dgm:chMax val="1"/>
          <dgm:bulletEnabled val="1"/>
        </dgm:presLayoutVars>
      </dgm:prSet>
      <dgm:spPr/>
    </dgm:pt>
    <dgm:pt modelId="{183F9430-293F-C74A-8225-84EC5F640939}" type="pres">
      <dgm:prSet presAssocID="{51BF42D4-F1F4-4807-A09E-2853FFB48C14}" presName="sp" presStyleCnt="0"/>
      <dgm:spPr/>
    </dgm:pt>
    <dgm:pt modelId="{818AA38F-AAD9-3240-8880-673545B9B754}" type="pres">
      <dgm:prSet presAssocID="{A5B7EE6B-6080-4D9F-8026-60674A4EB9DB}" presName="linNode" presStyleCnt="0"/>
      <dgm:spPr/>
    </dgm:pt>
    <dgm:pt modelId="{649F41BB-DBE2-4C46-A0D1-3E8A7CA08736}" type="pres">
      <dgm:prSet presAssocID="{A5B7EE6B-6080-4D9F-8026-60674A4EB9DB}" presName="parentText" presStyleLbl="node1" presStyleIdx="2" presStyleCnt="3">
        <dgm:presLayoutVars>
          <dgm:chMax val="1"/>
          <dgm:bulletEnabled val="1"/>
        </dgm:presLayoutVars>
      </dgm:prSet>
      <dgm:spPr/>
    </dgm:pt>
  </dgm:ptLst>
  <dgm:cxnLst>
    <dgm:cxn modelId="{B6DA4C1C-03C0-2B46-9723-DBF020869217}" type="presOf" srcId="{7E1D6B05-6637-4828-B64E-F1480D3ED51A}" destId="{228C2C7A-0822-0D40-849D-BB8AFB11057F}" srcOrd="0" destOrd="0" presId="urn:microsoft.com/office/officeart/2005/8/layout/vList5"/>
    <dgm:cxn modelId="{54621E30-5835-6043-94C6-D5A5DE9FD30E}" type="presOf" srcId="{A5B7EE6B-6080-4D9F-8026-60674A4EB9DB}" destId="{649F41BB-DBE2-4C46-A0D1-3E8A7CA08736}" srcOrd="0" destOrd="0" presId="urn:microsoft.com/office/officeart/2005/8/layout/vList5"/>
    <dgm:cxn modelId="{6C070635-E10E-9349-801B-EA4082457079}" type="presOf" srcId="{9C055B98-91C3-41EB-96F7-09F74A3F33CF}" destId="{DA62A24D-9F7E-3A4F-821B-85CCFBFD2D52}" srcOrd="0" destOrd="0" presId="urn:microsoft.com/office/officeart/2005/8/layout/vList5"/>
    <dgm:cxn modelId="{D3C91F52-7EC8-48F6-BA62-4550249C9B35}" srcId="{3D793036-0479-44BA-8779-1E39EEF34ECA}" destId="{A5B7EE6B-6080-4D9F-8026-60674A4EB9DB}" srcOrd="2" destOrd="0" parTransId="{F1FAE0DD-C13D-43BE-8FFF-CD174AA08041}" sibTransId="{D28195F1-A593-4774-AB2A-19354C45C31F}"/>
    <dgm:cxn modelId="{57A60772-8A3D-4F91-89B3-02175E9F2F6E}" srcId="{3D793036-0479-44BA-8779-1E39EEF34ECA}" destId="{7E1D6B05-6637-4828-B64E-F1480D3ED51A}" srcOrd="0" destOrd="0" parTransId="{7C2D20CD-7A1D-4998-95AF-1417C9A21D99}" sibTransId="{96475636-9E7A-41B3-8D52-57A5CE726847}"/>
    <dgm:cxn modelId="{3A7969AA-62C0-9749-91FA-2272DC8FA38F}" type="presOf" srcId="{3D793036-0479-44BA-8779-1E39EEF34ECA}" destId="{7DA00672-D5F4-A745-A935-833E2994EA65}" srcOrd="0" destOrd="0" presId="urn:microsoft.com/office/officeart/2005/8/layout/vList5"/>
    <dgm:cxn modelId="{91B142AF-128B-4CA4-A787-CCE08B152E48}" srcId="{3D793036-0479-44BA-8779-1E39EEF34ECA}" destId="{9C055B98-91C3-41EB-96F7-09F74A3F33CF}" srcOrd="1" destOrd="0" parTransId="{1E8B37CE-0D26-4288-ABE3-FA71FB59FAE6}" sibTransId="{51BF42D4-F1F4-4807-A09E-2853FFB48C14}"/>
    <dgm:cxn modelId="{1914BD95-3618-5F46-86BE-F661E8BE9F7C}" type="presParOf" srcId="{7DA00672-D5F4-A745-A935-833E2994EA65}" destId="{37260B58-097A-4349-A20A-C71CBD1A128C}" srcOrd="0" destOrd="0" presId="urn:microsoft.com/office/officeart/2005/8/layout/vList5"/>
    <dgm:cxn modelId="{5E44583F-BE1D-2648-B12C-BC6C68EE2235}" type="presParOf" srcId="{37260B58-097A-4349-A20A-C71CBD1A128C}" destId="{228C2C7A-0822-0D40-849D-BB8AFB11057F}" srcOrd="0" destOrd="0" presId="urn:microsoft.com/office/officeart/2005/8/layout/vList5"/>
    <dgm:cxn modelId="{88E17253-6915-9640-B950-D6D68363A468}" type="presParOf" srcId="{7DA00672-D5F4-A745-A935-833E2994EA65}" destId="{BF9C3755-624B-4F49-93F7-C5CF8C09E45B}" srcOrd="1" destOrd="0" presId="urn:microsoft.com/office/officeart/2005/8/layout/vList5"/>
    <dgm:cxn modelId="{248BD00B-CCF0-1C48-A70F-F4FA5C4D647B}" type="presParOf" srcId="{7DA00672-D5F4-A745-A935-833E2994EA65}" destId="{C5045AE9-9585-CE48-8E1E-6880645540B0}" srcOrd="2" destOrd="0" presId="urn:microsoft.com/office/officeart/2005/8/layout/vList5"/>
    <dgm:cxn modelId="{880D32C6-6C33-084A-B9FB-0A4288765B2C}" type="presParOf" srcId="{C5045AE9-9585-CE48-8E1E-6880645540B0}" destId="{DA62A24D-9F7E-3A4F-821B-85CCFBFD2D52}" srcOrd="0" destOrd="0" presId="urn:microsoft.com/office/officeart/2005/8/layout/vList5"/>
    <dgm:cxn modelId="{12E0C783-14E0-0A47-84E9-1AFDC24B6A1B}" type="presParOf" srcId="{7DA00672-D5F4-A745-A935-833E2994EA65}" destId="{183F9430-293F-C74A-8225-84EC5F640939}" srcOrd="3" destOrd="0" presId="urn:microsoft.com/office/officeart/2005/8/layout/vList5"/>
    <dgm:cxn modelId="{471A6DF5-C15E-0348-8C26-F5A34ADF1695}" type="presParOf" srcId="{7DA00672-D5F4-A745-A935-833E2994EA65}" destId="{818AA38F-AAD9-3240-8880-673545B9B754}" srcOrd="4" destOrd="0" presId="urn:microsoft.com/office/officeart/2005/8/layout/vList5"/>
    <dgm:cxn modelId="{F6C4BF2A-4484-784E-A8AF-DE7546902F21}" type="presParOf" srcId="{818AA38F-AAD9-3240-8880-673545B9B754}" destId="{649F41BB-DBE2-4C46-A0D1-3E8A7CA0873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CE3D9-6BD5-4ACC-8494-8D5F3DA92CF8}">
      <dsp:nvSpPr>
        <dsp:cNvPr id="0" name=""/>
        <dsp:cNvSpPr/>
      </dsp:nvSpPr>
      <dsp:spPr>
        <a:xfrm>
          <a:off x="1663530" y="308864"/>
          <a:ext cx="2346282" cy="234628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Interprofessional Teamwork and Practice</a:t>
          </a:r>
        </a:p>
      </dsp:txBody>
      <dsp:txXfrm>
        <a:off x="2350740" y="996074"/>
        <a:ext cx="1659072" cy="1659072"/>
      </dsp:txXfrm>
    </dsp:sp>
    <dsp:sp modelId="{BCA72B59-B462-4793-8794-5AFD6E80A507}">
      <dsp:nvSpPr>
        <dsp:cNvPr id="0" name=""/>
        <dsp:cNvSpPr/>
      </dsp:nvSpPr>
      <dsp:spPr>
        <a:xfrm rot="5400000">
          <a:off x="4118186" y="308864"/>
          <a:ext cx="2346282" cy="2346282"/>
        </a:xfrm>
        <a:prstGeom prst="pieWedg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Interprofessional Communication Practices</a:t>
          </a:r>
        </a:p>
      </dsp:txBody>
      <dsp:txXfrm rot="-5400000">
        <a:off x="4118186" y="996074"/>
        <a:ext cx="1659072" cy="1659072"/>
      </dsp:txXfrm>
    </dsp:sp>
    <dsp:sp modelId="{B724E45F-0D64-4403-A6A4-8B5603901AE2}">
      <dsp:nvSpPr>
        <dsp:cNvPr id="0" name=""/>
        <dsp:cNvSpPr/>
      </dsp:nvSpPr>
      <dsp:spPr>
        <a:xfrm rot="10800000">
          <a:off x="4118186" y="2763520"/>
          <a:ext cx="2346282" cy="2346282"/>
        </a:xfrm>
        <a:prstGeom prst="pieWedg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Roles and Responsibilities for Collaborative Practice</a:t>
          </a:r>
        </a:p>
      </dsp:txBody>
      <dsp:txXfrm rot="10800000">
        <a:off x="4118186" y="2763520"/>
        <a:ext cx="1659072" cy="1659072"/>
      </dsp:txXfrm>
    </dsp:sp>
    <dsp:sp modelId="{00EAAAA2-7CAD-4827-8190-8DC183D4548A}">
      <dsp:nvSpPr>
        <dsp:cNvPr id="0" name=""/>
        <dsp:cNvSpPr/>
      </dsp:nvSpPr>
      <dsp:spPr>
        <a:xfrm rot="16200000">
          <a:off x="1663530" y="2763520"/>
          <a:ext cx="2346282" cy="2346282"/>
        </a:xfrm>
        <a:prstGeom prst="pieWedge">
          <a:avLst/>
        </a:prstGeom>
        <a:solidFill>
          <a:srgbClr val="057E9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Values/Ethics for Interprofessional Practice</a:t>
          </a:r>
        </a:p>
      </dsp:txBody>
      <dsp:txXfrm rot="5400000">
        <a:off x="2350740" y="2763520"/>
        <a:ext cx="1659072" cy="1659072"/>
      </dsp:txXfrm>
    </dsp:sp>
    <dsp:sp modelId="{67CE6F07-B05A-437C-8E6D-0C10C2151CE4}">
      <dsp:nvSpPr>
        <dsp:cNvPr id="0" name=""/>
        <dsp:cNvSpPr/>
      </dsp:nvSpPr>
      <dsp:spPr>
        <a:xfrm>
          <a:off x="3658954" y="2221653"/>
          <a:ext cx="810090" cy="704426"/>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D87A9E-69FE-4E29-AD71-C45DD16DAD40}">
      <dsp:nvSpPr>
        <dsp:cNvPr id="0" name=""/>
        <dsp:cNvSpPr/>
      </dsp:nvSpPr>
      <dsp:spPr>
        <a:xfrm rot="10800000">
          <a:off x="3658954" y="2492586"/>
          <a:ext cx="810090" cy="704426"/>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C2C7A-0822-0D40-849D-BB8AFB11057F}">
      <dsp:nvSpPr>
        <dsp:cNvPr id="0" name=""/>
        <dsp:cNvSpPr/>
      </dsp:nvSpPr>
      <dsp:spPr>
        <a:xfrm>
          <a:off x="3625363" y="2110"/>
          <a:ext cx="4078533" cy="13931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r" defTabSz="755650">
            <a:lnSpc>
              <a:spcPct val="90000"/>
            </a:lnSpc>
            <a:spcBef>
              <a:spcPct val="0"/>
            </a:spcBef>
            <a:spcAft>
              <a:spcPct val="35000"/>
            </a:spcAft>
            <a:buNone/>
          </a:pPr>
          <a:r>
            <a:rPr lang="en-US" sz="1700" b="1" kern="1200" dirty="0"/>
            <a:t>FOUNDATION LEVEL:  </a:t>
          </a:r>
          <a:r>
            <a:rPr lang="en-US" sz="1700" kern="1200" dirty="0"/>
            <a:t>S</a:t>
          </a:r>
          <a:r>
            <a:rPr lang="en-US" sz="1700" b="0" i="0" kern="1200" dirty="0"/>
            <a:t>tudents learn rationale, supporting evidence, and foundational knowledge and skills for collaborative practice (IPCP).</a:t>
          </a:r>
          <a:endParaRPr lang="en-US" sz="1700" kern="1200" dirty="0"/>
        </a:p>
      </dsp:txBody>
      <dsp:txXfrm>
        <a:off x="3693372" y="70119"/>
        <a:ext cx="3942515" cy="1257148"/>
      </dsp:txXfrm>
    </dsp:sp>
    <dsp:sp modelId="{DA62A24D-9F7E-3A4F-821B-85CCFBFD2D52}">
      <dsp:nvSpPr>
        <dsp:cNvPr id="0" name=""/>
        <dsp:cNvSpPr/>
      </dsp:nvSpPr>
      <dsp:spPr>
        <a:xfrm>
          <a:off x="3625363" y="1464935"/>
          <a:ext cx="4078533" cy="13931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r" defTabSz="755650">
            <a:lnSpc>
              <a:spcPct val="90000"/>
            </a:lnSpc>
            <a:spcBef>
              <a:spcPct val="0"/>
            </a:spcBef>
            <a:spcAft>
              <a:spcPct val="35000"/>
            </a:spcAft>
            <a:buNone/>
          </a:pPr>
          <a:r>
            <a:rPr lang="en-US" sz="1700" b="1" kern="1200" dirty="0"/>
            <a:t>IMMERSION LEVEL: </a:t>
          </a:r>
          <a:r>
            <a:rPr lang="en-US" sz="1700" kern="1200" dirty="0"/>
            <a:t>M</a:t>
          </a:r>
          <a:r>
            <a:rPr lang="en-US" sz="1700" b="0" i="0" kern="1200" dirty="0"/>
            <a:t>odules include team-based learning and simulation, as students consider topics around population health and anti-racism. </a:t>
          </a:r>
          <a:endParaRPr lang="en-US" sz="1700" kern="1200" dirty="0"/>
        </a:p>
      </dsp:txBody>
      <dsp:txXfrm>
        <a:off x="3693372" y="1532944"/>
        <a:ext cx="3942515" cy="1257148"/>
      </dsp:txXfrm>
    </dsp:sp>
    <dsp:sp modelId="{649F41BB-DBE2-4C46-A0D1-3E8A7CA08736}">
      <dsp:nvSpPr>
        <dsp:cNvPr id="0" name=""/>
        <dsp:cNvSpPr/>
      </dsp:nvSpPr>
      <dsp:spPr>
        <a:xfrm>
          <a:off x="3625363" y="2927759"/>
          <a:ext cx="4078533" cy="13931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r" defTabSz="755650">
            <a:lnSpc>
              <a:spcPct val="90000"/>
            </a:lnSpc>
            <a:spcBef>
              <a:spcPct val="0"/>
            </a:spcBef>
            <a:spcAft>
              <a:spcPct val="35000"/>
            </a:spcAft>
            <a:buNone/>
          </a:pPr>
          <a:r>
            <a:rPr lang="en-US" sz="1700" b="1" kern="1200" dirty="0"/>
            <a:t>MASTERY LEVEL: </a:t>
          </a:r>
          <a:r>
            <a:rPr lang="en-US" sz="1700" b="0" i="0" kern="1200" dirty="0"/>
            <a:t>In the mastery level, students integrate their IPCP skills into practice-based experiences with patients and community members. </a:t>
          </a:r>
          <a:endParaRPr lang="en-US" sz="1700" kern="1200" dirty="0"/>
        </a:p>
      </dsp:txBody>
      <dsp:txXfrm>
        <a:off x="3693372" y="2995768"/>
        <a:ext cx="3942515" cy="1257148"/>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EC0266-D083-43D0-8A05-2A1D95389470}"/>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30B7DC9-2920-4E6C-962A-26E594E14E5F}"/>
              </a:ext>
            </a:extLst>
          </p:cNvPr>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4093D5FA-5C24-4E60-8018-D4756E64EE7D}" type="datetimeFigureOut">
              <a:rPr lang="en-US" smtClean="0"/>
              <a:t>9/10/23</a:t>
            </a:fld>
            <a:endParaRPr lang="en-US" dirty="0"/>
          </a:p>
        </p:txBody>
      </p:sp>
      <p:sp>
        <p:nvSpPr>
          <p:cNvPr id="4" name="Footer Placeholder 3">
            <a:extLst>
              <a:ext uri="{FF2B5EF4-FFF2-40B4-BE49-F238E27FC236}">
                <a16:creationId xmlns:a16="http://schemas.microsoft.com/office/drawing/2014/main" id="{7182EB28-2AA3-4B4B-8ECC-CE73ED8EA8FC}"/>
              </a:ext>
            </a:extLst>
          </p:cNvPr>
          <p:cNvSpPr>
            <a:spLocks noGrp="1"/>
          </p:cNvSpPr>
          <p:nvPr>
            <p:ph type="ftr" sz="quarter" idx="2"/>
          </p:nvPr>
        </p:nvSpPr>
        <p:spPr>
          <a:xfrm>
            <a:off x="0" y="8847138"/>
            <a:ext cx="2971800"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6A4964B-04BB-4CEE-9647-A4C7382C5EE1}"/>
              </a:ext>
            </a:extLst>
          </p:cNvPr>
          <p:cNvSpPr>
            <a:spLocks noGrp="1"/>
          </p:cNvSpPr>
          <p:nvPr>
            <p:ph type="sldNum" sz="quarter" idx="3"/>
          </p:nvPr>
        </p:nvSpPr>
        <p:spPr>
          <a:xfrm>
            <a:off x="3884613" y="8847138"/>
            <a:ext cx="2971800" cy="466725"/>
          </a:xfrm>
          <a:prstGeom prst="rect">
            <a:avLst/>
          </a:prstGeom>
        </p:spPr>
        <p:txBody>
          <a:bodyPr vert="horz" lIns="91440" tIns="45720" rIns="91440" bIns="45720" rtlCol="0" anchor="b"/>
          <a:lstStyle>
            <a:lvl1pPr algn="r">
              <a:defRPr sz="1200"/>
            </a:lvl1pPr>
          </a:lstStyle>
          <a:p>
            <a:fld id="{B37762A6-8EB2-40A2-A2F3-64FBF727124E}" type="slidenum">
              <a:rPr lang="en-US" smtClean="0"/>
              <a:t>‹#›</a:t>
            </a:fld>
            <a:endParaRPr lang="en-US" dirty="0"/>
          </a:p>
        </p:txBody>
      </p:sp>
    </p:spTree>
    <p:extLst>
      <p:ext uri="{BB962C8B-B14F-4D97-AF65-F5344CB8AC3E}">
        <p14:creationId xmlns:p14="http://schemas.microsoft.com/office/powerpoint/2010/main" val="423640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2971800" cy="4673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4" y="7"/>
            <a:ext cx="2971800" cy="467311"/>
          </a:xfrm>
          <a:prstGeom prst="rect">
            <a:avLst/>
          </a:prstGeom>
        </p:spPr>
        <p:txBody>
          <a:bodyPr vert="horz" lIns="91440" tIns="45720" rIns="91440" bIns="45720" rtlCol="0"/>
          <a:lstStyle>
            <a:lvl1pPr algn="r">
              <a:defRPr sz="1200"/>
            </a:lvl1pPr>
          </a:lstStyle>
          <a:p>
            <a:fld id="{236C873D-987F-479B-A2A1-3446067413A6}" type="datetimeFigureOut">
              <a:rPr lang="en-US" smtClean="0"/>
              <a:t>9/10/23</a:t>
            </a:fld>
            <a:endParaRPr lang="en-US" dirty="0"/>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09"/>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46554"/>
            <a:ext cx="2971800" cy="467309"/>
          </a:xfrm>
          <a:prstGeom prst="rect">
            <a:avLst/>
          </a:prstGeom>
        </p:spPr>
        <p:txBody>
          <a:bodyPr vert="horz" lIns="91440" tIns="45720" rIns="91440" bIns="45720" rtlCol="0" anchor="b"/>
          <a:lstStyle>
            <a:lvl1pPr algn="r">
              <a:defRPr sz="1200"/>
            </a:lvl1pPr>
          </a:lstStyle>
          <a:p>
            <a:fld id="{3946BFFB-41AF-4FC5-9F94-7D352BBD62D5}" type="slidenum">
              <a:rPr lang="en-US" smtClean="0"/>
              <a:t>‹#›</a:t>
            </a:fld>
            <a:endParaRPr lang="en-US" dirty="0"/>
          </a:p>
        </p:txBody>
      </p:sp>
    </p:spTree>
    <p:extLst>
      <p:ext uri="{BB962C8B-B14F-4D97-AF65-F5344CB8AC3E}">
        <p14:creationId xmlns:p14="http://schemas.microsoft.com/office/powerpoint/2010/main" val="3489822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slide is required. Presenter name, credentials, company and title.</a:t>
            </a:r>
          </a:p>
          <a:p>
            <a:r>
              <a:rPr lang="en-US" dirty="0">
                <a:ea typeface="Calibri"/>
                <a:cs typeface="Calibri"/>
              </a:rPr>
              <a:t>Enter the approved lecture title as detailed in your invitation to present. </a:t>
            </a:r>
          </a:p>
          <a:p>
            <a:r>
              <a:rPr lang="en-US" dirty="0">
                <a:ea typeface="Calibri"/>
                <a:cs typeface="Calibri"/>
              </a:rPr>
              <a:t>You may also add a company/employer logo in the designated space. </a:t>
            </a:r>
          </a:p>
        </p:txBody>
      </p:sp>
      <p:sp>
        <p:nvSpPr>
          <p:cNvPr id="4" name="Slide Number Placeholder 3"/>
          <p:cNvSpPr>
            <a:spLocks noGrp="1"/>
          </p:cNvSpPr>
          <p:nvPr>
            <p:ph type="sldNum" sz="quarter" idx="5"/>
          </p:nvPr>
        </p:nvSpPr>
        <p:spPr/>
        <p:txBody>
          <a:bodyPr/>
          <a:lstStyle/>
          <a:p>
            <a:fld id="{A0341683-5F32-44D0-BA2B-1E02669E0B9E}" type="slidenum">
              <a:rPr/>
              <a:t>1</a:t>
            </a:fld>
            <a:endParaRPr lang="en-US" dirty="0"/>
          </a:p>
        </p:txBody>
      </p:sp>
    </p:spTree>
    <p:extLst>
      <p:ext uri="{BB962C8B-B14F-4D97-AF65-F5344CB8AC3E}">
        <p14:creationId xmlns:p14="http://schemas.microsoft.com/office/powerpoint/2010/main" val="2387566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46BFFB-41AF-4FC5-9F94-7D352BBD62D5}" type="slidenum">
              <a:rPr lang="en-US" smtClean="0"/>
              <a:t>10</a:t>
            </a:fld>
            <a:endParaRPr lang="en-US" dirty="0"/>
          </a:p>
        </p:txBody>
      </p:sp>
    </p:spTree>
    <p:extLst>
      <p:ext uri="{BB962C8B-B14F-4D97-AF65-F5344CB8AC3E}">
        <p14:creationId xmlns:p14="http://schemas.microsoft.com/office/powerpoint/2010/main" val="260172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46BFFB-41AF-4FC5-9F94-7D352BBD62D5}" type="slidenum">
              <a:rPr lang="en-US" smtClean="0"/>
              <a:t>11</a:t>
            </a:fld>
            <a:endParaRPr lang="en-US" dirty="0"/>
          </a:p>
        </p:txBody>
      </p:sp>
    </p:spTree>
    <p:extLst>
      <p:ext uri="{BB962C8B-B14F-4D97-AF65-F5344CB8AC3E}">
        <p14:creationId xmlns:p14="http://schemas.microsoft.com/office/powerpoint/2010/main" val="3380614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46BFFB-41AF-4FC5-9F94-7D352BBD62D5}" type="slidenum">
              <a:rPr lang="en-US" smtClean="0"/>
              <a:t>15</a:t>
            </a:fld>
            <a:endParaRPr lang="en-US" dirty="0"/>
          </a:p>
        </p:txBody>
      </p:sp>
    </p:spTree>
    <p:extLst>
      <p:ext uri="{BB962C8B-B14F-4D97-AF65-F5344CB8AC3E}">
        <p14:creationId xmlns:p14="http://schemas.microsoft.com/office/powerpoint/2010/main" val="3271703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46BFFB-41AF-4FC5-9F94-7D352BBD62D5}" type="slidenum">
              <a:rPr lang="en-US" smtClean="0"/>
              <a:t>16</a:t>
            </a:fld>
            <a:endParaRPr lang="en-US" dirty="0"/>
          </a:p>
        </p:txBody>
      </p:sp>
    </p:spTree>
    <p:extLst>
      <p:ext uri="{BB962C8B-B14F-4D97-AF65-F5344CB8AC3E}">
        <p14:creationId xmlns:p14="http://schemas.microsoft.com/office/powerpoint/2010/main" val="603732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Julia Fox Garrison- </a:t>
            </a:r>
            <a:r>
              <a:rPr lang="en-US" dirty="0"/>
              <a:t>Wrote this funny, inspiring book about how Julia suffered a massive, debilitation stroke at 37 years old.  She uses humor to describe some of her care team members as -Dr. Jerk, Dr. Panic and Nurse Doom.  She also describe Dr. Neuro who treated her mind as well as her body.</a:t>
            </a:r>
          </a:p>
          <a:p>
            <a:r>
              <a:rPr lang="en-US" b="1" dirty="0"/>
              <a:t>Brian Boyle-</a:t>
            </a:r>
            <a:r>
              <a:rPr lang="en-US" dirty="0">
                <a:solidFill>
                  <a:srgbClr val="333333"/>
                </a:solidFill>
                <a:latin typeface="Arial" panose="020B0604020202020204" pitchFamily="34" charset="0"/>
              </a:rPr>
              <a:t>Brian Boyle tells a personal story of his fight back from near death after a horrific automobile accident. He focuses on his experience as a patient who, while in a two-month long medically induced coma, was unable to move or talk to anyone around him, yet he was able to hear, see and feel pain. His story give poignant guidance on the patient and family inclusion as members of the care team.  Brian’s story about catastrophe, survival, and transcending all odds has implemented new and innovative strategies for improving patient safety and quality of care on a national level, as well as serving as a learning experience for healthcare providers of all levels and backgrounds.</a:t>
            </a:r>
          </a:p>
          <a:p>
            <a:r>
              <a:rPr lang="en-US" b="1" dirty="0">
                <a:solidFill>
                  <a:srgbClr val="333333"/>
                </a:solidFill>
                <a:latin typeface="Arial" panose="020B0604020202020204" pitchFamily="34" charset="0"/>
              </a:rPr>
              <a:t>Sam Quinones-</a:t>
            </a:r>
            <a:r>
              <a:rPr lang="en-US" dirty="0"/>
              <a:t> 1929, in the blue-collar city of Portsmouth, Ohio, a company built a swimming pool the size of a football field; named Dreamland, it became the vital center of the community. Then, addiction has devastated Portsmouth, as it has hundreds of small rural towns and suburbs across America—addiction like no other the country has ever faced. How that happened is the riveting story of </a:t>
            </a:r>
            <a:r>
              <a:rPr lang="en-US" i="1" dirty="0"/>
              <a:t>Dreamland</a:t>
            </a:r>
            <a:r>
              <a:rPr lang="en-US" dirty="0"/>
              <a:t>.</a:t>
            </a:r>
          </a:p>
          <a:p>
            <a:r>
              <a:rPr lang="en-US" dirty="0"/>
              <a:t>The unfettered prescribing OxyContin during the 1990s reached its peak in Purdue Pharma's campaign to market its new, expensive—and extremely addictive—miracle painkiller. Together these phenomena continue to lay waste to communities from Tennessee to Oregon, Indiana to New Mexico.</a:t>
            </a:r>
          </a:p>
          <a:p>
            <a:r>
              <a:rPr lang="en-US" b="1" dirty="0"/>
              <a:t>Dr. Margaret Kitt-</a:t>
            </a:r>
            <a:r>
              <a:rPr lang="en-US" dirty="0"/>
              <a:t>Disaster Preparedness 101.  Students read articles about NIOSH and Disaster Preparedness.  They worked in interprofessional teams and prepared a public service announcements to inform our area in Hampton Roads about hurricane preparedness, evacuation, safety and resources. </a:t>
            </a:r>
            <a:endParaRPr lang="en-US" b="1" dirty="0"/>
          </a:p>
          <a:p>
            <a:endParaRPr lang="en-US" b="1" dirty="0">
              <a:solidFill>
                <a:srgbClr val="333333"/>
              </a:solidFill>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946BFFB-41AF-4FC5-9F94-7D352BBD62D5}" type="slidenum">
              <a:rPr lang="en-US" smtClean="0"/>
              <a:t>17</a:t>
            </a:fld>
            <a:endParaRPr lang="en-US" dirty="0"/>
          </a:p>
        </p:txBody>
      </p:sp>
    </p:spTree>
    <p:extLst>
      <p:ext uri="{BB962C8B-B14F-4D97-AF65-F5344CB8AC3E}">
        <p14:creationId xmlns:p14="http://schemas.microsoft.com/office/powerpoint/2010/main" val="3305891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46BFFB-41AF-4FC5-9F94-7D352BBD62D5}" type="slidenum">
              <a:rPr lang="en-US" smtClean="0"/>
              <a:t>19</a:t>
            </a:fld>
            <a:endParaRPr lang="en-US" dirty="0"/>
          </a:p>
        </p:txBody>
      </p:sp>
    </p:spTree>
    <p:extLst>
      <p:ext uri="{BB962C8B-B14F-4D97-AF65-F5344CB8AC3E}">
        <p14:creationId xmlns:p14="http://schemas.microsoft.com/office/powerpoint/2010/main" val="1038116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46BFFB-41AF-4FC5-9F94-7D352BBD62D5}" type="slidenum">
              <a:rPr lang="en-US" smtClean="0"/>
              <a:t>20</a:t>
            </a:fld>
            <a:endParaRPr lang="en-US" dirty="0"/>
          </a:p>
        </p:txBody>
      </p:sp>
    </p:spTree>
    <p:extLst>
      <p:ext uri="{BB962C8B-B14F-4D97-AF65-F5344CB8AC3E}">
        <p14:creationId xmlns:p14="http://schemas.microsoft.com/office/powerpoint/2010/main" val="19656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UTMBHealth</a:t>
            </a:r>
            <a:r>
              <a:rPr lang="en-US" dirty="0"/>
              <a:t>, Galveston TX:  1. </a:t>
            </a:r>
            <a:r>
              <a:rPr lang="en-US" b="0" i="0" dirty="0">
                <a:solidFill>
                  <a:srgbClr val="2E2B2B"/>
                </a:solidFill>
                <a:effectLst/>
                <a:latin typeface="Helvetica Neue" panose="02000503000000020004" pitchFamily="2" charset="0"/>
              </a:rPr>
              <a:t>oxygen delivery devices 2 intubation, 3. mechanical ventilation, 4. artificial airway management, 5. liberation (patient centered care)  6. emergent interventions.  </a:t>
            </a:r>
            <a:endParaRPr lang="en-US" dirty="0"/>
          </a:p>
        </p:txBody>
      </p:sp>
      <p:sp>
        <p:nvSpPr>
          <p:cNvPr id="4" name="Slide Number Placeholder 3"/>
          <p:cNvSpPr>
            <a:spLocks noGrp="1"/>
          </p:cNvSpPr>
          <p:nvPr>
            <p:ph type="sldNum" sz="quarter" idx="5"/>
          </p:nvPr>
        </p:nvSpPr>
        <p:spPr/>
        <p:txBody>
          <a:bodyPr/>
          <a:lstStyle/>
          <a:p>
            <a:fld id="{3946BFFB-41AF-4FC5-9F94-7D352BBD62D5}" type="slidenum">
              <a:rPr lang="en-US" smtClean="0"/>
              <a:t>23</a:t>
            </a:fld>
            <a:endParaRPr lang="en-US" dirty="0"/>
          </a:p>
        </p:txBody>
      </p:sp>
    </p:spTree>
    <p:extLst>
      <p:ext uri="{BB962C8B-B14F-4D97-AF65-F5344CB8AC3E}">
        <p14:creationId xmlns:p14="http://schemas.microsoft.com/office/powerpoint/2010/main" val="2884188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Northern Kentucky University</a:t>
            </a:r>
          </a:p>
        </p:txBody>
      </p:sp>
      <p:sp>
        <p:nvSpPr>
          <p:cNvPr id="4" name="Slide Number Placeholder 3"/>
          <p:cNvSpPr>
            <a:spLocks noGrp="1"/>
          </p:cNvSpPr>
          <p:nvPr>
            <p:ph type="sldNum" sz="quarter" idx="5"/>
          </p:nvPr>
        </p:nvSpPr>
        <p:spPr/>
        <p:txBody>
          <a:bodyPr/>
          <a:lstStyle/>
          <a:p>
            <a:fld id="{3946BFFB-41AF-4FC5-9F94-7D352BBD62D5}" type="slidenum">
              <a:rPr lang="en-US" smtClean="0"/>
              <a:t>24</a:t>
            </a:fld>
            <a:endParaRPr lang="en-US" dirty="0"/>
          </a:p>
        </p:txBody>
      </p:sp>
    </p:spTree>
    <p:extLst>
      <p:ext uri="{BB962C8B-B14F-4D97-AF65-F5344CB8AC3E}">
        <p14:creationId xmlns:p14="http://schemas.microsoft.com/office/powerpoint/2010/main" val="3664084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panose="020B0604020202020204" pitchFamily="34" charset="0"/>
              </a:rPr>
              <a:t>An interprofessional education (IPE) approach that combined book reading, a presentation by the author of the book, and small group discussion of a case study focused on patient safety was used to introduce students to HP roles and responsibilities and to highlight the benefits of IPCP. Patient safety is an effective platform for engaging students in IPE learning and exposing them to the benefits of teamwork and interprofessional collaboration as demonstrated in this study.</a:t>
            </a:r>
            <a:endParaRPr lang="en-US" dirty="0"/>
          </a:p>
          <a:p>
            <a:endParaRPr lang="en-US" dirty="0"/>
          </a:p>
        </p:txBody>
      </p:sp>
      <p:sp>
        <p:nvSpPr>
          <p:cNvPr id="4" name="Slide Number Placeholder 3"/>
          <p:cNvSpPr>
            <a:spLocks noGrp="1"/>
          </p:cNvSpPr>
          <p:nvPr>
            <p:ph type="sldNum" sz="quarter" idx="5"/>
          </p:nvPr>
        </p:nvSpPr>
        <p:spPr/>
        <p:txBody>
          <a:bodyPr/>
          <a:lstStyle/>
          <a:p>
            <a:fld id="{3946BFFB-41AF-4FC5-9F94-7D352BBD62D5}" type="slidenum">
              <a:rPr lang="en-US" smtClean="0"/>
              <a:t>27</a:t>
            </a:fld>
            <a:endParaRPr lang="en-US" dirty="0"/>
          </a:p>
        </p:txBody>
      </p:sp>
    </p:spTree>
    <p:extLst>
      <p:ext uri="{BB962C8B-B14F-4D97-AF65-F5344CB8AC3E}">
        <p14:creationId xmlns:p14="http://schemas.microsoft.com/office/powerpoint/2010/main" val="1360924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is a required slide.</a:t>
            </a:r>
          </a:p>
          <a:p>
            <a:r>
              <a:rPr lang="en-US" dirty="0">
                <a:ea typeface="Calibri"/>
                <a:cs typeface="Calibri"/>
              </a:rPr>
              <a:t>If there are no COI then please type None or the equivalent.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41683-5F32-44D0-BA2B-1E02669E0B9E}"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899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Students with no prior IPE experience did not demonstrate significant gains but had sig. higher pretest and posttest scores</a:t>
            </a:r>
          </a:p>
          <a:p>
            <a:r>
              <a:rPr lang="en-US" dirty="0"/>
              <a:t>Students with 1-2 prior IPE had significant gains in posttest compared to pretest scores</a:t>
            </a:r>
          </a:p>
          <a:p>
            <a:pPr>
              <a:buFont typeface="Arial" panose="020B0604020202020204" pitchFamily="34" charset="0"/>
              <a:buChar char="•"/>
            </a:pPr>
            <a:r>
              <a:rPr lang="en-US" dirty="0"/>
              <a:t>Nursing students had significantly  higher pretest and posttest scores. Students with no prior IPE experience did not demonstrate significant gains but had sig. higher pretest and posttest scores</a:t>
            </a:r>
          </a:p>
          <a:p>
            <a:r>
              <a:rPr lang="en-US" dirty="0"/>
              <a:t>Students with 1-2 prior IPE had significant gains in posttest compared to pretest scores</a:t>
            </a:r>
          </a:p>
          <a:p>
            <a:r>
              <a:rPr lang="en-US" dirty="0"/>
              <a:t>Nursing students had significantly  higher pretest and posttest scores</a:t>
            </a:r>
          </a:p>
          <a:p>
            <a:r>
              <a:rPr lang="en-US" dirty="0"/>
              <a:t>Students with no prior IPE did not have significant gains in scores, but had higher pretest and posttest scores</a:t>
            </a:r>
          </a:p>
          <a:p>
            <a:endParaRPr lang="en-US" dirty="0"/>
          </a:p>
        </p:txBody>
      </p:sp>
      <p:sp>
        <p:nvSpPr>
          <p:cNvPr id="4" name="Slide Number Placeholder 3"/>
          <p:cNvSpPr>
            <a:spLocks noGrp="1"/>
          </p:cNvSpPr>
          <p:nvPr>
            <p:ph type="sldNum" sz="quarter" idx="5"/>
          </p:nvPr>
        </p:nvSpPr>
        <p:spPr/>
        <p:txBody>
          <a:bodyPr/>
          <a:lstStyle/>
          <a:p>
            <a:fld id="{3946BFFB-41AF-4FC5-9F94-7D352BBD62D5}" type="slidenum">
              <a:rPr lang="en-US" smtClean="0"/>
              <a:t>28</a:t>
            </a:fld>
            <a:endParaRPr lang="en-US" dirty="0"/>
          </a:p>
        </p:txBody>
      </p:sp>
    </p:spTree>
    <p:extLst>
      <p:ext uri="{BB962C8B-B14F-4D97-AF65-F5344CB8AC3E}">
        <p14:creationId xmlns:p14="http://schemas.microsoft.com/office/powerpoint/2010/main" val="956399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46BFFB-41AF-4FC5-9F94-7D352BBD62D5}" type="slidenum">
              <a:rPr lang="en-US" smtClean="0"/>
              <a:t>32</a:t>
            </a:fld>
            <a:endParaRPr lang="en-US" dirty="0"/>
          </a:p>
        </p:txBody>
      </p:sp>
    </p:spTree>
    <p:extLst>
      <p:ext uri="{BB962C8B-B14F-4D97-AF65-F5344CB8AC3E}">
        <p14:creationId xmlns:p14="http://schemas.microsoft.com/office/powerpoint/2010/main" val="4172910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46BFFB-41AF-4FC5-9F94-7D352BBD62D5}" type="slidenum">
              <a:rPr lang="en-US" smtClean="0"/>
              <a:t>33</a:t>
            </a:fld>
            <a:endParaRPr lang="en-US" dirty="0"/>
          </a:p>
        </p:txBody>
      </p:sp>
    </p:spTree>
    <p:extLst>
      <p:ext uri="{BB962C8B-B14F-4D97-AF65-F5344CB8AC3E}">
        <p14:creationId xmlns:p14="http://schemas.microsoft.com/office/powerpoint/2010/main" val="4239288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required slide.</a:t>
            </a:r>
          </a:p>
          <a:p>
            <a:r>
              <a:rPr lang="en-US" dirty="0"/>
              <a:t>List at least 2 of the approved learning objectives in your invitation</a:t>
            </a:r>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41683-5F32-44D0-BA2B-1E02669E0B9E}"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285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0E932F22-1BB4-4D8C-A340-B606F60992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634FBEED-5CD0-4B9F-89D6-FB2D9227ED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2772" name="Slide Number Placeholder 3">
            <a:extLst>
              <a:ext uri="{FF2B5EF4-FFF2-40B4-BE49-F238E27FC236}">
                <a16:creationId xmlns:a16="http://schemas.microsoft.com/office/drawing/2014/main" id="{6288113E-0D09-47C3-81F2-0F59F08B95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79B82A-7BD3-4AA8-81BA-D40F9A1D1F67}" type="slidenum">
              <a:rPr kumimoji="0" lang="en-US" alt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773" name="Date Placeholder 4">
            <a:extLst>
              <a:ext uri="{FF2B5EF4-FFF2-40B4-BE49-F238E27FC236}">
                <a16:creationId xmlns:a16="http://schemas.microsoft.com/office/drawing/2014/main" id="{4BCC55A6-BCDC-48A3-8E01-3956578C87A5}"/>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11/16/2009</a:t>
            </a:r>
          </a:p>
        </p:txBody>
      </p:sp>
      <p:sp>
        <p:nvSpPr>
          <p:cNvPr id="32774" name="Footer Placeholder 5">
            <a:extLst>
              <a:ext uri="{FF2B5EF4-FFF2-40B4-BE49-F238E27FC236}">
                <a16:creationId xmlns:a16="http://schemas.microsoft.com/office/drawing/2014/main" id="{161BEF6D-E15A-4BE1-BFE1-BC423E904FDD}"/>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2009 AARC BOD Meeting</a:t>
            </a:r>
          </a:p>
        </p:txBody>
      </p:sp>
      <p:sp>
        <p:nvSpPr>
          <p:cNvPr id="32775" name="Header Placeholder 6">
            <a:extLst>
              <a:ext uri="{FF2B5EF4-FFF2-40B4-BE49-F238E27FC236}">
                <a16:creationId xmlns:a16="http://schemas.microsoft.com/office/drawing/2014/main" id="{C6E4FE38-CE02-4C2C-A465-6669D6B4AA41}"/>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CoARC Update</a:t>
            </a:r>
          </a:p>
        </p:txBody>
      </p:sp>
    </p:spTree>
    <p:extLst>
      <p:ext uri="{BB962C8B-B14F-4D97-AF65-F5344CB8AC3E}">
        <p14:creationId xmlns:p14="http://schemas.microsoft.com/office/powerpoint/2010/main" val="3402993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0E932F22-1BB4-4D8C-A340-B606F60992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634FBEED-5CD0-4B9F-89D6-FB2D9227ED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2772" name="Slide Number Placeholder 3">
            <a:extLst>
              <a:ext uri="{FF2B5EF4-FFF2-40B4-BE49-F238E27FC236}">
                <a16:creationId xmlns:a16="http://schemas.microsoft.com/office/drawing/2014/main" id="{6288113E-0D09-47C3-81F2-0F59F08B95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79B82A-7BD3-4AA8-81BA-D40F9A1D1F67}" type="slidenum">
              <a:rPr kumimoji="0" lang="en-US" alt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773" name="Date Placeholder 4">
            <a:extLst>
              <a:ext uri="{FF2B5EF4-FFF2-40B4-BE49-F238E27FC236}">
                <a16:creationId xmlns:a16="http://schemas.microsoft.com/office/drawing/2014/main" id="{4BCC55A6-BCDC-48A3-8E01-3956578C87A5}"/>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11/16/2009</a:t>
            </a:r>
          </a:p>
        </p:txBody>
      </p:sp>
      <p:sp>
        <p:nvSpPr>
          <p:cNvPr id="32774" name="Footer Placeholder 5">
            <a:extLst>
              <a:ext uri="{FF2B5EF4-FFF2-40B4-BE49-F238E27FC236}">
                <a16:creationId xmlns:a16="http://schemas.microsoft.com/office/drawing/2014/main" id="{161BEF6D-E15A-4BE1-BFE1-BC423E904FDD}"/>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2009 AARC BOD Meeting</a:t>
            </a:r>
          </a:p>
        </p:txBody>
      </p:sp>
      <p:sp>
        <p:nvSpPr>
          <p:cNvPr id="32775" name="Header Placeholder 6">
            <a:extLst>
              <a:ext uri="{FF2B5EF4-FFF2-40B4-BE49-F238E27FC236}">
                <a16:creationId xmlns:a16="http://schemas.microsoft.com/office/drawing/2014/main" id="{C6E4FE38-CE02-4C2C-A465-6669D6B4AA41}"/>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CoARC Update</a:t>
            </a:r>
          </a:p>
        </p:txBody>
      </p:sp>
    </p:spTree>
    <p:extLst>
      <p:ext uri="{BB962C8B-B14F-4D97-AF65-F5344CB8AC3E}">
        <p14:creationId xmlns:p14="http://schemas.microsoft.com/office/powerpoint/2010/main" val="1352883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46BFFB-41AF-4FC5-9F94-7D352BBD62D5}" type="slidenum">
              <a:rPr lang="en-US" smtClean="0"/>
              <a:t>6</a:t>
            </a:fld>
            <a:endParaRPr lang="en-US" dirty="0"/>
          </a:p>
        </p:txBody>
      </p:sp>
    </p:spTree>
    <p:extLst>
      <p:ext uri="{BB962C8B-B14F-4D97-AF65-F5344CB8AC3E}">
        <p14:creationId xmlns:p14="http://schemas.microsoft.com/office/powerpoint/2010/main" val="4173627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46BFFB-41AF-4FC5-9F94-7D352BBD62D5}" type="slidenum">
              <a:rPr lang="en-US" smtClean="0"/>
              <a:t>7</a:t>
            </a:fld>
            <a:endParaRPr lang="en-US" dirty="0"/>
          </a:p>
        </p:txBody>
      </p:sp>
    </p:spTree>
    <p:extLst>
      <p:ext uri="{BB962C8B-B14F-4D97-AF65-F5344CB8AC3E}">
        <p14:creationId xmlns:p14="http://schemas.microsoft.com/office/powerpoint/2010/main" val="1163948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46BFFB-41AF-4FC5-9F94-7D352BBD62D5}" type="slidenum">
              <a:rPr lang="en-US" smtClean="0"/>
              <a:t>8</a:t>
            </a:fld>
            <a:endParaRPr lang="en-US" dirty="0"/>
          </a:p>
        </p:txBody>
      </p:sp>
    </p:spTree>
    <p:extLst>
      <p:ext uri="{BB962C8B-B14F-4D97-AF65-F5344CB8AC3E}">
        <p14:creationId xmlns:p14="http://schemas.microsoft.com/office/powerpoint/2010/main" val="2719556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46BFFB-41AF-4FC5-9F94-7D352BBD62D5}" type="slidenum">
              <a:rPr lang="en-US" smtClean="0"/>
              <a:t>9</a:t>
            </a:fld>
            <a:endParaRPr lang="en-US" dirty="0"/>
          </a:p>
        </p:txBody>
      </p:sp>
    </p:spTree>
    <p:extLst>
      <p:ext uri="{BB962C8B-B14F-4D97-AF65-F5344CB8AC3E}">
        <p14:creationId xmlns:p14="http://schemas.microsoft.com/office/powerpoint/2010/main" val="955250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a:extLst>
              <a:ext uri="{FF2B5EF4-FFF2-40B4-BE49-F238E27FC236}">
                <a16:creationId xmlns:a16="http://schemas.microsoft.com/office/drawing/2014/main" id="{0D7A2C11-F104-4387-9837-D890633FD069}"/>
              </a:ext>
            </a:extLst>
          </p:cNvPr>
          <p:cNvSpPr>
            <a:spLocks noGrp="1"/>
          </p:cNvSpPr>
          <p:nvPr>
            <p:ph type="dt" sz="half" idx="10"/>
          </p:nvPr>
        </p:nvSpPr>
        <p:spPr/>
        <p:txBody>
          <a:bodyPr/>
          <a:lstStyle>
            <a:lvl1pPr>
              <a:defRPr/>
            </a:lvl1pPr>
          </a:lstStyle>
          <a:p>
            <a:pPr>
              <a:defRPr/>
            </a:pPr>
            <a:fld id="{E2AAC5DE-5895-4BB3-8230-5894F58C82BA}" type="datetime1">
              <a:rPr lang="en-US" smtClean="0"/>
              <a:t>9/10/23</a:t>
            </a:fld>
            <a:endParaRPr lang="en-US" dirty="0"/>
          </a:p>
        </p:txBody>
      </p:sp>
      <p:sp>
        <p:nvSpPr>
          <p:cNvPr id="5" name="Footer Placeholder 18">
            <a:extLst>
              <a:ext uri="{FF2B5EF4-FFF2-40B4-BE49-F238E27FC236}">
                <a16:creationId xmlns:a16="http://schemas.microsoft.com/office/drawing/2014/main" id="{DE92D237-82C7-4718-8411-C78E9FB4BD77}"/>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26">
            <a:extLst>
              <a:ext uri="{FF2B5EF4-FFF2-40B4-BE49-F238E27FC236}">
                <a16:creationId xmlns:a16="http://schemas.microsoft.com/office/drawing/2014/main" id="{522522F7-C958-4AA1-9A2B-1CB6D6EDF0E6}"/>
              </a:ext>
            </a:extLst>
          </p:cNvPr>
          <p:cNvSpPr>
            <a:spLocks noGrp="1"/>
          </p:cNvSpPr>
          <p:nvPr>
            <p:ph type="sldNum" sz="quarter" idx="12"/>
          </p:nvPr>
        </p:nvSpPr>
        <p:spPr/>
        <p:txBody>
          <a:bodyPr/>
          <a:lstStyle>
            <a:lvl1pPr>
              <a:defRPr>
                <a:solidFill>
                  <a:srgbClr val="D1EAEE"/>
                </a:solidFill>
              </a:defRPr>
            </a:lvl1pPr>
          </a:lstStyle>
          <a:p>
            <a:fld id="{EF3FC663-6709-4264-B343-EB588361231C}" type="slidenum">
              <a:rPr lang="en-US" altLang="en-US"/>
              <a:pPr/>
              <a:t>‹#›</a:t>
            </a:fld>
            <a:endParaRPr lang="en-US" altLang="en-US" dirty="0"/>
          </a:p>
        </p:txBody>
      </p:sp>
    </p:spTree>
    <p:extLst>
      <p:ext uri="{BB962C8B-B14F-4D97-AF65-F5344CB8AC3E}">
        <p14:creationId xmlns:p14="http://schemas.microsoft.com/office/powerpoint/2010/main" val="937732062"/>
      </p:ext>
    </p:extLst>
  </p:cSld>
  <p:clrMapOvr>
    <a:overrideClrMapping bg1="dk1" tx1="lt1" bg2="dk2" tx2="lt2" accent1="accent1" accent2="accent2" accent3="accent3" accent4="accent4" accent5="accent5" accent6="accent6" hlink="hlink" folHlink="folHlink"/>
  </p:clrMapOvr>
  <p:transition>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74050506-A268-4EE7-AABE-8B698F179364}"/>
              </a:ext>
            </a:extLst>
          </p:cNvPr>
          <p:cNvSpPr>
            <a:spLocks noGrp="1"/>
          </p:cNvSpPr>
          <p:nvPr>
            <p:ph type="dt" sz="half" idx="10"/>
          </p:nvPr>
        </p:nvSpPr>
        <p:spPr/>
        <p:txBody>
          <a:bodyPr/>
          <a:lstStyle>
            <a:lvl1pPr>
              <a:defRPr/>
            </a:lvl1pPr>
          </a:lstStyle>
          <a:p>
            <a:pPr>
              <a:defRPr/>
            </a:pPr>
            <a:fld id="{6BB728A0-D55F-458E-87DF-39AE6105A462}" type="datetime1">
              <a:rPr lang="en-US" smtClean="0"/>
              <a:t>9/10/23</a:t>
            </a:fld>
            <a:endParaRPr lang="en-US" dirty="0"/>
          </a:p>
        </p:txBody>
      </p:sp>
      <p:sp>
        <p:nvSpPr>
          <p:cNvPr id="5" name="Footer Placeholder 21">
            <a:extLst>
              <a:ext uri="{FF2B5EF4-FFF2-40B4-BE49-F238E27FC236}">
                <a16:creationId xmlns:a16="http://schemas.microsoft.com/office/drawing/2014/main" id="{95F293B9-2B62-4D75-86B5-5DA139B392C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17">
            <a:extLst>
              <a:ext uri="{FF2B5EF4-FFF2-40B4-BE49-F238E27FC236}">
                <a16:creationId xmlns:a16="http://schemas.microsoft.com/office/drawing/2014/main" id="{04171591-F7E0-4901-B562-8B83A937122C}"/>
              </a:ext>
            </a:extLst>
          </p:cNvPr>
          <p:cNvSpPr>
            <a:spLocks noGrp="1"/>
          </p:cNvSpPr>
          <p:nvPr>
            <p:ph type="sldNum" sz="quarter" idx="12"/>
          </p:nvPr>
        </p:nvSpPr>
        <p:spPr/>
        <p:txBody>
          <a:bodyPr/>
          <a:lstStyle>
            <a:lvl1pPr>
              <a:defRPr/>
            </a:lvl1pPr>
          </a:lstStyle>
          <a:p>
            <a:fld id="{5CC1DE9C-D47D-436A-98B1-E57E7C304101}" type="slidenum">
              <a:rPr lang="en-US" altLang="en-US"/>
              <a:pPr/>
              <a:t>‹#›</a:t>
            </a:fld>
            <a:endParaRPr lang="en-US" altLang="en-US" dirty="0"/>
          </a:p>
        </p:txBody>
      </p:sp>
    </p:spTree>
    <p:extLst>
      <p:ext uri="{BB962C8B-B14F-4D97-AF65-F5344CB8AC3E}">
        <p14:creationId xmlns:p14="http://schemas.microsoft.com/office/powerpoint/2010/main" val="3698734447"/>
      </p:ext>
    </p:extLst>
  </p:cSld>
  <p:clrMapOvr>
    <a:masterClrMapping/>
  </p:clrMapOvr>
  <p:transition>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2DB85B43-3CDD-410D-A5C2-00744115C68C}"/>
              </a:ext>
            </a:extLst>
          </p:cNvPr>
          <p:cNvSpPr>
            <a:spLocks noGrp="1"/>
          </p:cNvSpPr>
          <p:nvPr>
            <p:ph type="dt" sz="half" idx="10"/>
          </p:nvPr>
        </p:nvSpPr>
        <p:spPr/>
        <p:txBody>
          <a:bodyPr/>
          <a:lstStyle>
            <a:lvl1pPr>
              <a:defRPr/>
            </a:lvl1pPr>
          </a:lstStyle>
          <a:p>
            <a:pPr>
              <a:defRPr/>
            </a:pPr>
            <a:fld id="{12DCA667-8C88-4460-94F3-1071C253F228}" type="datetime1">
              <a:rPr lang="en-US" smtClean="0"/>
              <a:t>9/10/23</a:t>
            </a:fld>
            <a:endParaRPr lang="en-US" dirty="0"/>
          </a:p>
        </p:txBody>
      </p:sp>
      <p:sp>
        <p:nvSpPr>
          <p:cNvPr id="5" name="Footer Placeholder 21">
            <a:extLst>
              <a:ext uri="{FF2B5EF4-FFF2-40B4-BE49-F238E27FC236}">
                <a16:creationId xmlns:a16="http://schemas.microsoft.com/office/drawing/2014/main" id="{5B8E3B6F-CD13-4388-A1AD-6B20E9C3A65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17">
            <a:extLst>
              <a:ext uri="{FF2B5EF4-FFF2-40B4-BE49-F238E27FC236}">
                <a16:creationId xmlns:a16="http://schemas.microsoft.com/office/drawing/2014/main" id="{85CDFCA0-0860-4CD5-8A37-D14538FE9B71}"/>
              </a:ext>
            </a:extLst>
          </p:cNvPr>
          <p:cNvSpPr>
            <a:spLocks noGrp="1"/>
          </p:cNvSpPr>
          <p:nvPr>
            <p:ph type="sldNum" sz="quarter" idx="12"/>
          </p:nvPr>
        </p:nvSpPr>
        <p:spPr/>
        <p:txBody>
          <a:bodyPr/>
          <a:lstStyle>
            <a:lvl1pPr>
              <a:defRPr/>
            </a:lvl1pPr>
          </a:lstStyle>
          <a:p>
            <a:fld id="{587E3992-3047-4F7D-BC33-A0C93C4D71F7}" type="slidenum">
              <a:rPr lang="en-US" altLang="en-US"/>
              <a:pPr/>
              <a:t>‹#›</a:t>
            </a:fld>
            <a:endParaRPr lang="en-US" altLang="en-US" dirty="0"/>
          </a:p>
        </p:txBody>
      </p:sp>
    </p:spTree>
    <p:extLst>
      <p:ext uri="{BB962C8B-B14F-4D97-AF65-F5344CB8AC3E}">
        <p14:creationId xmlns:p14="http://schemas.microsoft.com/office/powerpoint/2010/main" val="157542973"/>
      </p:ext>
    </p:extLst>
  </p:cSld>
  <p:clrMapOvr>
    <a:masterClrMapping/>
  </p:clrMapOvr>
  <p:transition>
    <p:zoom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5984C71-ABAE-EC33-4417-F28913A67A03}"/>
              </a:ext>
            </a:extLst>
          </p:cNvPr>
          <p:cNvSpPr>
            <a:spLocks noGrp="1"/>
          </p:cNvSpPr>
          <p:nvPr>
            <p:ph type="subTitle" idx="1"/>
          </p:nvPr>
        </p:nvSpPr>
        <p:spPr>
          <a:xfrm>
            <a:off x="270553" y="4234069"/>
            <a:ext cx="8226902" cy="1289275"/>
          </a:xfrm>
        </p:spPr>
        <p:txBody>
          <a:bodyPr anchor="ctr"/>
          <a:lstStyle>
            <a:lvl1pPr marL="0" indent="0" algn="l">
              <a:buNone/>
              <a:defRPr sz="2400" b="0" i="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Logo&#10;&#10;Description automatically generated">
            <a:extLst>
              <a:ext uri="{FF2B5EF4-FFF2-40B4-BE49-F238E27FC236}">
                <a16:creationId xmlns:a16="http://schemas.microsoft.com/office/drawing/2014/main" id="{34BE4FA6-BE76-80E4-D25E-DFAECB931C96}"/>
              </a:ext>
            </a:extLst>
          </p:cNvPr>
          <p:cNvPicPr>
            <a:picLocks noChangeAspect="1"/>
          </p:cNvPicPr>
          <p:nvPr userDrawn="1"/>
        </p:nvPicPr>
        <p:blipFill>
          <a:blip r:embed="rId3"/>
          <a:stretch>
            <a:fillRect/>
          </a:stretch>
        </p:blipFill>
        <p:spPr>
          <a:xfrm>
            <a:off x="9660628" y="2117329"/>
            <a:ext cx="2480168" cy="2299493"/>
          </a:xfrm>
          <a:prstGeom prst="rect">
            <a:avLst/>
          </a:prstGeom>
        </p:spPr>
      </p:pic>
      <p:sp>
        <p:nvSpPr>
          <p:cNvPr id="9" name="Title 8">
            <a:extLst>
              <a:ext uri="{FF2B5EF4-FFF2-40B4-BE49-F238E27FC236}">
                <a16:creationId xmlns:a16="http://schemas.microsoft.com/office/drawing/2014/main" id="{C368C1A0-8FB5-06FB-AEF4-6246644BEBA9}"/>
              </a:ext>
            </a:extLst>
          </p:cNvPr>
          <p:cNvSpPr>
            <a:spLocks noGrp="1"/>
          </p:cNvSpPr>
          <p:nvPr>
            <p:ph type="title" hasCustomPrompt="1"/>
          </p:nvPr>
        </p:nvSpPr>
        <p:spPr>
          <a:xfrm>
            <a:off x="270553" y="572655"/>
            <a:ext cx="8226902" cy="3481921"/>
          </a:xfrm>
        </p:spPr>
        <p:txBody>
          <a:bodyPr/>
          <a:lstStyle>
            <a:lvl1pPr>
              <a:defRPr b="1">
                <a:solidFill>
                  <a:schemeClr val="bg1"/>
                </a:solidFill>
                <a:latin typeface="Century Gothic" panose="020B0502020202020204" pitchFamily="34" charset="0"/>
              </a:defRPr>
            </a:lvl1pPr>
          </a:lstStyle>
          <a:p>
            <a:r>
              <a:rPr lang="en-US" dirty="0"/>
              <a:t>Click To Edit Master Title Style</a:t>
            </a:r>
          </a:p>
        </p:txBody>
      </p:sp>
      <p:sp>
        <p:nvSpPr>
          <p:cNvPr id="11" name="Picture Placeholder 10">
            <a:extLst>
              <a:ext uri="{FF2B5EF4-FFF2-40B4-BE49-F238E27FC236}">
                <a16:creationId xmlns:a16="http://schemas.microsoft.com/office/drawing/2014/main" id="{C578C18E-7CCC-FA66-22B6-7A2392BD4778}"/>
              </a:ext>
            </a:extLst>
          </p:cNvPr>
          <p:cNvSpPr>
            <a:spLocks noGrp="1"/>
          </p:cNvSpPr>
          <p:nvPr>
            <p:ph type="pic" sz="quarter" idx="10"/>
          </p:nvPr>
        </p:nvSpPr>
        <p:spPr>
          <a:xfrm>
            <a:off x="270553" y="5701551"/>
            <a:ext cx="1870075" cy="854075"/>
          </a:xfrm>
        </p:spPr>
        <p:txBody>
          <a:bodyPr/>
          <a:lstStyle/>
          <a:p>
            <a:endParaRPr lang="en-US" dirty="0"/>
          </a:p>
        </p:txBody>
      </p:sp>
    </p:spTree>
    <p:extLst>
      <p:ext uri="{BB962C8B-B14F-4D97-AF65-F5344CB8AC3E}">
        <p14:creationId xmlns:p14="http://schemas.microsoft.com/office/powerpoint/2010/main" val="4154729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5984C71-ABAE-EC33-4417-F28913A67A03}"/>
              </a:ext>
            </a:extLst>
          </p:cNvPr>
          <p:cNvSpPr>
            <a:spLocks noGrp="1"/>
          </p:cNvSpPr>
          <p:nvPr>
            <p:ph type="subTitle" idx="1"/>
          </p:nvPr>
        </p:nvSpPr>
        <p:spPr>
          <a:xfrm>
            <a:off x="270553" y="4234069"/>
            <a:ext cx="8226902" cy="1289275"/>
          </a:xfrm>
        </p:spPr>
        <p:txBody>
          <a:bodyPr anchor="ctr"/>
          <a:lstStyle>
            <a:lvl1pPr marL="0" indent="0" algn="l">
              <a:buNone/>
              <a:defRPr sz="2400" b="0" i="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Logo&#10;&#10;Description automatically generated">
            <a:extLst>
              <a:ext uri="{FF2B5EF4-FFF2-40B4-BE49-F238E27FC236}">
                <a16:creationId xmlns:a16="http://schemas.microsoft.com/office/drawing/2014/main" id="{34BE4FA6-BE76-80E4-D25E-DFAECB931C96}"/>
              </a:ext>
            </a:extLst>
          </p:cNvPr>
          <p:cNvPicPr>
            <a:picLocks noChangeAspect="1"/>
          </p:cNvPicPr>
          <p:nvPr userDrawn="1"/>
        </p:nvPicPr>
        <p:blipFill>
          <a:blip r:embed="rId3"/>
          <a:stretch>
            <a:fillRect/>
          </a:stretch>
        </p:blipFill>
        <p:spPr>
          <a:xfrm>
            <a:off x="9660628" y="2117329"/>
            <a:ext cx="2480168" cy="2299493"/>
          </a:xfrm>
          <a:prstGeom prst="rect">
            <a:avLst/>
          </a:prstGeom>
        </p:spPr>
      </p:pic>
      <p:sp>
        <p:nvSpPr>
          <p:cNvPr id="9" name="Title 8">
            <a:extLst>
              <a:ext uri="{FF2B5EF4-FFF2-40B4-BE49-F238E27FC236}">
                <a16:creationId xmlns:a16="http://schemas.microsoft.com/office/drawing/2014/main" id="{C368C1A0-8FB5-06FB-AEF4-6246644BEBA9}"/>
              </a:ext>
            </a:extLst>
          </p:cNvPr>
          <p:cNvSpPr>
            <a:spLocks noGrp="1"/>
          </p:cNvSpPr>
          <p:nvPr>
            <p:ph type="title" hasCustomPrompt="1"/>
          </p:nvPr>
        </p:nvSpPr>
        <p:spPr>
          <a:xfrm>
            <a:off x="270553" y="572655"/>
            <a:ext cx="8226902" cy="3481921"/>
          </a:xfrm>
        </p:spPr>
        <p:txBody>
          <a:bodyPr/>
          <a:lstStyle>
            <a:lvl1pPr>
              <a:defRPr b="1">
                <a:solidFill>
                  <a:schemeClr val="bg1"/>
                </a:solidFill>
                <a:latin typeface="Century Gothic" panose="020B0502020202020204" pitchFamily="34" charset="0"/>
              </a:defRPr>
            </a:lvl1pPr>
          </a:lstStyle>
          <a:p>
            <a:r>
              <a:rPr lang="en-US" dirty="0"/>
              <a:t>Click To Edit Master Title Style</a:t>
            </a:r>
          </a:p>
        </p:txBody>
      </p:sp>
      <p:sp>
        <p:nvSpPr>
          <p:cNvPr id="11" name="Picture Placeholder 10">
            <a:extLst>
              <a:ext uri="{FF2B5EF4-FFF2-40B4-BE49-F238E27FC236}">
                <a16:creationId xmlns:a16="http://schemas.microsoft.com/office/drawing/2014/main" id="{C578C18E-7CCC-FA66-22B6-7A2392BD4778}"/>
              </a:ext>
            </a:extLst>
          </p:cNvPr>
          <p:cNvSpPr>
            <a:spLocks noGrp="1"/>
          </p:cNvSpPr>
          <p:nvPr>
            <p:ph type="pic" sz="quarter" idx="10"/>
          </p:nvPr>
        </p:nvSpPr>
        <p:spPr>
          <a:xfrm>
            <a:off x="270553" y="5701551"/>
            <a:ext cx="1870075" cy="854075"/>
          </a:xfrm>
        </p:spPr>
        <p:txBody>
          <a:bodyPr/>
          <a:lstStyle/>
          <a:p>
            <a:endParaRPr lang="en-US" dirty="0"/>
          </a:p>
        </p:txBody>
      </p:sp>
    </p:spTree>
    <p:extLst>
      <p:ext uri="{BB962C8B-B14F-4D97-AF65-F5344CB8AC3E}">
        <p14:creationId xmlns:p14="http://schemas.microsoft.com/office/powerpoint/2010/main" val="3489989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19F2CD0-89BB-DDE5-DB2C-B0676816F7C5}"/>
              </a:ext>
            </a:extLst>
          </p:cNvPr>
          <p:cNvSpPr/>
          <p:nvPr userDrawn="1"/>
        </p:nvSpPr>
        <p:spPr>
          <a:xfrm>
            <a:off x="1040620" y="0"/>
            <a:ext cx="9350639"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961EDF-2C92-49BE-D929-66F5627ECC4F}"/>
              </a:ext>
            </a:extLst>
          </p:cNvPr>
          <p:cNvSpPr>
            <a:spLocks noGrp="1"/>
          </p:cNvSpPr>
          <p:nvPr>
            <p:ph type="title"/>
          </p:nvPr>
        </p:nvSpPr>
        <p:spPr>
          <a:xfrm>
            <a:off x="1152525" y="365125"/>
            <a:ext cx="9124837" cy="1325563"/>
          </a:xfrm>
        </p:spPr>
        <p:txBody>
          <a:bodyPr/>
          <a:lstStyle>
            <a:lvl1pPr>
              <a:defRPr b="1" i="0">
                <a:solidFill>
                  <a:srgbClr val="0C98D5"/>
                </a:solidFill>
                <a:latin typeface="Century Gothic" panose="020B0502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C06B103-4608-4AA7-5B09-19D17A0D7021}"/>
              </a:ext>
            </a:extLst>
          </p:cNvPr>
          <p:cNvSpPr>
            <a:spLocks noGrp="1"/>
          </p:cNvSpPr>
          <p:nvPr>
            <p:ph idx="1"/>
          </p:nvPr>
        </p:nvSpPr>
        <p:spPr>
          <a:xfrm>
            <a:off x="1152525" y="1825625"/>
            <a:ext cx="9124837" cy="4667250"/>
          </a:xfrm>
        </p:spPr>
        <p:txBody>
          <a:bodyPr anchor="ctr"/>
          <a:lstStyle>
            <a:lvl1pPr>
              <a:buClr>
                <a:srgbClr val="F78E1E"/>
              </a:buClr>
              <a:defRPr>
                <a:latin typeface="Century Gothic" panose="020B0502020202020204" pitchFamily="34" charset="0"/>
              </a:defRPr>
            </a:lvl1pPr>
            <a:lvl2pPr>
              <a:buClr>
                <a:srgbClr val="F78E1E"/>
              </a:buClr>
              <a:defRPr>
                <a:latin typeface="Century Gothic" panose="020B0502020202020204" pitchFamily="34" charset="0"/>
              </a:defRPr>
            </a:lvl2pPr>
            <a:lvl3pPr>
              <a:buClr>
                <a:srgbClr val="F78E1E"/>
              </a:buClr>
              <a:defRPr>
                <a:latin typeface="Century Gothic" panose="020B0502020202020204" pitchFamily="34" charset="0"/>
              </a:defRPr>
            </a:lvl3pPr>
            <a:lvl4pPr>
              <a:buClr>
                <a:srgbClr val="F78E1E"/>
              </a:buClr>
              <a:defRPr>
                <a:latin typeface="Century Gothic" panose="020B0502020202020204" pitchFamily="34" charset="0"/>
              </a:defRPr>
            </a:lvl4pPr>
            <a:lvl5pPr>
              <a:buClr>
                <a:srgbClr val="F78E1E"/>
              </a:buCl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C74DC01D-941F-CD0B-89B7-433EED89B80A}"/>
              </a:ext>
            </a:extLst>
          </p:cNvPr>
          <p:cNvSpPr/>
          <p:nvPr userDrawn="1"/>
        </p:nvSpPr>
        <p:spPr>
          <a:xfrm>
            <a:off x="227190" y="0"/>
            <a:ext cx="122583" cy="6858000"/>
          </a:xfrm>
          <a:prstGeom prst="rect">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F005612-14AB-8481-EC84-9552AD6EBB47}"/>
              </a:ext>
            </a:extLst>
          </p:cNvPr>
          <p:cNvSpPr/>
          <p:nvPr userDrawn="1"/>
        </p:nvSpPr>
        <p:spPr>
          <a:xfrm>
            <a:off x="491406" y="0"/>
            <a:ext cx="122583" cy="6858000"/>
          </a:xfrm>
          <a:prstGeom prst="rect">
            <a:avLst/>
          </a:prstGeom>
          <a:solidFill>
            <a:srgbClr val="0C9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8204EC7-1FDB-8113-6B2A-61F47CA5128D}"/>
              </a:ext>
            </a:extLst>
          </p:cNvPr>
          <p:cNvSpPr/>
          <p:nvPr userDrawn="1"/>
        </p:nvSpPr>
        <p:spPr>
          <a:xfrm>
            <a:off x="766013" y="0"/>
            <a:ext cx="122583" cy="6858000"/>
          </a:xfrm>
          <a:prstGeom prst="rect">
            <a:avLst/>
          </a:prstGeom>
          <a:solidFill>
            <a:srgbClr val="43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941E6AB-2A13-5017-9A79-6E40AD96F2C5}"/>
              </a:ext>
            </a:extLst>
          </p:cNvPr>
          <p:cNvSpPr/>
          <p:nvPr userDrawn="1"/>
        </p:nvSpPr>
        <p:spPr>
          <a:xfrm>
            <a:off x="-37026" y="0"/>
            <a:ext cx="122583" cy="6858000"/>
          </a:xfrm>
          <a:prstGeom prst="rect">
            <a:avLst/>
          </a:prstGeom>
          <a:solidFill>
            <a:srgbClr val="F8D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A72057AE-5D1B-A0E4-2C11-6DC92196F83F}"/>
              </a:ext>
            </a:extLst>
          </p:cNvPr>
          <p:cNvPicPr>
            <a:picLocks noChangeAspect="1"/>
          </p:cNvPicPr>
          <p:nvPr userDrawn="1"/>
        </p:nvPicPr>
        <p:blipFill>
          <a:blip r:embed="rId3"/>
          <a:srcRect l="652" r="652"/>
          <a:stretch/>
        </p:blipFill>
        <p:spPr>
          <a:xfrm>
            <a:off x="10391259" y="4957445"/>
            <a:ext cx="1710198" cy="1606550"/>
          </a:xfrm>
          <a:prstGeom prst="rect">
            <a:avLst/>
          </a:prstGeom>
          <a:effectLst>
            <a:outerShdw blurRad="586590" dir="10800000" algn="r" rotWithShape="0">
              <a:prstClr val="black">
                <a:alpha val="96776"/>
              </a:prstClr>
            </a:outerShdw>
          </a:effectLst>
        </p:spPr>
      </p:pic>
    </p:spTree>
    <p:extLst>
      <p:ext uri="{BB962C8B-B14F-4D97-AF65-F5344CB8AC3E}">
        <p14:creationId xmlns:p14="http://schemas.microsoft.com/office/powerpoint/2010/main" val="668921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546C7A-0077-2A21-E824-909F1290A20E}"/>
              </a:ext>
            </a:extLst>
          </p:cNvPr>
          <p:cNvSpPr/>
          <p:nvPr userDrawn="1"/>
        </p:nvSpPr>
        <p:spPr>
          <a:xfrm>
            <a:off x="0" y="0"/>
            <a:ext cx="12192000" cy="6858000"/>
          </a:xfrm>
          <a:prstGeom prst="rect">
            <a:avLst/>
          </a:prstGeom>
          <a:solidFill>
            <a:srgbClr val="0C98D5">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AD72DB-2A6B-5F57-A6BD-E425A2754227}"/>
              </a:ext>
            </a:extLst>
          </p:cNvPr>
          <p:cNvSpPr>
            <a:spLocks noGrp="1"/>
          </p:cNvSpPr>
          <p:nvPr>
            <p:ph type="title"/>
          </p:nvPr>
        </p:nvSpPr>
        <p:spPr>
          <a:xfrm>
            <a:off x="831850" y="764165"/>
            <a:ext cx="10515600" cy="2852737"/>
          </a:xfrm>
        </p:spPr>
        <p:txBody>
          <a:bodyPr anchor="ctr"/>
          <a:lstStyle>
            <a:lvl1pPr algn="ctr">
              <a:defRPr sz="6000" b="1" i="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16DACBB5-CC1B-27E6-E7CB-2D4991084F70}"/>
              </a:ext>
            </a:extLst>
          </p:cNvPr>
          <p:cNvSpPr>
            <a:spLocks noGrp="1"/>
          </p:cNvSpPr>
          <p:nvPr>
            <p:ph type="body" idx="1"/>
          </p:nvPr>
        </p:nvSpPr>
        <p:spPr>
          <a:xfrm>
            <a:off x="831850" y="3643891"/>
            <a:ext cx="10515600" cy="730682"/>
          </a:xfrm>
        </p:spPr>
        <p:txBody>
          <a:bodyPr anchor="ctr"/>
          <a:lstStyle>
            <a:lvl1pPr marL="0" indent="0" algn="ctr">
              <a:buNone/>
              <a:defRPr sz="2400" b="1" i="0">
                <a:solidFill>
                  <a:srgbClr val="F8DF08"/>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7" name="Picture 6" descr="Logo&#10;&#10;Description automatically generated">
            <a:extLst>
              <a:ext uri="{FF2B5EF4-FFF2-40B4-BE49-F238E27FC236}">
                <a16:creationId xmlns:a16="http://schemas.microsoft.com/office/drawing/2014/main" id="{45D0F04C-C0D4-2AC4-6378-C103A380DF91}"/>
              </a:ext>
            </a:extLst>
          </p:cNvPr>
          <p:cNvPicPr>
            <a:picLocks noChangeAspect="1"/>
          </p:cNvPicPr>
          <p:nvPr userDrawn="1"/>
        </p:nvPicPr>
        <p:blipFill>
          <a:blip r:embed="rId3"/>
          <a:stretch>
            <a:fillRect/>
          </a:stretch>
        </p:blipFill>
        <p:spPr>
          <a:xfrm>
            <a:off x="5158366" y="4790209"/>
            <a:ext cx="1875269" cy="1738660"/>
          </a:xfrm>
          <a:prstGeom prst="rect">
            <a:avLst/>
          </a:prstGeom>
        </p:spPr>
      </p:pic>
    </p:spTree>
    <p:extLst>
      <p:ext uri="{BB962C8B-B14F-4D97-AF65-F5344CB8AC3E}">
        <p14:creationId xmlns:p14="http://schemas.microsoft.com/office/powerpoint/2010/main" val="1359076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19F2CD0-89BB-DDE5-DB2C-B0676816F7C5}"/>
              </a:ext>
            </a:extLst>
          </p:cNvPr>
          <p:cNvSpPr/>
          <p:nvPr userDrawn="1"/>
        </p:nvSpPr>
        <p:spPr>
          <a:xfrm>
            <a:off x="1040620" y="0"/>
            <a:ext cx="9350639"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961EDF-2C92-49BE-D929-66F5627ECC4F}"/>
              </a:ext>
            </a:extLst>
          </p:cNvPr>
          <p:cNvSpPr>
            <a:spLocks noGrp="1"/>
          </p:cNvSpPr>
          <p:nvPr>
            <p:ph type="title"/>
          </p:nvPr>
        </p:nvSpPr>
        <p:spPr>
          <a:xfrm>
            <a:off x="1152525" y="365125"/>
            <a:ext cx="9124837" cy="1325563"/>
          </a:xfrm>
        </p:spPr>
        <p:txBody>
          <a:bodyPr/>
          <a:lstStyle>
            <a:lvl1pPr>
              <a:defRPr b="1" i="0">
                <a:solidFill>
                  <a:srgbClr val="0C98D5"/>
                </a:solidFill>
                <a:latin typeface="Century Gothic" panose="020B0502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C06B103-4608-4AA7-5B09-19D17A0D7021}"/>
              </a:ext>
            </a:extLst>
          </p:cNvPr>
          <p:cNvSpPr>
            <a:spLocks noGrp="1"/>
          </p:cNvSpPr>
          <p:nvPr>
            <p:ph idx="1"/>
          </p:nvPr>
        </p:nvSpPr>
        <p:spPr>
          <a:xfrm>
            <a:off x="1152525" y="1825625"/>
            <a:ext cx="9124837" cy="4667250"/>
          </a:xfrm>
        </p:spPr>
        <p:txBody>
          <a:bodyPr anchor="ctr"/>
          <a:lstStyle>
            <a:lvl1pPr>
              <a:buClr>
                <a:srgbClr val="F78E1E"/>
              </a:buClr>
              <a:defRPr>
                <a:latin typeface="Century Gothic" panose="020B0502020202020204" pitchFamily="34" charset="0"/>
              </a:defRPr>
            </a:lvl1pPr>
            <a:lvl2pPr>
              <a:buClr>
                <a:srgbClr val="F78E1E"/>
              </a:buClr>
              <a:defRPr>
                <a:latin typeface="Century Gothic" panose="020B0502020202020204" pitchFamily="34" charset="0"/>
              </a:defRPr>
            </a:lvl2pPr>
            <a:lvl3pPr>
              <a:buClr>
                <a:srgbClr val="F78E1E"/>
              </a:buClr>
              <a:defRPr>
                <a:latin typeface="Century Gothic" panose="020B0502020202020204" pitchFamily="34" charset="0"/>
              </a:defRPr>
            </a:lvl3pPr>
            <a:lvl4pPr>
              <a:buClr>
                <a:srgbClr val="F78E1E"/>
              </a:buClr>
              <a:defRPr>
                <a:latin typeface="Century Gothic" panose="020B0502020202020204" pitchFamily="34" charset="0"/>
              </a:defRPr>
            </a:lvl4pPr>
            <a:lvl5pPr>
              <a:buClr>
                <a:srgbClr val="F78E1E"/>
              </a:buCl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C74DC01D-941F-CD0B-89B7-433EED89B80A}"/>
              </a:ext>
            </a:extLst>
          </p:cNvPr>
          <p:cNvSpPr/>
          <p:nvPr userDrawn="1"/>
        </p:nvSpPr>
        <p:spPr>
          <a:xfrm>
            <a:off x="227190" y="0"/>
            <a:ext cx="122583" cy="6858000"/>
          </a:xfrm>
          <a:prstGeom prst="rect">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F005612-14AB-8481-EC84-9552AD6EBB47}"/>
              </a:ext>
            </a:extLst>
          </p:cNvPr>
          <p:cNvSpPr/>
          <p:nvPr userDrawn="1"/>
        </p:nvSpPr>
        <p:spPr>
          <a:xfrm>
            <a:off x="491406" y="0"/>
            <a:ext cx="122583" cy="6858000"/>
          </a:xfrm>
          <a:prstGeom prst="rect">
            <a:avLst/>
          </a:prstGeom>
          <a:solidFill>
            <a:srgbClr val="0C9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8204EC7-1FDB-8113-6B2A-61F47CA5128D}"/>
              </a:ext>
            </a:extLst>
          </p:cNvPr>
          <p:cNvSpPr/>
          <p:nvPr userDrawn="1"/>
        </p:nvSpPr>
        <p:spPr>
          <a:xfrm>
            <a:off x="766013" y="0"/>
            <a:ext cx="122583" cy="6858000"/>
          </a:xfrm>
          <a:prstGeom prst="rect">
            <a:avLst/>
          </a:prstGeom>
          <a:solidFill>
            <a:srgbClr val="43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941E6AB-2A13-5017-9A79-6E40AD96F2C5}"/>
              </a:ext>
            </a:extLst>
          </p:cNvPr>
          <p:cNvSpPr/>
          <p:nvPr userDrawn="1"/>
        </p:nvSpPr>
        <p:spPr>
          <a:xfrm>
            <a:off x="-37026" y="0"/>
            <a:ext cx="122583" cy="6858000"/>
          </a:xfrm>
          <a:prstGeom prst="rect">
            <a:avLst/>
          </a:prstGeom>
          <a:solidFill>
            <a:srgbClr val="F8D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A72057AE-5D1B-A0E4-2C11-6DC92196F83F}"/>
              </a:ext>
            </a:extLst>
          </p:cNvPr>
          <p:cNvPicPr>
            <a:picLocks noChangeAspect="1"/>
          </p:cNvPicPr>
          <p:nvPr userDrawn="1"/>
        </p:nvPicPr>
        <p:blipFill rotWithShape="1">
          <a:blip r:embed="rId2"/>
          <a:srcRect l="11262" t="12562" r="9581" b="14893"/>
          <a:stretch/>
        </p:blipFill>
        <p:spPr>
          <a:xfrm>
            <a:off x="10389267" y="4904509"/>
            <a:ext cx="1802734" cy="1652154"/>
          </a:xfrm>
          <a:prstGeom prst="rect">
            <a:avLst/>
          </a:prstGeom>
          <a:effectLst/>
        </p:spPr>
      </p:pic>
    </p:spTree>
    <p:extLst>
      <p:ext uri="{BB962C8B-B14F-4D97-AF65-F5344CB8AC3E}">
        <p14:creationId xmlns:p14="http://schemas.microsoft.com/office/powerpoint/2010/main" val="519000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78E1E"/>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619E40B-6476-601F-5A2B-2A3F476A0312}"/>
              </a:ext>
            </a:extLst>
          </p:cNvPr>
          <p:cNvSpPr/>
          <p:nvPr userDrawn="1"/>
        </p:nvSpPr>
        <p:spPr>
          <a:xfrm>
            <a:off x="-33323" y="0"/>
            <a:ext cx="87152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DEEBD3-5957-26B3-FDAA-1A8543DC7138}"/>
              </a:ext>
            </a:extLst>
          </p:cNvPr>
          <p:cNvSpPr>
            <a:spLocks noGrp="1"/>
          </p:cNvSpPr>
          <p:nvPr>
            <p:ph type="title"/>
          </p:nvPr>
        </p:nvSpPr>
        <p:spPr>
          <a:xfrm>
            <a:off x="1040620" y="365125"/>
            <a:ext cx="10313180" cy="1325563"/>
          </a:xfrm>
        </p:spPr>
        <p:txBody>
          <a:bodyPr/>
          <a:lstStyle>
            <a:lvl1pPr>
              <a:defRPr b="1" i="0">
                <a:solidFill>
                  <a:schemeClr val="bg1"/>
                </a:solidFill>
                <a:latin typeface="Century Gothic" panose="020B0502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D31DF79-CF47-CDB2-CEF8-D70D420D6D0F}"/>
              </a:ext>
            </a:extLst>
          </p:cNvPr>
          <p:cNvSpPr>
            <a:spLocks noGrp="1"/>
          </p:cNvSpPr>
          <p:nvPr>
            <p:ph sz="half" idx="1"/>
          </p:nvPr>
        </p:nvSpPr>
        <p:spPr>
          <a:xfrm>
            <a:off x="1040620" y="1825625"/>
            <a:ext cx="4979180" cy="4351338"/>
          </a:xfrm>
        </p:spPr>
        <p:txBody>
          <a:bodyPr/>
          <a:lstStyle>
            <a:lvl1pPr>
              <a:buClr>
                <a:srgbClr val="F8DF08"/>
              </a:buClr>
              <a:defRPr b="0" i="0">
                <a:latin typeface="Century Gothic" panose="020B0502020202020204" pitchFamily="34" charset="0"/>
              </a:defRPr>
            </a:lvl1pPr>
            <a:lvl2pPr>
              <a:buClr>
                <a:srgbClr val="F8DF08"/>
              </a:buClr>
              <a:defRPr b="0" i="0">
                <a:latin typeface="Century Gothic" panose="020B0502020202020204" pitchFamily="34" charset="0"/>
              </a:defRPr>
            </a:lvl2pPr>
            <a:lvl3pPr>
              <a:buClr>
                <a:srgbClr val="F8DF08"/>
              </a:buClr>
              <a:defRPr b="0" i="0">
                <a:latin typeface="Century Gothic" panose="020B0502020202020204" pitchFamily="34" charset="0"/>
              </a:defRPr>
            </a:lvl3pPr>
            <a:lvl4pPr>
              <a:buClr>
                <a:srgbClr val="F8DF08"/>
              </a:buClr>
              <a:defRPr b="0" i="0">
                <a:latin typeface="Century Gothic" panose="020B0502020202020204" pitchFamily="34" charset="0"/>
              </a:defRPr>
            </a:lvl4pPr>
            <a:lvl5pPr>
              <a:buClr>
                <a:srgbClr val="F8DF08"/>
              </a:buClr>
              <a:defRPr b="0" i="0">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C088AE2-D1E4-9DF4-0C4A-2A2D35AC5C2B}"/>
              </a:ext>
            </a:extLst>
          </p:cNvPr>
          <p:cNvSpPr>
            <a:spLocks noGrp="1"/>
          </p:cNvSpPr>
          <p:nvPr>
            <p:ph sz="half" idx="2"/>
          </p:nvPr>
        </p:nvSpPr>
        <p:spPr>
          <a:xfrm>
            <a:off x="6172200" y="1825625"/>
            <a:ext cx="5181600" cy="4351338"/>
          </a:xfrm>
        </p:spPr>
        <p:txBody>
          <a:bodyPr/>
          <a:lstStyle>
            <a:lvl1pPr marL="457200" indent="-457200">
              <a:buClr>
                <a:srgbClr val="F8DF08"/>
              </a:buClr>
              <a:buFont typeface="Arial" panose="020B0604020202020204" pitchFamily="34" charset="0"/>
              <a:buChar char="•"/>
              <a:defRPr b="0" i="0">
                <a:latin typeface="Century Gothic" panose="020B0502020202020204" pitchFamily="34" charset="0"/>
              </a:defRPr>
            </a:lvl1pPr>
            <a:lvl2pPr marL="800100" indent="-342900">
              <a:buClr>
                <a:srgbClr val="F8DF08"/>
              </a:buClr>
              <a:buFont typeface="Arial" panose="020B0604020202020204" pitchFamily="34" charset="0"/>
              <a:buChar char="•"/>
              <a:defRPr b="0" i="0">
                <a:latin typeface="Century Gothic" panose="020B0502020202020204" pitchFamily="34" charset="0"/>
              </a:defRPr>
            </a:lvl2pPr>
            <a:lvl3pPr marL="1257300" indent="-342900">
              <a:buClr>
                <a:srgbClr val="F8DF08"/>
              </a:buClr>
              <a:buFont typeface="Arial" panose="020B0604020202020204" pitchFamily="34" charset="0"/>
              <a:buChar char="•"/>
              <a:defRPr b="0" i="0">
                <a:latin typeface="Century Gothic" panose="020B0502020202020204" pitchFamily="34" charset="0"/>
              </a:defRPr>
            </a:lvl3pPr>
            <a:lvl4pPr marL="1657350" indent="-285750">
              <a:buClr>
                <a:srgbClr val="F8DF08"/>
              </a:buClr>
              <a:buFont typeface="Arial" panose="020B0604020202020204" pitchFamily="34" charset="0"/>
              <a:buChar char="•"/>
              <a:defRPr b="0" i="0">
                <a:latin typeface="Century Gothic" panose="020B0502020202020204" pitchFamily="34" charset="0"/>
              </a:defRPr>
            </a:lvl4pPr>
            <a:lvl5pPr>
              <a:buClr>
                <a:srgbClr val="F78E1E"/>
              </a:buClr>
              <a:defRPr b="0" i="0">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CBD2CBBA-9A6F-BC20-1109-897E3C1752A6}"/>
              </a:ext>
            </a:extLst>
          </p:cNvPr>
          <p:cNvSpPr/>
          <p:nvPr userDrawn="1"/>
        </p:nvSpPr>
        <p:spPr>
          <a:xfrm>
            <a:off x="227190" y="0"/>
            <a:ext cx="122583" cy="6858000"/>
          </a:xfrm>
          <a:prstGeom prst="rect">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BDE7815-C79A-D8FC-9482-7BFA04D18BB1}"/>
              </a:ext>
            </a:extLst>
          </p:cNvPr>
          <p:cNvSpPr/>
          <p:nvPr userDrawn="1"/>
        </p:nvSpPr>
        <p:spPr>
          <a:xfrm>
            <a:off x="491406" y="0"/>
            <a:ext cx="122583" cy="6858000"/>
          </a:xfrm>
          <a:prstGeom prst="rect">
            <a:avLst/>
          </a:prstGeom>
          <a:solidFill>
            <a:srgbClr val="0C9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1A92532-3B15-F3E5-2312-E3B90E91FC6C}"/>
              </a:ext>
            </a:extLst>
          </p:cNvPr>
          <p:cNvSpPr/>
          <p:nvPr userDrawn="1"/>
        </p:nvSpPr>
        <p:spPr>
          <a:xfrm>
            <a:off x="766013" y="0"/>
            <a:ext cx="122583" cy="6858000"/>
          </a:xfrm>
          <a:prstGeom prst="rect">
            <a:avLst/>
          </a:prstGeom>
          <a:solidFill>
            <a:srgbClr val="43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5FBA36D-FED3-85F0-908C-921AA25479C0}"/>
              </a:ext>
            </a:extLst>
          </p:cNvPr>
          <p:cNvSpPr/>
          <p:nvPr userDrawn="1"/>
        </p:nvSpPr>
        <p:spPr>
          <a:xfrm>
            <a:off x="-37026" y="0"/>
            <a:ext cx="122583" cy="6858000"/>
          </a:xfrm>
          <a:prstGeom prst="rect">
            <a:avLst/>
          </a:prstGeom>
          <a:solidFill>
            <a:srgbClr val="F8D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FF60BD53-BDB1-2DFF-489C-93AF1DD13FC0}"/>
              </a:ext>
            </a:extLst>
          </p:cNvPr>
          <p:cNvPicPr>
            <a:picLocks noChangeAspect="1"/>
          </p:cNvPicPr>
          <p:nvPr userDrawn="1"/>
        </p:nvPicPr>
        <p:blipFill>
          <a:blip r:embed="rId2"/>
          <a:srcRect l="652" r="652"/>
          <a:stretch/>
        </p:blipFill>
        <p:spPr>
          <a:xfrm>
            <a:off x="10391259" y="4957445"/>
            <a:ext cx="1710198" cy="1606550"/>
          </a:xfrm>
          <a:prstGeom prst="rect">
            <a:avLst/>
          </a:prstGeom>
        </p:spPr>
      </p:pic>
    </p:spTree>
    <p:extLst>
      <p:ext uri="{BB962C8B-B14F-4D97-AF65-F5344CB8AC3E}">
        <p14:creationId xmlns:p14="http://schemas.microsoft.com/office/powerpoint/2010/main" val="2563035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0C98D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32D47-DA26-CC44-416F-14A20959F9DF}"/>
              </a:ext>
            </a:extLst>
          </p:cNvPr>
          <p:cNvSpPr>
            <a:spLocks noGrp="1"/>
          </p:cNvSpPr>
          <p:nvPr>
            <p:ph type="title"/>
          </p:nvPr>
        </p:nvSpPr>
        <p:spPr>
          <a:xfrm>
            <a:off x="1153390" y="365125"/>
            <a:ext cx="10200409" cy="1325563"/>
          </a:xfrm>
        </p:spPr>
        <p:txBody>
          <a:bodyPr/>
          <a:lstStyle>
            <a:lvl1pPr>
              <a:defRPr b="1" i="0">
                <a:solidFill>
                  <a:schemeClr val="bg1"/>
                </a:solidFill>
                <a:latin typeface="Century Gothic" panose="020B0502020202020204" pitchFamily="34" charset="0"/>
              </a:defRPr>
            </a:lvl1pPr>
          </a:lstStyle>
          <a:p>
            <a:r>
              <a:rPr lang="en-US" dirty="0"/>
              <a:t>Click to edit Master title style</a:t>
            </a:r>
          </a:p>
        </p:txBody>
      </p:sp>
      <p:sp>
        <p:nvSpPr>
          <p:cNvPr id="6" name="Rectangle 5">
            <a:extLst>
              <a:ext uri="{FF2B5EF4-FFF2-40B4-BE49-F238E27FC236}">
                <a16:creationId xmlns:a16="http://schemas.microsoft.com/office/drawing/2014/main" id="{03AA7A8E-C415-0FF8-3B00-061DC60FA055}"/>
              </a:ext>
            </a:extLst>
          </p:cNvPr>
          <p:cNvSpPr/>
          <p:nvPr userDrawn="1"/>
        </p:nvSpPr>
        <p:spPr>
          <a:xfrm>
            <a:off x="-33323" y="0"/>
            <a:ext cx="87152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118BC99-72D9-7AAD-2F25-63E1135B9ACE}"/>
              </a:ext>
            </a:extLst>
          </p:cNvPr>
          <p:cNvSpPr/>
          <p:nvPr userDrawn="1"/>
        </p:nvSpPr>
        <p:spPr>
          <a:xfrm>
            <a:off x="227190" y="0"/>
            <a:ext cx="122583" cy="6858000"/>
          </a:xfrm>
          <a:prstGeom prst="rect">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8F5CF49-20BF-FD3C-8EBA-6AD0AA227CE0}"/>
              </a:ext>
            </a:extLst>
          </p:cNvPr>
          <p:cNvSpPr/>
          <p:nvPr userDrawn="1"/>
        </p:nvSpPr>
        <p:spPr>
          <a:xfrm>
            <a:off x="491406" y="0"/>
            <a:ext cx="122583" cy="6858000"/>
          </a:xfrm>
          <a:prstGeom prst="rect">
            <a:avLst/>
          </a:prstGeom>
          <a:solidFill>
            <a:srgbClr val="0C9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9C0EE14-3D70-388C-AB03-56768FD031D3}"/>
              </a:ext>
            </a:extLst>
          </p:cNvPr>
          <p:cNvSpPr/>
          <p:nvPr userDrawn="1"/>
        </p:nvSpPr>
        <p:spPr>
          <a:xfrm>
            <a:off x="766013" y="0"/>
            <a:ext cx="122583" cy="6858000"/>
          </a:xfrm>
          <a:prstGeom prst="rect">
            <a:avLst/>
          </a:prstGeom>
          <a:solidFill>
            <a:srgbClr val="43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EA7667C-A79B-1E21-024E-DEACB6C2C04B}"/>
              </a:ext>
            </a:extLst>
          </p:cNvPr>
          <p:cNvSpPr/>
          <p:nvPr userDrawn="1"/>
        </p:nvSpPr>
        <p:spPr>
          <a:xfrm>
            <a:off x="-37026" y="0"/>
            <a:ext cx="122583" cy="6858000"/>
          </a:xfrm>
          <a:prstGeom prst="rect">
            <a:avLst/>
          </a:prstGeom>
          <a:solidFill>
            <a:srgbClr val="F8D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745A0CF7-2F22-A2AF-E711-D794BAAB07CB}"/>
              </a:ext>
            </a:extLst>
          </p:cNvPr>
          <p:cNvPicPr>
            <a:picLocks noChangeAspect="1"/>
          </p:cNvPicPr>
          <p:nvPr userDrawn="1"/>
        </p:nvPicPr>
        <p:blipFill>
          <a:blip r:embed="rId2"/>
          <a:srcRect l="652" r="652"/>
          <a:stretch/>
        </p:blipFill>
        <p:spPr>
          <a:xfrm>
            <a:off x="10391259" y="4957445"/>
            <a:ext cx="1710198" cy="1606550"/>
          </a:xfrm>
          <a:prstGeom prst="rect">
            <a:avLst/>
          </a:prstGeom>
        </p:spPr>
      </p:pic>
    </p:spTree>
    <p:extLst>
      <p:ext uri="{BB962C8B-B14F-4D97-AF65-F5344CB8AC3E}">
        <p14:creationId xmlns:p14="http://schemas.microsoft.com/office/powerpoint/2010/main" val="2637552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8413A92-D82C-05C6-2F4D-D54301AA6CCA}"/>
              </a:ext>
            </a:extLst>
          </p:cNvPr>
          <p:cNvSpPr/>
          <p:nvPr userDrawn="1"/>
        </p:nvSpPr>
        <p:spPr>
          <a:xfrm>
            <a:off x="0" y="0"/>
            <a:ext cx="12192000" cy="6858000"/>
          </a:xfrm>
          <a:prstGeom prst="rect">
            <a:avLst/>
          </a:prstGeom>
          <a:solidFill>
            <a:srgbClr val="0C98D5">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14B682E-1F24-F2FC-8C1E-E0CF9C7B042D}"/>
              </a:ext>
            </a:extLst>
          </p:cNvPr>
          <p:cNvSpPr/>
          <p:nvPr userDrawn="1"/>
        </p:nvSpPr>
        <p:spPr>
          <a:xfrm>
            <a:off x="264216" y="0"/>
            <a:ext cx="122583" cy="6858000"/>
          </a:xfrm>
          <a:prstGeom prst="rect">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C95F7DD-1378-3BB2-C506-755CDC1253A1}"/>
              </a:ext>
            </a:extLst>
          </p:cNvPr>
          <p:cNvSpPr/>
          <p:nvPr userDrawn="1"/>
        </p:nvSpPr>
        <p:spPr>
          <a:xfrm>
            <a:off x="528432" y="0"/>
            <a:ext cx="122583" cy="6858000"/>
          </a:xfrm>
          <a:prstGeom prst="rect">
            <a:avLst/>
          </a:prstGeom>
          <a:solidFill>
            <a:srgbClr val="0C9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CA6F485-0165-6F59-39BE-AD719F7B959B}"/>
              </a:ext>
            </a:extLst>
          </p:cNvPr>
          <p:cNvSpPr/>
          <p:nvPr userDrawn="1"/>
        </p:nvSpPr>
        <p:spPr>
          <a:xfrm>
            <a:off x="803039" y="0"/>
            <a:ext cx="122583" cy="6858000"/>
          </a:xfrm>
          <a:prstGeom prst="rect">
            <a:avLst/>
          </a:prstGeom>
          <a:solidFill>
            <a:srgbClr val="437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E33ED16-4C17-5CA1-05A3-70D2832CAD42}"/>
              </a:ext>
            </a:extLst>
          </p:cNvPr>
          <p:cNvSpPr/>
          <p:nvPr userDrawn="1"/>
        </p:nvSpPr>
        <p:spPr>
          <a:xfrm>
            <a:off x="0" y="0"/>
            <a:ext cx="122583" cy="6858000"/>
          </a:xfrm>
          <a:prstGeom prst="rect">
            <a:avLst/>
          </a:prstGeom>
          <a:solidFill>
            <a:srgbClr val="F8D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7CDC921-AE4D-DCD4-AB5D-E151E2F2CB6D}"/>
              </a:ext>
            </a:extLst>
          </p:cNvPr>
          <p:cNvPicPr>
            <a:picLocks noChangeAspect="1"/>
          </p:cNvPicPr>
          <p:nvPr userDrawn="1"/>
        </p:nvPicPr>
        <p:blipFill>
          <a:blip r:embed="rId3"/>
          <a:srcRect l="652" r="652"/>
          <a:stretch/>
        </p:blipFill>
        <p:spPr>
          <a:xfrm>
            <a:off x="10591800" y="5267415"/>
            <a:ext cx="1335984" cy="1255016"/>
          </a:xfrm>
          <a:prstGeom prst="rect">
            <a:avLst/>
          </a:prstGeom>
        </p:spPr>
      </p:pic>
      <p:sp>
        <p:nvSpPr>
          <p:cNvPr id="11" name="Title 10">
            <a:extLst>
              <a:ext uri="{FF2B5EF4-FFF2-40B4-BE49-F238E27FC236}">
                <a16:creationId xmlns:a16="http://schemas.microsoft.com/office/drawing/2014/main" id="{77980DDE-513C-5CE6-605D-4293E1FAE32C}"/>
              </a:ext>
            </a:extLst>
          </p:cNvPr>
          <p:cNvSpPr>
            <a:spLocks noGrp="1"/>
          </p:cNvSpPr>
          <p:nvPr>
            <p:ph type="title"/>
          </p:nvPr>
        </p:nvSpPr>
        <p:spPr>
          <a:xfrm>
            <a:off x="1236518" y="365125"/>
            <a:ext cx="10117282" cy="1325563"/>
          </a:xfrm>
        </p:spPr>
        <p:txBody>
          <a:bodyPr/>
          <a:lstStyle>
            <a:lvl1pPr>
              <a:defRPr b="1" i="0">
                <a:solidFill>
                  <a:schemeClr val="bg1"/>
                </a:solidFill>
                <a:latin typeface="Century Gothic" panose="020B0502020202020204" pitchFamily="34" charset="0"/>
              </a:defRPr>
            </a:lvl1pPr>
          </a:lstStyle>
          <a:p>
            <a:r>
              <a:rPr lang="en-US" dirty="0"/>
              <a:t>Click to edit Master title style</a:t>
            </a:r>
          </a:p>
        </p:txBody>
      </p:sp>
      <p:sp>
        <p:nvSpPr>
          <p:cNvPr id="13" name="Content Placeholder 12">
            <a:extLst>
              <a:ext uri="{FF2B5EF4-FFF2-40B4-BE49-F238E27FC236}">
                <a16:creationId xmlns:a16="http://schemas.microsoft.com/office/drawing/2014/main" id="{83A3EA8B-A115-AC46-FD09-0E67D9085B06}"/>
              </a:ext>
            </a:extLst>
          </p:cNvPr>
          <p:cNvSpPr>
            <a:spLocks noGrp="1"/>
          </p:cNvSpPr>
          <p:nvPr>
            <p:ph sz="quarter" idx="10"/>
          </p:nvPr>
        </p:nvSpPr>
        <p:spPr>
          <a:xfrm>
            <a:off x="1236663" y="1911350"/>
            <a:ext cx="10152062" cy="4187825"/>
          </a:xfrm>
        </p:spPr>
        <p:txBody>
          <a:bodyPr/>
          <a:lstStyle>
            <a:lvl1pPr>
              <a:buClr>
                <a:srgbClr val="F8DF08"/>
              </a:buClr>
              <a:defRPr b="0" i="0">
                <a:solidFill>
                  <a:schemeClr val="bg1"/>
                </a:solidFill>
                <a:latin typeface="Century Gothic" panose="020B0502020202020204" pitchFamily="34" charset="0"/>
              </a:defRPr>
            </a:lvl1pPr>
            <a:lvl2pPr>
              <a:buClr>
                <a:srgbClr val="F8DF08"/>
              </a:buClr>
              <a:defRPr b="0" i="0">
                <a:solidFill>
                  <a:schemeClr val="bg1"/>
                </a:solidFill>
                <a:latin typeface="Century Gothic" panose="020B0502020202020204" pitchFamily="34" charset="0"/>
              </a:defRPr>
            </a:lvl2pPr>
            <a:lvl3pPr>
              <a:buClr>
                <a:srgbClr val="F8DF08"/>
              </a:buClr>
              <a:defRPr b="0" i="0">
                <a:solidFill>
                  <a:schemeClr val="bg1"/>
                </a:solidFill>
                <a:latin typeface="Century Gothic" panose="020B0502020202020204" pitchFamily="34" charset="0"/>
              </a:defRPr>
            </a:lvl3pPr>
            <a:lvl4pPr>
              <a:buClr>
                <a:srgbClr val="F8DF08"/>
              </a:buClr>
              <a:defRPr b="0" i="0">
                <a:solidFill>
                  <a:schemeClr val="bg1"/>
                </a:solidFill>
                <a:latin typeface="Century Gothic" panose="020B0502020202020204" pitchFamily="34" charset="0"/>
              </a:defRPr>
            </a:lvl4pPr>
            <a:lvl5pPr>
              <a:buClr>
                <a:srgbClr val="F8DF08"/>
              </a:buClr>
              <a:defRPr b="0" i="0">
                <a:solidFill>
                  <a:schemeClr val="bg1"/>
                </a:solidFill>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3627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787106C4-A044-4DF4-93CC-C6E6A093B2A5}"/>
              </a:ext>
            </a:extLst>
          </p:cNvPr>
          <p:cNvSpPr>
            <a:spLocks noGrp="1"/>
          </p:cNvSpPr>
          <p:nvPr>
            <p:ph type="dt" sz="half" idx="10"/>
          </p:nvPr>
        </p:nvSpPr>
        <p:spPr/>
        <p:txBody>
          <a:bodyPr/>
          <a:lstStyle>
            <a:lvl1pPr>
              <a:defRPr/>
            </a:lvl1pPr>
          </a:lstStyle>
          <a:p>
            <a:pPr>
              <a:defRPr/>
            </a:pPr>
            <a:fld id="{53934CEE-2E98-41B6-9A48-2D91BFF08A54}" type="datetime1">
              <a:rPr lang="en-US" smtClean="0"/>
              <a:t>9/10/23</a:t>
            </a:fld>
            <a:endParaRPr lang="en-US" dirty="0"/>
          </a:p>
        </p:txBody>
      </p:sp>
      <p:sp>
        <p:nvSpPr>
          <p:cNvPr id="5" name="Footer Placeholder 21">
            <a:extLst>
              <a:ext uri="{FF2B5EF4-FFF2-40B4-BE49-F238E27FC236}">
                <a16:creationId xmlns:a16="http://schemas.microsoft.com/office/drawing/2014/main" id="{5CB16710-F257-4323-BF14-8E48454B49EC}"/>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17">
            <a:extLst>
              <a:ext uri="{FF2B5EF4-FFF2-40B4-BE49-F238E27FC236}">
                <a16:creationId xmlns:a16="http://schemas.microsoft.com/office/drawing/2014/main" id="{1B3523D6-A62B-494D-8457-5EB0643D1697}"/>
              </a:ext>
            </a:extLst>
          </p:cNvPr>
          <p:cNvSpPr>
            <a:spLocks noGrp="1"/>
          </p:cNvSpPr>
          <p:nvPr>
            <p:ph type="sldNum" sz="quarter" idx="12"/>
          </p:nvPr>
        </p:nvSpPr>
        <p:spPr/>
        <p:txBody>
          <a:bodyPr/>
          <a:lstStyle>
            <a:lvl1pPr>
              <a:defRPr/>
            </a:lvl1pPr>
          </a:lstStyle>
          <a:p>
            <a:fld id="{40CF430A-E0DA-4D23-9A22-4F5D40C9384A}" type="slidenum">
              <a:rPr lang="en-US" altLang="en-US"/>
              <a:pPr/>
              <a:t>‹#›</a:t>
            </a:fld>
            <a:endParaRPr lang="en-US" altLang="en-US" dirty="0"/>
          </a:p>
        </p:txBody>
      </p:sp>
    </p:spTree>
    <p:extLst>
      <p:ext uri="{BB962C8B-B14F-4D97-AF65-F5344CB8AC3E}">
        <p14:creationId xmlns:p14="http://schemas.microsoft.com/office/powerpoint/2010/main" val="3051950296"/>
      </p:ext>
    </p:extLst>
  </p:cSld>
  <p:clrMapOvr>
    <a:masterClrMapping/>
  </p:clrMapOvr>
  <p:transition>
    <p:zoom dir="in"/>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55295-5B83-EE7C-2DA9-3A850D38F8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2D2F3D-BBD8-E08F-29D7-AB125B40E8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4A2136-8A2D-54E8-FE06-4A6431C3E6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A353FB-DB7F-6B4E-9447-CB39CF54A4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D3A300-BB16-3BD4-0A74-2A7BFBDA0A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641234-F68B-32C2-3689-8F8A60F1F6AA}"/>
              </a:ext>
            </a:extLst>
          </p:cNvPr>
          <p:cNvSpPr>
            <a:spLocks noGrp="1"/>
          </p:cNvSpPr>
          <p:nvPr>
            <p:ph type="dt" sz="half" idx="10"/>
          </p:nvPr>
        </p:nvSpPr>
        <p:spPr/>
        <p:txBody>
          <a:bodyPr/>
          <a:lstStyle/>
          <a:p>
            <a:fld id="{90217E88-55EA-EC46-B310-64931E11B87C}" type="datetimeFigureOut">
              <a:rPr lang="en-US" smtClean="0"/>
              <a:t>9/10/23</a:t>
            </a:fld>
            <a:endParaRPr lang="en-US" dirty="0"/>
          </a:p>
        </p:txBody>
      </p:sp>
      <p:sp>
        <p:nvSpPr>
          <p:cNvPr id="8" name="Footer Placeholder 7">
            <a:extLst>
              <a:ext uri="{FF2B5EF4-FFF2-40B4-BE49-F238E27FC236}">
                <a16:creationId xmlns:a16="http://schemas.microsoft.com/office/drawing/2014/main" id="{D8FFC804-0B1C-A8CE-1AA0-2B9F7F9DD6F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1C22924-B934-1203-C8F5-A8CB393A4274}"/>
              </a:ext>
            </a:extLst>
          </p:cNvPr>
          <p:cNvSpPr>
            <a:spLocks noGrp="1"/>
          </p:cNvSpPr>
          <p:nvPr>
            <p:ph type="sldNum" sz="quarter" idx="12"/>
          </p:nvPr>
        </p:nvSpPr>
        <p:spPr/>
        <p:txBody>
          <a:bodyPr/>
          <a:lstStyle/>
          <a:p>
            <a:fld id="{4BB5C893-9C6F-B647-835D-F00A337F257C}" type="slidenum">
              <a:rPr lang="en-US" smtClean="0"/>
              <a:t>‹#›</a:t>
            </a:fld>
            <a:endParaRPr lang="en-US" dirty="0"/>
          </a:p>
        </p:txBody>
      </p:sp>
    </p:spTree>
    <p:extLst>
      <p:ext uri="{BB962C8B-B14F-4D97-AF65-F5344CB8AC3E}">
        <p14:creationId xmlns:p14="http://schemas.microsoft.com/office/powerpoint/2010/main" val="4007709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74B7E-EDD1-38EB-6C96-BE195B7BFE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9125E-26AC-4488-1CB8-8D6F0DF198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65B272-E2CC-C8AA-08D5-4B1B860BE2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FAD73B-33DF-4B3D-DF4D-D3254DAD0BC8}"/>
              </a:ext>
            </a:extLst>
          </p:cNvPr>
          <p:cNvSpPr>
            <a:spLocks noGrp="1"/>
          </p:cNvSpPr>
          <p:nvPr>
            <p:ph type="dt" sz="half" idx="10"/>
          </p:nvPr>
        </p:nvSpPr>
        <p:spPr/>
        <p:txBody>
          <a:bodyPr/>
          <a:lstStyle/>
          <a:p>
            <a:fld id="{90217E88-55EA-EC46-B310-64931E11B87C}" type="datetimeFigureOut">
              <a:rPr lang="en-US" smtClean="0"/>
              <a:t>9/10/23</a:t>
            </a:fld>
            <a:endParaRPr lang="en-US" dirty="0"/>
          </a:p>
        </p:txBody>
      </p:sp>
      <p:sp>
        <p:nvSpPr>
          <p:cNvPr id="6" name="Footer Placeholder 5">
            <a:extLst>
              <a:ext uri="{FF2B5EF4-FFF2-40B4-BE49-F238E27FC236}">
                <a16:creationId xmlns:a16="http://schemas.microsoft.com/office/drawing/2014/main" id="{F0861039-A516-C5C8-C9C7-9E507B5642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2621C35-700A-7D3A-17A0-7B0B3A0A5F8B}"/>
              </a:ext>
            </a:extLst>
          </p:cNvPr>
          <p:cNvSpPr>
            <a:spLocks noGrp="1"/>
          </p:cNvSpPr>
          <p:nvPr>
            <p:ph type="sldNum" sz="quarter" idx="12"/>
          </p:nvPr>
        </p:nvSpPr>
        <p:spPr/>
        <p:txBody>
          <a:bodyPr/>
          <a:lstStyle/>
          <a:p>
            <a:fld id="{4BB5C893-9C6F-B647-835D-F00A337F257C}" type="slidenum">
              <a:rPr lang="en-US" smtClean="0"/>
              <a:t>‹#›</a:t>
            </a:fld>
            <a:endParaRPr lang="en-US" dirty="0"/>
          </a:p>
        </p:txBody>
      </p:sp>
    </p:spTree>
    <p:extLst>
      <p:ext uri="{BB962C8B-B14F-4D97-AF65-F5344CB8AC3E}">
        <p14:creationId xmlns:p14="http://schemas.microsoft.com/office/powerpoint/2010/main" val="3932951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24ACF-31B5-E4E6-1E4E-DB45E89FE7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370315-1028-8F3F-46A8-5D4D9F267D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458CF65-CD56-4039-CA1D-79C40F27E4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3843BF-F6B2-10AE-AF03-6C9068DF17F8}"/>
              </a:ext>
            </a:extLst>
          </p:cNvPr>
          <p:cNvSpPr>
            <a:spLocks noGrp="1"/>
          </p:cNvSpPr>
          <p:nvPr>
            <p:ph type="dt" sz="half" idx="10"/>
          </p:nvPr>
        </p:nvSpPr>
        <p:spPr/>
        <p:txBody>
          <a:bodyPr/>
          <a:lstStyle/>
          <a:p>
            <a:fld id="{90217E88-55EA-EC46-B310-64931E11B87C}" type="datetimeFigureOut">
              <a:rPr lang="en-US" smtClean="0"/>
              <a:t>9/10/23</a:t>
            </a:fld>
            <a:endParaRPr lang="en-US" dirty="0"/>
          </a:p>
        </p:txBody>
      </p:sp>
      <p:sp>
        <p:nvSpPr>
          <p:cNvPr id="6" name="Footer Placeholder 5">
            <a:extLst>
              <a:ext uri="{FF2B5EF4-FFF2-40B4-BE49-F238E27FC236}">
                <a16:creationId xmlns:a16="http://schemas.microsoft.com/office/drawing/2014/main" id="{E1F7A4F5-9760-8E44-85C6-78E89C40162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2B5EA9-8732-50F2-E72A-8E181B5FA290}"/>
              </a:ext>
            </a:extLst>
          </p:cNvPr>
          <p:cNvSpPr>
            <a:spLocks noGrp="1"/>
          </p:cNvSpPr>
          <p:nvPr>
            <p:ph type="sldNum" sz="quarter" idx="12"/>
          </p:nvPr>
        </p:nvSpPr>
        <p:spPr/>
        <p:txBody>
          <a:bodyPr/>
          <a:lstStyle/>
          <a:p>
            <a:fld id="{4BB5C893-9C6F-B647-835D-F00A337F257C}" type="slidenum">
              <a:rPr lang="en-US" smtClean="0"/>
              <a:t>‹#›</a:t>
            </a:fld>
            <a:endParaRPr lang="en-US" dirty="0"/>
          </a:p>
        </p:txBody>
      </p:sp>
    </p:spTree>
    <p:extLst>
      <p:ext uri="{BB962C8B-B14F-4D97-AF65-F5344CB8AC3E}">
        <p14:creationId xmlns:p14="http://schemas.microsoft.com/office/powerpoint/2010/main" val="3007449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F825-693F-E0FD-7994-A055770847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965C83-C8AB-8A51-2599-C7D1D2C6DC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5BC93-9E6E-A2E9-97FC-01A4E3F2CA4B}"/>
              </a:ext>
            </a:extLst>
          </p:cNvPr>
          <p:cNvSpPr>
            <a:spLocks noGrp="1"/>
          </p:cNvSpPr>
          <p:nvPr>
            <p:ph type="dt" sz="half" idx="10"/>
          </p:nvPr>
        </p:nvSpPr>
        <p:spPr/>
        <p:txBody>
          <a:bodyPr/>
          <a:lstStyle/>
          <a:p>
            <a:fld id="{90217E88-55EA-EC46-B310-64931E11B87C}" type="datetimeFigureOut">
              <a:rPr lang="en-US" smtClean="0"/>
              <a:t>9/10/23</a:t>
            </a:fld>
            <a:endParaRPr lang="en-US" dirty="0"/>
          </a:p>
        </p:txBody>
      </p:sp>
      <p:sp>
        <p:nvSpPr>
          <p:cNvPr id="5" name="Footer Placeholder 4">
            <a:extLst>
              <a:ext uri="{FF2B5EF4-FFF2-40B4-BE49-F238E27FC236}">
                <a16:creationId xmlns:a16="http://schemas.microsoft.com/office/drawing/2014/main" id="{0DFE83C6-1ED9-A83B-C46B-DC15CA8EBE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1B33374-C129-870D-8049-065B68BC65AE}"/>
              </a:ext>
            </a:extLst>
          </p:cNvPr>
          <p:cNvSpPr>
            <a:spLocks noGrp="1"/>
          </p:cNvSpPr>
          <p:nvPr>
            <p:ph type="sldNum" sz="quarter" idx="12"/>
          </p:nvPr>
        </p:nvSpPr>
        <p:spPr/>
        <p:txBody>
          <a:bodyPr/>
          <a:lstStyle/>
          <a:p>
            <a:fld id="{4BB5C893-9C6F-B647-835D-F00A337F257C}" type="slidenum">
              <a:rPr lang="en-US" smtClean="0"/>
              <a:t>‹#›</a:t>
            </a:fld>
            <a:endParaRPr lang="en-US" dirty="0"/>
          </a:p>
        </p:txBody>
      </p:sp>
    </p:spTree>
    <p:extLst>
      <p:ext uri="{BB962C8B-B14F-4D97-AF65-F5344CB8AC3E}">
        <p14:creationId xmlns:p14="http://schemas.microsoft.com/office/powerpoint/2010/main" val="1040653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5A42E2-E896-0EE3-74E5-4D492657AD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5E5DE1-476C-3C11-5220-C8F31F7A13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3253C3-986C-6139-9E78-E06D69493E6C}"/>
              </a:ext>
            </a:extLst>
          </p:cNvPr>
          <p:cNvSpPr>
            <a:spLocks noGrp="1"/>
          </p:cNvSpPr>
          <p:nvPr>
            <p:ph type="dt" sz="half" idx="10"/>
          </p:nvPr>
        </p:nvSpPr>
        <p:spPr/>
        <p:txBody>
          <a:bodyPr/>
          <a:lstStyle/>
          <a:p>
            <a:fld id="{90217E88-55EA-EC46-B310-64931E11B87C}" type="datetimeFigureOut">
              <a:rPr lang="en-US" smtClean="0"/>
              <a:t>9/10/23</a:t>
            </a:fld>
            <a:endParaRPr lang="en-US" dirty="0"/>
          </a:p>
        </p:txBody>
      </p:sp>
      <p:sp>
        <p:nvSpPr>
          <p:cNvPr id="5" name="Footer Placeholder 4">
            <a:extLst>
              <a:ext uri="{FF2B5EF4-FFF2-40B4-BE49-F238E27FC236}">
                <a16:creationId xmlns:a16="http://schemas.microsoft.com/office/drawing/2014/main" id="{9473DE80-50E4-D4F2-4B49-DAF343130F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2ED805-CC40-10B6-D9D5-7C780032818F}"/>
              </a:ext>
            </a:extLst>
          </p:cNvPr>
          <p:cNvSpPr>
            <a:spLocks noGrp="1"/>
          </p:cNvSpPr>
          <p:nvPr>
            <p:ph type="sldNum" sz="quarter" idx="12"/>
          </p:nvPr>
        </p:nvSpPr>
        <p:spPr/>
        <p:txBody>
          <a:bodyPr/>
          <a:lstStyle/>
          <a:p>
            <a:fld id="{4BB5C893-9C6F-B647-835D-F00A337F257C}" type="slidenum">
              <a:rPr lang="en-US" smtClean="0"/>
              <a:t>‹#›</a:t>
            </a:fld>
            <a:endParaRPr lang="en-US" dirty="0"/>
          </a:p>
        </p:txBody>
      </p:sp>
    </p:spTree>
    <p:extLst>
      <p:ext uri="{BB962C8B-B14F-4D97-AF65-F5344CB8AC3E}">
        <p14:creationId xmlns:p14="http://schemas.microsoft.com/office/powerpoint/2010/main" val="108405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033B7211-A8A9-4581-A8E7-06B07D053F84}"/>
              </a:ext>
            </a:extLst>
          </p:cNvPr>
          <p:cNvSpPr>
            <a:spLocks noGrp="1"/>
          </p:cNvSpPr>
          <p:nvPr>
            <p:ph type="dt" sz="half" idx="10"/>
          </p:nvPr>
        </p:nvSpPr>
        <p:spPr/>
        <p:txBody>
          <a:bodyPr/>
          <a:lstStyle>
            <a:lvl1pPr>
              <a:defRPr/>
            </a:lvl1pPr>
          </a:lstStyle>
          <a:p>
            <a:pPr>
              <a:defRPr/>
            </a:pPr>
            <a:fld id="{101CD46A-A584-4590-82B1-F0515CAE345C}" type="datetime1">
              <a:rPr lang="en-US" smtClean="0"/>
              <a:t>9/10/23</a:t>
            </a:fld>
            <a:endParaRPr lang="en-US" dirty="0"/>
          </a:p>
        </p:txBody>
      </p:sp>
      <p:sp>
        <p:nvSpPr>
          <p:cNvPr id="5" name="Footer Placeholder 4">
            <a:extLst>
              <a:ext uri="{FF2B5EF4-FFF2-40B4-BE49-F238E27FC236}">
                <a16:creationId xmlns:a16="http://schemas.microsoft.com/office/drawing/2014/main" id="{9AE0FA43-A0A1-4723-9A65-492C43365838}"/>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1BCD58EE-1D26-42B4-8D89-A3B45C7E8D9F}"/>
              </a:ext>
            </a:extLst>
          </p:cNvPr>
          <p:cNvSpPr>
            <a:spLocks noGrp="1"/>
          </p:cNvSpPr>
          <p:nvPr>
            <p:ph type="sldNum" sz="quarter" idx="12"/>
          </p:nvPr>
        </p:nvSpPr>
        <p:spPr/>
        <p:txBody>
          <a:bodyPr/>
          <a:lstStyle>
            <a:lvl1pPr>
              <a:defRPr>
                <a:solidFill>
                  <a:srgbClr val="D1EAEE"/>
                </a:solidFill>
              </a:defRPr>
            </a:lvl1pPr>
          </a:lstStyle>
          <a:p>
            <a:fld id="{822AC630-D9D3-4108-BA6E-3329E9A2458E}" type="slidenum">
              <a:rPr lang="en-US" altLang="en-US"/>
              <a:pPr/>
              <a:t>‹#›</a:t>
            </a:fld>
            <a:endParaRPr lang="en-US" altLang="en-US" dirty="0"/>
          </a:p>
        </p:txBody>
      </p:sp>
    </p:spTree>
    <p:extLst>
      <p:ext uri="{BB962C8B-B14F-4D97-AF65-F5344CB8AC3E}">
        <p14:creationId xmlns:p14="http://schemas.microsoft.com/office/powerpoint/2010/main" val="308429472"/>
      </p:ext>
    </p:extLst>
  </p:cSld>
  <p:clrMapOvr>
    <a:overrideClrMapping bg1="dk1" tx1="lt1" bg2="dk2" tx2="lt2" accent1="accent1" accent2="accent2" accent3="accent3" accent4="accent4" accent5="accent5" accent6="accent6" hlink="hlink" folHlink="folHlink"/>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E4019572-27EA-4698-B7B7-43282B5A1F49}"/>
              </a:ext>
            </a:extLst>
          </p:cNvPr>
          <p:cNvSpPr>
            <a:spLocks noGrp="1"/>
          </p:cNvSpPr>
          <p:nvPr>
            <p:ph type="dt" sz="half" idx="10"/>
          </p:nvPr>
        </p:nvSpPr>
        <p:spPr/>
        <p:txBody>
          <a:bodyPr/>
          <a:lstStyle>
            <a:lvl1pPr>
              <a:defRPr/>
            </a:lvl1pPr>
          </a:lstStyle>
          <a:p>
            <a:pPr>
              <a:defRPr/>
            </a:pPr>
            <a:fld id="{5078244A-1F92-4FA3-B1A4-8A7A33DA2F07}" type="datetime1">
              <a:rPr lang="en-US" smtClean="0"/>
              <a:t>9/10/23</a:t>
            </a:fld>
            <a:endParaRPr lang="en-US" dirty="0"/>
          </a:p>
        </p:txBody>
      </p:sp>
      <p:sp>
        <p:nvSpPr>
          <p:cNvPr id="6" name="Footer Placeholder 21">
            <a:extLst>
              <a:ext uri="{FF2B5EF4-FFF2-40B4-BE49-F238E27FC236}">
                <a16:creationId xmlns:a16="http://schemas.microsoft.com/office/drawing/2014/main" id="{55A13A4A-C328-4D25-AA44-1F463E3A4FDC}"/>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17">
            <a:extLst>
              <a:ext uri="{FF2B5EF4-FFF2-40B4-BE49-F238E27FC236}">
                <a16:creationId xmlns:a16="http://schemas.microsoft.com/office/drawing/2014/main" id="{B27B215B-76E6-4217-B368-E9354DD50B51}"/>
              </a:ext>
            </a:extLst>
          </p:cNvPr>
          <p:cNvSpPr>
            <a:spLocks noGrp="1"/>
          </p:cNvSpPr>
          <p:nvPr>
            <p:ph type="sldNum" sz="quarter" idx="12"/>
          </p:nvPr>
        </p:nvSpPr>
        <p:spPr/>
        <p:txBody>
          <a:bodyPr/>
          <a:lstStyle>
            <a:lvl1pPr>
              <a:defRPr/>
            </a:lvl1pPr>
          </a:lstStyle>
          <a:p>
            <a:fld id="{434C7D54-B337-4A14-81EE-17336DF52687}" type="slidenum">
              <a:rPr lang="en-US" altLang="en-US"/>
              <a:pPr/>
              <a:t>‹#›</a:t>
            </a:fld>
            <a:endParaRPr lang="en-US" altLang="en-US" dirty="0"/>
          </a:p>
        </p:txBody>
      </p:sp>
    </p:spTree>
    <p:extLst>
      <p:ext uri="{BB962C8B-B14F-4D97-AF65-F5344CB8AC3E}">
        <p14:creationId xmlns:p14="http://schemas.microsoft.com/office/powerpoint/2010/main" val="1714396118"/>
      </p:ext>
    </p:extLst>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C5F5A2AA-B113-4524-9F39-C5D49A84E1C6}"/>
              </a:ext>
            </a:extLst>
          </p:cNvPr>
          <p:cNvSpPr>
            <a:spLocks noGrp="1"/>
          </p:cNvSpPr>
          <p:nvPr>
            <p:ph type="dt" sz="half" idx="10"/>
          </p:nvPr>
        </p:nvSpPr>
        <p:spPr/>
        <p:txBody>
          <a:bodyPr/>
          <a:lstStyle>
            <a:lvl1pPr>
              <a:defRPr/>
            </a:lvl1pPr>
          </a:lstStyle>
          <a:p>
            <a:pPr>
              <a:defRPr/>
            </a:pPr>
            <a:fld id="{3A3398E2-9414-469B-9DD6-ECE51040FB00}" type="datetime1">
              <a:rPr lang="en-US" smtClean="0"/>
              <a:t>9/10/23</a:t>
            </a:fld>
            <a:endParaRPr lang="en-US" dirty="0"/>
          </a:p>
        </p:txBody>
      </p:sp>
      <p:sp>
        <p:nvSpPr>
          <p:cNvPr id="8" name="Footer Placeholder 21">
            <a:extLst>
              <a:ext uri="{FF2B5EF4-FFF2-40B4-BE49-F238E27FC236}">
                <a16:creationId xmlns:a16="http://schemas.microsoft.com/office/drawing/2014/main" id="{EF916A73-E428-4E1A-AA48-5173132DB170}"/>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17">
            <a:extLst>
              <a:ext uri="{FF2B5EF4-FFF2-40B4-BE49-F238E27FC236}">
                <a16:creationId xmlns:a16="http://schemas.microsoft.com/office/drawing/2014/main" id="{D036489B-932B-4A8A-945D-3DDB7D32ED5B}"/>
              </a:ext>
            </a:extLst>
          </p:cNvPr>
          <p:cNvSpPr>
            <a:spLocks noGrp="1"/>
          </p:cNvSpPr>
          <p:nvPr>
            <p:ph type="sldNum" sz="quarter" idx="12"/>
          </p:nvPr>
        </p:nvSpPr>
        <p:spPr/>
        <p:txBody>
          <a:bodyPr/>
          <a:lstStyle>
            <a:lvl1pPr>
              <a:defRPr/>
            </a:lvl1pPr>
          </a:lstStyle>
          <a:p>
            <a:fld id="{D3708CD6-E8EA-4555-9ADF-882563BE6FEA}" type="slidenum">
              <a:rPr lang="en-US" altLang="en-US"/>
              <a:pPr/>
              <a:t>‹#›</a:t>
            </a:fld>
            <a:endParaRPr lang="en-US" altLang="en-US" dirty="0"/>
          </a:p>
        </p:txBody>
      </p:sp>
    </p:spTree>
    <p:extLst>
      <p:ext uri="{BB962C8B-B14F-4D97-AF65-F5344CB8AC3E}">
        <p14:creationId xmlns:p14="http://schemas.microsoft.com/office/powerpoint/2010/main" val="3259054353"/>
      </p:ext>
    </p:extLst>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EE1569FB-4D25-4B6B-A1AB-C5C5F33052E3}"/>
              </a:ext>
            </a:extLst>
          </p:cNvPr>
          <p:cNvSpPr>
            <a:spLocks noGrp="1"/>
          </p:cNvSpPr>
          <p:nvPr>
            <p:ph type="dt" sz="half" idx="10"/>
          </p:nvPr>
        </p:nvSpPr>
        <p:spPr/>
        <p:txBody>
          <a:bodyPr/>
          <a:lstStyle>
            <a:lvl1pPr>
              <a:defRPr/>
            </a:lvl1pPr>
          </a:lstStyle>
          <a:p>
            <a:pPr>
              <a:defRPr/>
            </a:pPr>
            <a:fld id="{09706841-7761-41FD-9D14-518E16A11343}" type="datetime1">
              <a:rPr lang="en-US" smtClean="0"/>
              <a:t>9/10/23</a:t>
            </a:fld>
            <a:endParaRPr lang="en-US" dirty="0"/>
          </a:p>
        </p:txBody>
      </p:sp>
      <p:sp>
        <p:nvSpPr>
          <p:cNvPr id="4" name="Footer Placeholder 21">
            <a:extLst>
              <a:ext uri="{FF2B5EF4-FFF2-40B4-BE49-F238E27FC236}">
                <a16:creationId xmlns:a16="http://schemas.microsoft.com/office/drawing/2014/main" id="{B2B1AA73-1AAC-461E-B6BA-E027A8919B90}"/>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17">
            <a:extLst>
              <a:ext uri="{FF2B5EF4-FFF2-40B4-BE49-F238E27FC236}">
                <a16:creationId xmlns:a16="http://schemas.microsoft.com/office/drawing/2014/main" id="{083D3C58-DBFD-4D42-8DC0-5F610CD4D84F}"/>
              </a:ext>
            </a:extLst>
          </p:cNvPr>
          <p:cNvSpPr>
            <a:spLocks noGrp="1"/>
          </p:cNvSpPr>
          <p:nvPr>
            <p:ph type="sldNum" sz="quarter" idx="12"/>
          </p:nvPr>
        </p:nvSpPr>
        <p:spPr/>
        <p:txBody>
          <a:bodyPr/>
          <a:lstStyle>
            <a:lvl1pPr>
              <a:defRPr/>
            </a:lvl1pPr>
          </a:lstStyle>
          <a:p>
            <a:fld id="{5071E2D3-92A6-45BB-84FC-B227087F140B}" type="slidenum">
              <a:rPr lang="en-US" altLang="en-US"/>
              <a:pPr/>
              <a:t>‹#›</a:t>
            </a:fld>
            <a:endParaRPr lang="en-US" altLang="en-US" dirty="0"/>
          </a:p>
        </p:txBody>
      </p:sp>
    </p:spTree>
    <p:extLst>
      <p:ext uri="{BB962C8B-B14F-4D97-AF65-F5344CB8AC3E}">
        <p14:creationId xmlns:p14="http://schemas.microsoft.com/office/powerpoint/2010/main" val="3334160883"/>
      </p:ext>
    </p:extLst>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BA2F565E-5DC8-4ED1-B27B-02675DB0215F}"/>
              </a:ext>
            </a:extLst>
          </p:cNvPr>
          <p:cNvSpPr>
            <a:spLocks noGrp="1"/>
          </p:cNvSpPr>
          <p:nvPr>
            <p:ph type="dt" sz="half" idx="10"/>
          </p:nvPr>
        </p:nvSpPr>
        <p:spPr/>
        <p:txBody>
          <a:bodyPr/>
          <a:lstStyle>
            <a:lvl1pPr>
              <a:defRPr/>
            </a:lvl1pPr>
          </a:lstStyle>
          <a:p>
            <a:pPr>
              <a:defRPr/>
            </a:pPr>
            <a:fld id="{4B82D43E-77DB-4C60-B7BD-A52CED9B31E8}" type="datetime1">
              <a:rPr lang="en-US" smtClean="0"/>
              <a:t>9/10/23</a:t>
            </a:fld>
            <a:endParaRPr lang="en-US" dirty="0"/>
          </a:p>
        </p:txBody>
      </p:sp>
      <p:sp>
        <p:nvSpPr>
          <p:cNvPr id="3" name="Footer Placeholder 21">
            <a:extLst>
              <a:ext uri="{FF2B5EF4-FFF2-40B4-BE49-F238E27FC236}">
                <a16:creationId xmlns:a16="http://schemas.microsoft.com/office/drawing/2014/main" id="{C6D95256-7630-4AB1-8E9C-26C667CA5A4C}"/>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17">
            <a:extLst>
              <a:ext uri="{FF2B5EF4-FFF2-40B4-BE49-F238E27FC236}">
                <a16:creationId xmlns:a16="http://schemas.microsoft.com/office/drawing/2014/main" id="{9F743A7D-8F95-46D1-BF98-47499DF83279}"/>
              </a:ext>
            </a:extLst>
          </p:cNvPr>
          <p:cNvSpPr>
            <a:spLocks noGrp="1"/>
          </p:cNvSpPr>
          <p:nvPr>
            <p:ph type="sldNum" sz="quarter" idx="12"/>
          </p:nvPr>
        </p:nvSpPr>
        <p:spPr/>
        <p:txBody>
          <a:bodyPr/>
          <a:lstStyle>
            <a:lvl1pPr>
              <a:defRPr/>
            </a:lvl1pPr>
          </a:lstStyle>
          <a:p>
            <a:fld id="{E9E31E6C-38CE-444D-874E-487236DB9657}" type="slidenum">
              <a:rPr lang="en-US" altLang="en-US"/>
              <a:pPr/>
              <a:t>‹#›</a:t>
            </a:fld>
            <a:endParaRPr lang="en-US" altLang="en-US" dirty="0"/>
          </a:p>
        </p:txBody>
      </p:sp>
    </p:spTree>
    <p:extLst>
      <p:ext uri="{BB962C8B-B14F-4D97-AF65-F5344CB8AC3E}">
        <p14:creationId xmlns:p14="http://schemas.microsoft.com/office/powerpoint/2010/main" val="1461875993"/>
      </p:ext>
    </p:extLst>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8D1774ED-372D-4C69-9D4A-FE20DB7A08DE}"/>
              </a:ext>
            </a:extLst>
          </p:cNvPr>
          <p:cNvSpPr>
            <a:spLocks noGrp="1"/>
          </p:cNvSpPr>
          <p:nvPr>
            <p:ph type="dt" sz="half" idx="10"/>
          </p:nvPr>
        </p:nvSpPr>
        <p:spPr/>
        <p:txBody>
          <a:bodyPr/>
          <a:lstStyle>
            <a:lvl1pPr>
              <a:defRPr/>
            </a:lvl1pPr>
          </a:lstStyle>
          <a:p>
            <a:pPr>
              <a:defRPr/>
            </a:pPr>
            <a:fld id="{FDAE881A-EF24-4826-AFC3-51E1D9A3F249}" type="datetime1">
              <a:rPr lang="en-US" smtClean="0"/>
              <a:t>9/10/23</a:t>
            </a:fld>
            <a:endParaRPr lang="en-US" dirty="0"/>
          </a:p>
        </p:txBody>
      </p:sp>
      <p:sp>
        <p:nvSpPr>
          <p:cNvPr id="6" name="Footer Placeholder 21">
            <a:extLst>
              <a:ext uri="{FF2B5EF4-FFF2-40B4-BE49-F238E27FC236}">
                <a16:creationId xmlns:a16="http://schemas.microsoft.com/office/drawing/2014/main" id="{C2E179CA-7340-4578-835A-538FC80AF2D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17">
            <a:extLst>
              <a:ext uri="{FF2B5EF4-FFF2-40B4-BE49-F238E27FC236}">
                <a16:creationId xmlns:a16="http://schemas.microsoft.com/office/drawing/2014/main" id="{608420FC-AF33-4772-9F07-EA3C116441A3}"/>
              </a:ext>
            </a:extLst>
          </p:cNvPr>
          <p:cNvSpPr>
            <a:spLocks noGrp="1"/>
          </p:cNvSpPr>
          <p:nvPr>
            <p:ph type="sldNum" sz="quarter" idx="12"/>
          </p:nvPr>
        </p:nvSpPr>
        <p:spPr/>
        <p:txBody>
          <a:bodyPr/>
          <a:lstStyle>
            <a:lvl1pPr>
              <a:defRPr/>
            </a:lvl1pPr>
          </a:lstStyle>
          <a:p>
            <a:fld id="{41BD0025-08D2-4EA1-A2F7-FAC30BA8ECCC}" type="slidenum">
              <a:rPr lang="en-US" altLang="en-US"/>
              <a:pPr/>
              <a:t>‹#›</a:t>
            </a:fld>
            <a:endParaRPr lang="en-US" altLang="en-US" dirty="0"/>
          </a:p>
        </p:txBody>
      </p:sp>
    </p:spTree>
    <p:extLst>
      <p:ext uri="{BB962C8B-B14F-4D97-AF65-F5344CB8AC3E}">
        <p14:creationId xmlns:p14="http://schemas.microsoft.com/office/powerpoint/2010/main" val="3431655740"/>
      </p:ext>
    </p:extLst>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0A16B41C-4224-4408-8C19-FD56E8FC5931}"/>
              </a:ext>
            </a:extLst>
          </p:cNvPr>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6" name="Right Triangle 5">
            <a:extLst>
              <a:ext uri="{FF2B5EF4-FFF2-40B4-BE49-F238E27FC236}">
                <a16:creationId xmlns:a16="http://schemas.microsoft.com/office/drawing/2014/main" id="{D4D15462-DCFB-4C73-9BB6-9138C603D76E}"/>
              </a:ext>
            </a:extLst>
          </p:cNvPr>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7" name="Freeform 15">
            <a:extLst>
              <a:ext uri="{FF2B5EF4-FFF2-40B4-BE49-F238E27FC236}">
                <a16:creationId xmlns:a16="http://schemas.microsoft.com/office/drawing/2014/main" id="{0E07F11A-048B-4E23-A891-5A8DE2E5B5F4}"/>
              </a:ext>
            </a:extLst>
          </p:cNvPr>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dirty="0">
              <a:latin typeface="+mn-lt"/>
              <a:cs typeface="+mn-cs"/>
            </a:endParaRPr>
          </a:p>
        </p:txBody>
      </p:sp>
      <p:sp>
        <p:nvSpPr>
          <p:cNvPr id="8" name="Freeform 16">
            <a:extLst>
              <a:ext uri="{FF2B5EF4-FFF2-40B4-BE49-F238E27FC236}">
                <a16:creationId xmlns:a16="http://schemas.microsoft.com/office/drawing/2014/main" id="{85D6A358-5D06-4ED4-AC85-8FA1F8A0A288}"/>
              </a:ext>
            </a:extLst>
          </p:cNvPr>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dirty="0">
              <a:latin typeface="+mn-lt"/>
              <a:cs typeface="+mn-cs"/>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a:extLst>
              <a:ext uri="{FF2B5EF4-FFF2-40B4-BE49-F238E27FC236}">
                <a16:creationId xmlns:a16="http://schemas.microsoft.com/office/drawing/2014/main" id="{214AC2AE-65DA-4353-ABE9-A9ADDFBCC3F2}"/>
              </a:ext>
            </a:extLst>
          </p:cNvPr>
          <p:cNvSpPr>
            <a:spLocks noGrp="1"/>
          </p:cNvSpPr>
          <p:nvPr>
            <p:ph type="dt" sz="half" idx="10"/>
          </p:nvPr>
        </p:nvSpPr>
        <p:spPr/>
        <p:txBody>
          <a:bodyPr/>
          <a:lstStyle>
            <a:lvl1pPr>
              <a:defRPr/>
            </a:lvl1pPr>
          </a:lstStyle>
          <a:p>
            <a:pPr>
              <a:defRPr/>
            </a:pPr>
            <a:fld id="{B69F0D9B-27CE-450A-966F-BF9A15C07AE3}" type="datetime1">
              <a:rPr lang="en-US" smtClean="0"/>
              <a:t>9/10/23</a:t>
            </a:fld>
            <a:endParaRPr lang="en-US" dirty="0"/>
          </a:p>
        </p:txBody>
      </p:sp>
      <p:sp>
        <p:nvSpPr>
          <p:cNvPr id="10" name="Footer Placeholder 5">
            <a:extLst>
              <a:ext uri="{FF2B5EF4-FFF2-40B4-BE49-F238E27FC236}">
                <a16:creationId xmlns:a16="http://schemas.microsoft.com/office/drawing/2014/main" id="{C981FAD3-E651-4D40-B77C-7FD6DB685BBD}"/>
              </a:ext>
            </a:extLst>
          </p:cNvPr>
          <p:cNvSpPr>
            <a:spLocks noGrp="1"/>
          </p:cNvSpPr>
          <p:nvPr>
            <p:ph type="ftr" sz="quarter" idx="11"/>
          </p:nvPr>
        </p:nvSpPr>
        <p:spPr/>
        <p:txBody>
          <a:bodyPr/>
          <a:lstStyle>
            <a:lvl1pPr>
              <a:defRPr/>
            </a:lvl1pPr>
          </a:lstStyle>
          <a:p>
            <a:pPr>
              <a:defRPr/>
            </a:pPr>
            <a:endParaRPr lang="en-US" dirty="0"/>
          </a:p>
        </p:txBody>
      </p:sp>
      <p:sp>
        <p:nvSpPr>
          <p:cNvPr id="11" name="Slide Number Placeholder 6">
            <a:extLst>
              <a:ext uri="{FF2B5EF4-FFF2-40B4-BE49-F238E27FC236}">
                <a16:creationId xmlns:a16="http://schemas.microsoft.com/office/drawing/2014/main" id="{573647EB-1C6B-4B5C-A5B4-17D23198F921}"/>
              </a:ext>
            </a:extLst>
          </p:cNvPr>
          <p:cNvSpPr>
            <a:spLocks noGrp="1"/>
          </p:cNvSpPr>
          <p:nvPr>
            <p:ph type="sldNum" sz="quarter" idx="12"/>
          </p:nvPr>
        </p:nvSpPr>
        <p:spPr>
          <a:xfrm>
            <a:off x="10769600" y="6356351"/>
            <a:ext cx="812800" cy="365125"/>
          </a:xfrm>
        </p:spPr>
        <p:txBody>
          <a:bodyPr/>
          <a:lstStyle>
            <a:lvl1pPr>
              <a:defRPr/>
            </a:lvl1pPr>
          </a:lstStyle>
          <a:p>
            <a:fld id="{546DDFBD-80AE-4382-B91D-5239002818AD}" type="slidenum">
              <a:rPr lang="en-US" altLang="en-US"/>
              <a:pPr/>
              <a:t>‹#›</a:t>
            </a:fld>
            <a:endParaRPr lang="en-US" altLang="en-US" dirty="0"/>
          </a:p>
        </p:txBody>
      </p:sp>
    </p:spTree>
    <p:extLst>
      <p:ext uri="{BB962C8B-B14F-4D97-AF65-F5344CB8AC3E}">
        <p14:creationId xmlns:p14="http://schemas.microsoft.com/office/powerpoint/2010/main" val="1875018928"/>
      </p:ext>
    </p:extLst>
  </p:cSld>
  <p:clrMapOvr>
    <a:masterClrMapping/>
  </p:clrMapOvr>
  <p:transition>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C48D882-F43F-4B59-9014-4730259235D7}"/>
              </a:ext>
            </a:extLst>
          </p:cNvPr>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dirty="0">
              <a:latin typeface="+mn-lt"/>
              <a:cs typeface="+mn-cs"/>
            </a:endParaRPr>
          </a:p>
        </p:txBody>
      </p:sp>
      <p:sp>
        <p:nvSpPr>
          <p:cNvPr id="8" name="Freeform 7">
            <a:extLst>
              <a:ext uri="{FF2B5EF4-FFF2-40B4-BE49-F238E27FC236}">
                <a16:creationId xmlns:a16="http://schemas.microsoft.com/office/drawing/2014/main" id="{771AA17D-9E00-444B-9848-182160EDA38D}"/>
              </a:ext>
            </a:extLst>
          </p:cNvPr>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dirty="0">
              <a:latin typeface="+mn-lt"/>
              <a:cs typeface="+mn-cs"/>
            </a:endParaRPr>
          </a:p>
        </p:txBody>
      </p:sp>
      <p:sp>
        <p:nvSpPr>
          <p:cNvPr id="1028" name="Title Placeholder 8">
            <a:extLst>
              <a:ext uri="{FF2B5EF4-FFF2-40B4-BE49-F238E27FC236}">
                <a16:creationId xmlns:a16="http://schemas.microsoft.com/office/drawing/2014/main" id="{1E4A13A5-D0CC-43C0-9A2B-CB4EF1F5C966}"/>
              </a:ext>
            </a:extLst>
          </p:cNvPr>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CA0A7881-AE0F-4977-A2C2-B13E35B2E4FE}"/>
              </a:ext>
            </a:extLst>
          </p:cNvPr>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D4059FF1-D59D-4786-BFFB-3D94F596AAEF}"/>
              </a:ext>
            </a:extLst>
          </p:cNvPr>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fld id="{85908B68-8315-4D8C-878F-C693A69A1A44}" type="datetime1">
              <a:rPr lang="en-US" smtClean="0"/>
              <a:t>9/10/23</a:t>
            </a:fld>
            <a:endParaRPr lang="en-US" dirty="0"/>
          </a:p>
        </p:txBody>
      </p:sp>
      <p:sp>
        <p:nvSpPr>
          <p:cNvPr id="22" name="Footer Placeholder 21">
            <a:extLst>
              <a:ext uri="{FF2B5EF4-FFF2-40B4-BE49-F238E27FC236}">
                <a16:creationId xmlns:a16="http://schemas.microsoft.com/office/drawing/2014/main" id="{A2833DBA-4CAF-4D4A-BCE8-EF65DA9BA4AB}"/>
              </a:ext>
            </a:extLst>
          </p:cNvPr>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dirty="0"/>
          </a:p>
        </p:txBody>
      </p:sp>
      <p:sp>
        <p:nvSpPr>
          <p:cNvPr id="18" name="Slide Number Placeholder 17">
            <a:extLst>
              <a:ext uri="{FF2B5EF4-FFF2-40B4-BE49-F238E27FC236}">
                <a16:creationId xmlns:a16="http://schemas.microsoft.com/office/drawing/2014/main" id="{2F149A66-AAC5-4328-9828-AEEF578ABF4F}"/>
              </a:ext>
            </a:extLst>
          </p:cNvPr>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6E51A5C0-F6BE-43DA-9408-6054FB4B7A68}" type="slidenum">
              <a:rPr lang="en-US" altLang="en-US"/>
              <a:pPr/>
              <a:t>‹#›</a:t>
            </a:fld>
            <a:endParaRPr lang="en-US" altLang="en-US" dirty="0"/>
          </a:p>
        </p:txBody>
      </p:sp>
      <p:grpSp>
        <p:nvGrpSpPr>
          <p:cNvPr id="1033" name="Group 1">
            <a:extLst>
              <a:ext uri="{FF2B5EF4-FFF2-40B4-BE49-F238E27FC236}">
                <a16:creationId xmlns:a16="http://schemas.microsoft.com/office/drawing/2014/main" id="{0EF32E30-2B96-41C7-BE01-5695F13E948C}"/>
              </a:ext>
            </a:extLst>
          </p:cNvPr>
          <p:cNvGrpSpPr>
            <a:grpSpLocks/>
          </p:cNvGrpSpPr>
          <p:nvPr/>
        </p:nvGrpSpPr>
        <p:grpSpPr bwMode="auto">
          <a:xfrm>
            <a:off x="-25399" y="203200"/>
            <a:ext cx="12240684" cy="647700"/>
            <a:chOff x="-19045" y="216550"/>
            <a:chExt cx="9180548" cy="649224"/>
          </a:xfrm>
        </p:grpSpPr>
        <p:sp>
          <p:nvSpPr>
            <p:cNvPr id="12" name="Freeform 11">
              <a:extLst>
                <a:ext uri="{FF2B5EF4-FFF2-40B4-BE49-F238E27FC236}">
                  <a16:creationId xmlns:a16="http://schemas.microsoft.com/office/drawing/2014/main" id="{E4DD3C4F-DAB9-44DC-973A-4CB6CD1E1DFC}"/>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1800" dirty="0">
                <a:latin typeface="Arial" charset="0"/>
                <a:cs typeface="Arial" charset="0"/>
              </a:endParaRPr>
            </a:p>
          </p:txBody>
        </p:sp>
        <p:sp>
          <p:nvSpPr>
            <p:cNvPr id="13" name="Freeform 12">
              <a:extLst>
                <a:ext uri="{FF2B5EF4-FFF2-40B4-BE49-F238E27FC236}">
                  <a16:creationId xmlns:a16="http://schemas.microsoft.com/office/drawing/2014/main" id="{5D82C452-3D6A-4D7D-85A9-57190341AAF1}"/>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1800" dirty="0">
                <a:latin typeface="Arial" charset="0"/>
                <a:cs typeface="Arial" charset="0"/>
              </a:endParaRPr>
            </a:p>
          </p:txBody>
        </p:sp>
      </p:grpSp>
    </p:spTree>
    <p:extLst>
      <p:ext uri="{BB962C8B-B14F-4D97-AF65-F5344CB8AC3E}">
        <p14:creationId xmlns:p14="http://schemas.microsoft.com/office/powerpoint/2010/main" val="30146309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zoom dir="in"/>
  </p:transition>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ECAC85-EFD8-D93A-6EE5-B7C8EB0E03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27D910-76FC-2C54-60F1-467088C332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102E33-032F-C5F2-616C-CD59BD4263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17E88-55EA-EC46-B310-64931E11B87C}" type="datetimeFigureOut">
              <a:rPr lang="en-US" smtClean="0"/>
              <a:t>9/10/23</a:t>
            </a:fld>
            <a:endParaRPr lang="en-US" dirty="0"/>
          </a:p>
        </p:txBody>
      </p:sp>
      <p:sp>
        <p:nvSpPr>
          <p:cNvPr id="5" name="Footer Placeholder 4">
            <a:extLst>
              <a:ext uri="{FF2B5EF4-FFF2-40B4-BE49-F238E27FC236}">
                <a16:creationId xmlns:a16="http://schemas.microsoft.com/office/drawing/2014/main" id="{57C09F42-52DA-5691-1505-031AEF358A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1C95AAB-4B77-4153-AF14-9FB71109FF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5C893-9C6F-B647-835D-F00A337F257C}" type="slidenum">
              <a:rPr lang="en-US" smtClean="0"/>
              <a:t>‹#›</a:t>
            </a:fld>
            <a:endParaRPr lang="en-US" dirty="0"/>
          </a:p>
        </p:txBody>
      </p:sp>
    </p:spTree>
    <p:extLst>
      <p:ext uri="{BB962C8B-B14F-4D97-AF65-F5344CB8AC3E}">
        <p14:creationId xmlns:p14="http://schemas.microsoft.com/office/powerpoint/2010/main" val="24268212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sv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1DF4CE-CBA6-5363-EE70-002F12118431}"/>
              </a:ext>
            </a:extLst>
          </p:cNvPr>
          <p:cNvSpPr>
            <a:spLocks noGrp="1"/>
          </p:cNvSpPr>
          <p:nvPr>
            <p:ph type="title"/>
          </p:nvPr>
        </p:nvSpPr>
        <p:spPr/>
        <p:txBody>
          <a:bodyPr/>
          <a:lstStyle/>
          <a:p>
            <a:r>
              <a:rPr lang="en-US" dirty="0">
                <a:latin typeface="Century Gothic"/>
              </a:rPr>
              <a:t>*Incorporating IPE Into Respiratory Care-</a:t>
            </a:r>
            <a:r>
              <a:rPr lang="en-US" sz="4000" dirty="0">
                <a:latin typeface="Century Gothic"/>
              </a:rPr>
              <a:t>2023</a:t>
            </a:r>
            <a:br>
              <a:rPr lang="en-US" dirty="0">
                <a:latin typeface="Century Gothic"/>
              </a:rPr>
            </a:br>
            <a:endParaRPr lang="en-US" dirty="0"/>
          </a:p>
        </p:txBody>
      </p:sp>
      <p:sp>
        <p:nvSpPr>
          <p:cNvPr id="2" name="Subtitle 1">
            <a:extLst>
              <a:ext uri="{FF2B5EF4-FFF2-40B4-BE49-F238E27FC236}">
                <a16:creationId xmlns:a16="http://schemas.microsoft.com/office/drawing/2014/main" id="{83FE30D5-BB02-CD79-5E1F-DAEA5EAC8BDE}"/>
              </a:ext>
            </a:extLst>
          </p:cNvPr>
          <p:cNvSpPr>
            <a:spLocks noGrp="1"/>
          </p:cNvSpPr>
          <p:nvPr>
            <p:ph type="subTitle" idx="1"/>
          </p:nvPr>
        </p:nvSpPr>
        <p:spPr>
          <a:xfrm>
            <a:off x="270553" y="4234069"/>
            <a:ext cx="8559548" cy="1289275"/>
          </a:xfrm>
        </p:spPr>
        <p:txBody>
          <a:bodyPr/>
          <a:lstStyle/>
          <a:p>
            <a:r>
              <a:rPr lang="en-US" sz="3200" dirty="0"/>
              <a:t>Shelley C. Mishoe, </a:t>
            </a:r>
            <a:r>
              <a:rPr lang="en-US" sz="2800" dirty="0"/>
              <a:t>PhD, RRT, FAARC, FASAHP</a:t>
            </a:r>
            <a:br>
              <a:rPr lang="en-US" sz="3600" dirty="0"/>
            </a:br>
            <a:r>
              <a:rPr lang="en-US" sz="2400" dirty="0"/>
              <a:t>Professor Emeritus, Old Dominion University</a:t>
            </a:r>
            <a:br>
              <a:rPr lang="en-US" sz="2400" dirty="0"/>
            </a:br>
            <a:r>
              <a:rPr lang="en-US" sz="2400" dirty="0"/>
              <a:t>Associate Provost, Dean, Professor Emeritus, Medical College of Georgia at Augusta University</a:t>
            </a:r>
            <a:br>
              <a:rPr lang="en-US" sz="2400" dirty="0"/>
            </a:br>
            <a:endParaRPr lang="en-US" dirty="0"/>
          </a:p>
        </p:txBody>
      </p:sp>
    </p:spTree>
    <p:extLst>
      <p:ext uri="{BB962C8B-B14F-4D97-AF65-F5344CB8AC3E}">
        <p14:creationId xmlns:p14="http://schemas.microsoft.com/office/powerpoint/2010/main" val="1716561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08D79-A0D5-48DB-8C2B-4A932A057148}"/>
              </a:ext>
            </a:extLst>
          </p:cNvPr>
          <p:cNvSpPr>
            <a:spLocks noGrp="1"/>
          </p:cNvSpPr>
          <p:nvPr>
            <p:ph type="title"/>
          </p:nvPr>
        </p:nvSpPr>
        <p:spPr/>
        <p:txBody>
          <a:bodyPr/>
          <a:lstStyle/>
          <a:p>
            <a:r>
              <a:rPr lang="en-US" dirty="0"/>
              <a:t>Strategies to Address IPE and IPCP</a:t>
            </a:r>
          </a:p>
        </p:txBody>
      </p:sp>
      <p:sp>
        <p:nvSpPr>
          <p:cNvPr id="5" name="Text Placeholder 4">
            <a:extLst>
              <a:ext uri="{FF2B5EF4-FFF2-40B4-BE49-F238E27FC236}">
                <a16:creationId xmlns:a16="http://schemas.microsoft.com/office/drawing/2014/main" id="{6CB643F7-0BD8-42DE-B444-727FC60597DC}"/>
              </a:ext>
            </a:extLst>
          </p:cNvPr>
          <p:cNvSpPr>
            <a:spLocks noGrp="1"/>
          </p:cNvSpPr>
          <p:nvPr>
            <p:ph type="body" idx="1"/>
          </p:nvPr>
        </p:nvSpPr>
        <p:spPr/>
        <p:txBody>
          <a:bodyPr/>
          <a:lstStyle/>
          <a:p>
            <a:r>
              <a:rPr lang="en-US" dirty="0"/>
              <a:t>Curricular, Co-curricular</a:t>
            </a:r>
          </a:p>
        </p:txBody>
      </p:sp>
      <p:sp>
        <p:nvSpPr>
          <p:cNvPr id="6" name="Text Placeholder 5">
            <a:extLst>
              <a:ext uri="{FF2B5EF4-FFF2-40B4-BE49-F238E27FC236}">
                <a16:creationId xmlns:a16="http://schemas.microsoft.com/office/drawing/2014/main" id="{C83E8387-DC30-47A9-933B-6AF89C5B9CD8}"/>
              </a:ext>
            </a:extLst>
          </p:cNvPr>
          <p:cNvSpPr>
            <a:spLocks noGrp="1"/>
          </p:cNvSpPr>
          <p:nvPr>
            <p:ph type="body" sz="half" idx="3"/>
          </p:nvPr>
        </p:nvSpPr>
        <p:spPr/>
        <p:txBody>
          <a:bodyPr/>
          <a:lstStyle/>
          <a:p>
            <a:r>
              <a:rPr lang="en-US" dirty="0"/>
              <a:t>Continuing Education </a:t>
            </a:r>
          </a:p>
        </p:txBody>
      </p:sp>
      <p:sp>
        <p:nvSpPr>
          <p:cNvPr id="3" name="Content Placeholder 2">
            <a:extLst>
              <a:ext uri="{FF2B5EF4-FFF2-40B4-BE49-F238E27FC236}">
                <a16:creationId xmlns:a16="http://schemas.microsoft.com/office/drawing/2014/main" id="{2AF44D0B-BB7E-4C2F-9346-35B82BBE8E05}"/>
              </a:ext>
            </a:extLst>
          </p:cNvPr>
          <p:cNvSpPr>
            <a:spLocks noGrp="1"/>
          </p:cNvSpPr>
          <p:nvPr>
            <p:ph sz="quarter" idx="2"/>
          </p:nvPr>
        </p:nvSpPr>
        <p:spPr/>
        <p:txBody>
          <a:bodyPr/>
          <a:lstStyle/>
          <a:p>
            <a:r>
              <a:rPr lang="en-US" dirty="0"/>
              <a:t>Required course(s) for all Health Sciences Students (may include nursing, medical and public health students)</a:t>
            </a:r>
          </a:p>
          <a:p>
            <a:r>
              <a:rPr lang="en-US" dirty="0"/>
              <a:t>IPE Course electives </a:t>
            </a:r>
          </a:p>
          <a:p>
            <a:r>
              <a:rPr lang="en-US" dirty="0"/>
              <a:t>Required seminars, clinical rotations, labs, simulations, workshops</a:t>
            </a:r>
          </a:p>
          <a:p>
            <a:r>
              <a:rPr lang="en-US" dirty="0"/>
              <a:t>Voluntary co-curricular IPE days, half-days, rotations, service learning</a:t>
            </a:r>
          </a:p>
          <a:p>
            <a:r>
              <a:rPr lang="en-US" dirty="0"/>
              <a:t>Integration into existing courses, labs, clinicals</a:t>
            </a:r>
          </a:p>
        </p:txBody>
      </p:sp>
      <p:sp>
        <p:nvSpPr>
          <p:cNvPr id="7" name="Content Placeholder 6">
            <a:extLst>
              <a:ext uri="{FF2B5EF4-FFF2-40B4-BE49-F238E27FC236}">
                <a16:creationId xmlns:a16="http://schemas.microsoft.com/office/drawing/2014/main" id="{3FCED44B-D92E-42B6-AD71-37D886F683A5}"/>
              </a:ext>
            </a:extLst>
          </p:cNvPr>
          <p:cNvSpPr>
            <a:spLocks noGrp="1"/>
          </p:cNvSpPr>
          <p:nvPr>
            <p:ph sz="quarter" idx="4"/>
          </p:nvPr>
        </p:nvSpPr>
        <p:spPr/>
        <p:txBody>
          <a:bodyPr/>
          <a:lstStyle/>
          <a:p>
            <a:r>
              <a:rPr lang="en-US" dirty="0"/>
              <a:t>Required health system education and/or certifications</a:t>
            </a:r>
          </a:p>
          <a:p>
            <a:r>
              <a:rPr lang="en-US" dirty="0"/>
              <a:t>Education for professional CEUs</a:t>
            </a:r>
          </a:p>
          <a:p>
            <a:r>
              <a:rPr lang="en-US" dirty="0"/>
              <a:t>Voluntary research projects focused on patient safety, quality, costs, effectiveness</a:t>
            </a:r>
          </a:p>
          <a:p>
            <a:r>
              <a:rPr lang="en-US" dirty="0"/>
              <a:t> Implementation of new protocols</a:t>
            </a:r>
          </a:p>
          <a:p>
            <a:r>
              <a:rPr lang="en-US" dirty="0"/>
              <a:t>Team based training</a:t>
            </a:r>
          </a:p>
          <a:p>
            <a:r>
              <a:rPr lang="en-US" dirty="0"/>
              <a:t>Interprofessional Communication</a:t>
            </a:r>
          </a:p>
          <a:p>
            <a:r>
              <a:rPr lang="en-US" dirty="0"/>
              <a:t>Interprofessional Collaboration</a:t>
            </a:r>
          </a:p>
        </p:txBody>
      </p:sp>
    </p:spTree>
    <p:extLst>
      <p:ext uri="{BB962C8B-B14F-4D97-AF65-F5344CB8AC3E}">
        <p14:creationId xmlns:p14="http://schemas.microsoft.com/office/powerpoint/2010/main" val="2623655510"/>
      </p:ext>
    </p:extLst>
  </p:cSld>
  <p:clrMapOvr>
    <a:masterClrMapping/>
  </p:clrMapOvr>
  <p:transition>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7D6C16-CA5F-7C56-BEE4-82541AAB03A3}"/>
              </a:ext>
            </a:extLst>
          </p:cNvPr>
          <p:cNvSpPr>
            <a:spLocks noGrp="1"/>
          </p:cNvSpPr>
          <p:nvPr>
            <p:ph type="title"/>
          </p:nvPr>
        </p:nvSpPr>
        <p:spPr/>
        <p:txBody>
          <a:bodyPr/>
          <a:lstStyle/>
          <a:p>
            <a:br>
              <a:rPr lang="en-US" dirty="0"/>
            </a:br>
            <a:r>
              <a:rPr lang="en-US" dirty="0"/>
              <a:t>Examples of Required IPE Curricula  </a:t>
            </a:r>
          </a:p>
        </p:txBody>
      </p:sp>
      <p:pic>
        <p:nvPicPr>
          <p:cNvPr id="5" name="Content Placeholder 4" descr="A red and white logo&#10;&#10;Description automatically generated">
            <a:extLst>
              <a:ext uri="{FF2B5EF4-FFF2-40B4-BE49-F238E27FC236}">
                <a16:creationId xmlns:a16="http://schemas.microsoft.com/office/drawing/2014/main" id="{7E6756FE-A3A2-DC91-64ED-E4DAB7DE3CB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64541" y="2372624"/>
            <a:ext cx="3822915" cy="1361037"/>
          </a:xfrm>
        </p:spPr>
      </p:pic>
      <p:pic>
        <p:nvPicPr>
          <p:cNvPr id="12" name="Content Placeholder 11">
            <a:extLst>
              <a:ext uri="{FF2B5EF4-FFF2-40B4-BE49-F238E27FC236}">
                <a16:creationId xmlns:a16="http://schemas.microsoft.com/office/drawing/2014/main" id="{9F603842-1038-6468-1D78-5F5634708DBB}"/>
              </a:ext>
            </a:extLst>
          </p:cNvPr>
          <p:cNvPicPr>
            <a:picLocks noGrp="1" noChangeAspect="1"/>
          </p:cNvPicPr>
          <p:nvPr>
            <p:ph sz="half" idx="2"/>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37668" y="4623010"/>
            <a:ext cx="5497801" cy="1415999"/>
          </a:xfrm>
        </p:spPr>
      </p:pic>
      <p:pic>
        <p:nvPicPr>
          <p:cNvPr id="13" name="Picture 4" descr="Image of Ohio State Buckeyes logo SVG">
            <a:extLst>
              <a:ext uri="{FF2B5EF4-FFF2-40B4-BE49-F238E27FC236}">
                <a16:creationId xmlns:a16="http://schemas.microsoft.com/office/drawing/2014/main" id="{3C4FA8D1-182A-5902-5649-66DE149286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0972" y="2143177"/>
            <a:ext cx="2214074" cy="218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495018"/>
      </p:ext>
    </p:extLst>
  </p:cSld>
  <p:clrMapOvr>
    <a:masterClrMapping/>
  </p:clrMapOvr>
  <p:transition>
    <p:zoom dir="in"/>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CD48B0-4387-03F0-4E3B-0EB7F926D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2127" y="292918"/>
            <a:ext cx="8187745" cy="6272164"/>
          </a:xfrm>
          <a:prstGeom prst="rect">
            <a:avLst/>
          </a:prstGeom>
        </p:spPr>
      </p:pic>
    </p:spTree>
    <p:extLst>
      <p:ext uri="{BB962C8B-B14F-4D97-AF65-F5344CB8AC3E}">
        <p14:creationId xmlns:p14="http://schemas.microsoft.com/office/powerpoint/2010/main" val="3281751359"/>
      </p:ext>
    </p:extLst>
  </p:cSld>
  <p:clrMapOvr>
    <a:masterClrMapping/>
  </p:clrMapOvr>
  <p:transition>
    <p:zoom dir="in"/>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56931"/>
            <a:ext cx="9144000" cy="762585"/>
          </a:xfrm>
        </p:spPr>
        <p:txBody>
          <a:bodyPr>
            <a:normAutofit fontScale="90000"/>
          </a:bodyPr>
          <a:lstStyle/>
          <a:p>
            <a:r>
              <a:rPr lang="en-US" dirty="0"/>
              <a:t>IPE Education Model for </a:t>
            </a:r>
            <a:br>
              <a:rPr lang="en-US" dirty="0"/>
            </a:br>
            <a:r>
              <a:rPr lang="en-US" dirty="0"/>
              <a:t>Cultural Competency</a:t>
            </a:r>
          </a:p>
        </p:txBody>
      </p:sp>
      <p:grpSp>
        <p:nvGrpSpPr>
          <p:cNvPr id="4" name="Content Placeholder 3"/>
          <p:cNvGrpSpPr>
            <a:grpSpLocks noGrp="1"/>
          </p:cNvGrpSpPr>
          <p:nvPr/>
        </p:nvGrpSpPr>
        <p:grpSpPr>
          <a:xfrm>
            <a:off x="1736651" y="1084522"/>
            <a:ext cx="8750596" cy="5475767"/>
            <a:chOff x="685800" y="1547813"/>
            <a:chExt cx="8458200" cy="5310187"/>
          </a:xfrm>
        </p:grpSpPr>
        <p:sp>
          <p:nvSpPr>
            <p:cNvPr id="5" name="AutoShape 12"/>
            <p:cNvSpPr>
              <a:spLocks noChangeArrowheads="1"/>
            </p:cNvSpPr>
            <p:nvPr/>
          </p:nvSpPr>
          <p:spPr bwMode="auto">
            <a:xfrm>
              <a:off x="2577465" y="1547813"/>
              <a:ext cx="6566535" cy="5310187"/>
            </a:xfrm>
            <a:prstGeom prst="rightArrow">
              <a:avLst>
                <a:gd name="adj1" fmla="val 50000"/>
                <a:gd name="adj2" fmla="val 30909"/>
              </a:avLst>
            </a:prstGeom>
            <a:solidFill>
              <a:srgbClr val="BFBFBF"/>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6" name="Rectangle 13"/>
            <p:cNvSpPr>
              <a:spLocks noChangeArrowheads="1"/>
            </p:cNvSpPr>
            <p:nvPr/>
          </p:nvSpPr>
          <p:spPr bwMode="auto">
            <a:xfrm>
              <a:off x="685800" y="2363007"/>
              <a:ext cx="1947545" cy="3573139"/>
            </a:xfrm>
            <a:prstGeom prst="rect">
              <a:avLst/>
            </a:prstGeom>
            <a:solidFill>
              <a:srgbClr val="1F497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fontAlgn="base">
                <a:spcBef>
                  <a:spcPts val="1200"/>
                </a:spcBef>
                <a:spcAft>
                  <a:spcPct val="0"/>
                </a:spcAft>
              </a:pPr>
              <a:endParaRPr lang="en-US" sz="1200" b="1" dirty="0">
                <a:solidFill>
                  <a:srgbClr val="FFFFFF"/>
                </a:solidFill>
                <a:latin typeface="Arial Narrow" pitchFamily="34" charset="0"/>
              </a:endParaRPr>
            </a:p>
            <a:p>
              <a:pPr fontAlgn="base">
                <a:spcBef>
                  <a:spcPts val="600"/>
                </a:spcBef>
                <a:spcAft>
                  <a:spcPts val="600"/>
                </a:spcAft>
                <a:buFont typeface="Arial" pitchFamily="34" charset="0"/>
                <a:buChar char="•"/>
              </a:pPr>
              <a:r>
                <a:rPr lang="en-US" sz="1200" dirty="0">
                  <a:solidFill>
                    <a:srgbClr val="FFFFFF"/>
                  </a:solidFill>
                  <a:latin typeface="Arial Narrow" pitchFamily="34" charset="0"/>
                </a:rPr>
                <a:t>Clinical Laboratory Sciences</a:t>
              </a:r>
            </a:p>
            <a:p>
              <a:pPr fontAlgn="base">
                <a:spcBef>
                  <a:spcPts val="600"/>
                </a:spcBef>
                <a:spcAft>
                  <a:spcPts val="600"/>
                </a:spcAft>
                <a:buClr>
                  <a:srgbClr val="FFFFFF"/>
                </a:buClr>
                <a:buFont typeface="Symbol" pitchFamily="18" charset="2"/>
                <a:buChar char="·"/>
              </a:pPr>
              <a:r>
                <a:rPr lang="en-US" sz="1200" dirty="0">
                  <a:solidFill>
                    <a:srgbClr val="FFFFFF"/>
                  </a:solidFill>
                  <a:latin typeface="Arial Narrow" pitchFamily="34" charset="0"/>
                </a:rPr>
                <a:t>Dental Hygiene</a:t>
              </a:r>
            </a:p>
            <a:p>
              <a:pPr fontAlgn="base">
                <a:spcBef>
                  <a:spcPts val="600"/>
                </a:spcBef>
                <a:spcAft>
                  <a:spcPts val="600"/>
                </a:spcAft>
                <a:buClr>
                  <a:srgbClr val="FFFFFF"/>
                </a:buClr>
                <a:buFont typeface="Symbol" pitchFamily="18" charset="2"/>
                <a:buChar char="·"/>
              </a:pPr>
              <a:r>
                <a:rPr lang="en-US" sz="1200" dirty="0">
                  <a:solidFill>
                    <a:srgbClr val="FFFFFF"/>
                  </a:solidFill>
                  <a:latin typeface="Arial Narrow" pitchFamily="34" charset="0"/>
                </a:rPr>
                <a:t>Dentistry</a:t>
              </a:r>
            </a:p>
            <a:p>
              <a:pPr fontAlgn="base">
                <a:spcBef>
                  <a:spcPts val="600"/>
                </a:spcBef>
                <a:spcAft>
                  <a:spcPts val="600"/>
                </a:spcAft>
                <a:buClr>
                  <a:srgbClr val="FFFFFF"/>
                </a:buClr>
                <a:buFont typeface="Symbol" pitchFamily="18" charset="2"/>
                <a:buChar char="·"/>
              </a:pPr>
              <a:r>
                <a:rPr lang="en-US" sz="1200" dirty="0">
                  <a:solidFill>
                    <a:srgbClr val="FFFFFF"/>
                  </a:solidFill>
                  <a:latin typeface="Arial Narrow" pitchFamily="34" charset="0"/>
                </a:rPr>
                <a:t>Medicine</a:t>
              </a:r>
            </a:p>
            <a:p>
              <a:pPr fontAlgn="base">
                <a:spcBef>
                  <a:spcPts val="600"/>
                </a:spcBef>
                <a:spcAft>
                  <a:spcPts val="600"/>
                </a:spcAft>
                <a:buClr>
                  <a:srgbClr val="FFFFFF"/>
                </a:buClr>
                <a:buFont typeface="Symbol" pitchFamily="18" charset="2"/>
                <a:buChar char="·"/>
              </a:pPr>
              <a:r>
                <a:rPr lang="en-US" sz="1200" dirty="0">
                  <a:solidFill>
                    <a:srgbClr val="FFFFFF"/>
                  </a:solidFill>
                  <a:latin typeface="Arial Narrow" pitchFamily="34" charset="0"/>
                </a:rPr>
                <a:t>Nursing (BSN,CNL)</a:t>
              </a:r>
            </a:p>
            <a:p>
              <a:pPr fontAlgn="base">
                <a:spcBef>
                  <a:spcPts val="600"/>
                </a:spcBef>
                <a:spcAft>
                  <a:spcPts val="600"/>
                </a:spcAft>
                <a:buClr>
                  <a:srgbClr val="FFFFFF"/>
                </a:buClr>
                <a:buFont typeface="Symbol" pitchFamily="18" charset="2"/>
                <a:buChar char="·"/>
              </a:pPr>
              <a:r>
                <a:rPr lang="en-US" sz="1200" dirty="0">
                  <a:solidFill>
                    <a:srgbClr val="FFFFFF"/>
                  </a:solidFill>
                  <a:latin typeface="Arial Narrow" pitchFamily="34" charset="0"/>
                </a:rPr>
                <a:t>Occupational Therapy</a:t>
              </a:r>
            </a:p>
            <a:p>
              <a:pPr fontAlgn="base">
                <a:spcBef>
                  <a:spcPts val="600"/>
                </a:spcBef>
                <a:spcAft>
                  <a:spcPts val="600"/>
                </a:spcAft>
                <a:buClr>
                  <a:srgbClr val="FFFFFF"/>
                </a:buClr>
                <a:buFont typeface="Symbol" pitchFamily="18" charset="2"/>
                <a:buChar char="·"/>
              </a:pPr>
              <a:r>
                <a:rPr lang="en-US" sz="1200" dirty="0">
                  <a:solidFill>
                    <a:srgbClr val="FFFFFF"/>
                  </a:solidFill>
                  <a:latin typeface="Arial Narrow" pitchFamily="34" charset="0"/>
                </a:rPr>
                <a:t>Physical Therapy</a:t>
              </a:r>
            </a:p>
            <a:p>
              <a:pPr fontAlgn="base">
                <a:spcBef>
                  <a:spcPts val="600"/>
                </a:spcBef>
                <a:spcAft>
                  <a:spcPts val="600"/>
                </a:spcAft>
                <a:buClr>
                  <a:srgbClr val="FFFFFF"/>
                </a:buClr>
                <a:buFont typeface="Symbol" pitchFamily="18" charset="2"/>
                <a:buChar char="·"/>
              </a:pPr>
              <a:r>
                <a:rPr lang="en-US" sz="1200" dirty="0">
                  <a:solidFill>
                    <a:srgbClr val="FFFFFF"/>
                  </a:solidFill>
                  <a:latin typeface="Arial Narrow" pitchFamily="34" charset="0"/>
                </a:rPr>
                <a:t>Physician Assistant</a:t>
              </a:r>
            </a:p>
            <a:p>
              <a:pPr fontAlgn="base">
                <a:spcBef>
                  <a:spcPts val="600"/>
                </a:spcBef>
                <a:spcAft>
                  <a:spcPts val="600"/>
                </a:spcAft>
                <a:buClr>
                  <a:srgbClr val="FFFFFF"/>
                </a:buClr>
                <a:buFont typeface="Symbol" pitchFamily="18" charset="2"/>
                <a:buChar char="·"/>
              </a:pPr>
              <a:r>
                <a:rPr lang="en-US" sz="1200" dirty="0">
                  <a:solidFill>
                    <a:srgbClr val="FFFFFF"/>
                  </a:solidFill>
                  <a:latin typeface="Arial Narrow" pitchFamily="34" charset="0"/>
                </a:rPr>
                <a:t>Radiologic Sciences</a:t>
              </a:r>
            </a:p>
            <a:p>
              <a:pPr fontAlgn="base">
                <a:spcBef>
                  <a:spcPts val="600"/>
                </a:spcBef>
                <a:spcAft>
                  <a:spcPts val="600"/>
                </a:spcAft>
                <a:buClr>
                  <a:srgbClr val="FFFFFF"/>
                </a:buClr>
                <a:buFont typeface="Symbol" pitchFamily="18" charset="2"/>
                <a:buChar char="·"/>
              </a:pPr>
              <a:r>
                <a:rPr lang="en-US" sz="1200" dirty="0">
                  <a:solidFill>
                    <a:srgbClr val="FFFFFF"/>
                  </a:solidFill>
                  <a:latin typeface="Arial Narrow" pitchFamily="34" charset="0"/>
                </a:rPr>
                <a:t>Respiratory Therapy</a:t>
              </a:r>
              <a:endParaRPr lang="en-US" sz="1200" dirty="0">
                <a:latin typeface="Arial" pitchFamily="34" charset="0"/>
              </a:endParaRPr>
            </a:p>
          </p:txBody>
        </p:sp>
        <p:sp>
          <p:nvSpPr>
            <p:cNvPr id="7" name="Rectangle 14"/>
            <p:cNvSpPr>
              <a:spLocks noChangeArrowheads="1"/>
            </p:cNvSpPr>
            <p:nvPr/>
          </p:nvSpPr>
          <p:spPr bwMode="auto">
            <a:xfrm>
              <a:off x="2705100" y="3086777"/>
              <a:ext cx="1486535" cy="2095124"/>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400" b="1" dirty="0">
                  <a:solidFill>
                    <a:srgbClr val="FFFFFF"/>
                  </a:solidFill>
                  <a:latin typeface="Arial Narrow" pitchFamily="34" charset="0"/>
                </a:rPr>
                <a:t>Core Competencies</a:t>
              </a:r>
            </a:p>
            <a:p>
              <a:pPr algn="ctr" fontAlgn="base">
                <a:spcBef>
                  <a:spcPct val="0"/>
                </a:spcBef>
                <a:spcAft>
                  <a:spcPts val="1000"/>
                </a:spcAft>
              </a:pPr>
              <a:r>
                <a:rPr lang="en-US" sz="1200" dirty="0">
                  <a:solidFill>
                    <a:srgbClr val="FFFFFF"/>
                  </a:solidFill>
                  <a:latin typeface="Arial Narrow" pitchFamily="34" charset="0"/>
                </a:rPr>
                <a:t>(Interprofessional Online Modules  and Live Small Group Cases)</a:t>
              </a:r>
              <a:endParaRPr lang="en-US" dirty="0">
                <a:latin typeface="Arial" pitchFamily="34" charset="0"/>
              </a:endParaRPr>
            </a:p>
          </p:txBody>
        </p:sp>
        <p:sp>
          <p:nvSpPr>
            <p:cNvPr id="8" name="Rectangle 15"/>
            <p:cNvSpPr>
              <a:spLocks noChangeArrowheads="1"/>
            </p:cNvSpPr>
            <p:nvPr/>
          </p:nvSpPr>
          <p:spPr bwMode="auto">
            <a:xfrm>
              <a:off x="4323715" y="3086777"/>
              <a:ext cx="1505585" cy="2095124"/>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400" b="1" dirty="0">
                  <a:solidFill>
                    <a:srgbClr val="FFFFFF"/>
                  </a:solidFill>
                  <a:latin typeface="Arial Narrow" pitchFamily="34" charset="0"/>
                </a:rPr>
                <a:t>Further Competency Development</a:t>
              </a:r>
            </a:p>
            <a:p>
              <a:pPr algn="ctr" fontAlgn="base">
                <a:spcBef>
                  <a:spcPct val="0"/>
                </a:spcBef>
                <a:spcAft>
                  <a:spcPts val="1000"/>
                </a:spcAft>
              </a:pPr>
              <a:r>
                <a:rPr lang="en-US" sz="1200" dirty="0">
                  <a:solidFill>
                    <a:srgbClr val="FFFFFF"/>
                  </a:solidFill>
                  <a:latin typeface="Arial Narrow" pitchFamily="34" charset="0"/>
                </a:rPr>
                <a:t>(Labs, Simulations, Standardized Patients)</a:t>
              </a:r>
              <a:endParaRPr lang="en-US" dirty="0">
                <a:latin typeface="Arial" pitchFamily="34" charset="0"/>
              </a:endParaRPr>
            </a:p>
          </p:txBody>
        </p:sp>
        <p:sp>
          <p:nvSpPr>
            <p:cNvPr id="9" name="Rectangle 16"/>
            <p:cNvSpPr>
              <a:spLocks noChangeArrowheads="1"/>
            </p:cNvSpPr>
            <p:nvPr/>
          </p:nvSpPr>
          <p:spPr bwMode="auto">
            <a:xfrm>
              <a:off x="5963920" y="3086777"/>
              <a:ext cx="1526540" cy="2095124"/>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400" b="1" dirty="0">
                  <a:solidFill>
                    <a:srgbClr val="FFFFFF"/>
                  </a:solidFill>
                  <a:latin typeface="Arial Narrow" pitchFamily="34" charset="0"/>
                </a:rPr>
                <a:t>Competency Implementation</a:t>
              </a:r>
            </a:p>
            <a:p>
              <a:pPr algn="ctr" fontAlgn="base">
                <a:spcBef>
                  <a:spcPct val="0"/>
                </a:spcBef>
                <a:spcAft>
                  <a:spcPts val="1000"/>
                </a:spcAft>
              </a:pPr>
              <a:r>
                <a:rPr lang="en-US" sz="1200" dirty="0">
                  <a:solidFill>
                    <a:srgbClr val="FFFFFF"/>
                  </a:solidFill>
                  <a:latin typeface="Arial Narrow" pitchFamily="34" charset="0"/>
                </a:rPr>
                <a:t>(Patient Care, Clinical Rotations)</a:t>
              </a:r>
              <a:endParaRPr lang="en-US" dirty="0">
                <a:latin typeface="Arial" pitchFamily="34" charset="0"/>
              </a:endParaRPr>
            </a:p>
          </p:txBody>
        </p:sp>
        <p:sp>
          <p:nvSpPr>
            <p:cNvPr id="11" name="AutoShape 18"/>
            <p:cNvSpPr>
              <a:spLocks noChangeArrowheads="1"/>
            </p:cNvSpPr>
            <p:nvPr/>
          </p:nvSpPr>
          <p:spPr bwMode="auto">
            <a:xfrm>
              <a:off x="7574280" y="3612462"/>
              <a:ext cx="1569720" cy="1249456"/>
            </a:xfrm>
            <a:prstGeom prst="rightArrow">
              <a:avLst>
                <a:gd name="adj1" fmla="val 50000"/>
                <a:gd name="adj2" fmla="val 31402"/>
              </a:avLst>
            </a:prstGeom>
            <a:solidFill>
              <a:srgbClr val="1F497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000" b="1" dirty="0">
                  <a:solidFill>
                    <a:srgbClr val="FFFFFF"/>
                  </a:solidFill>
                  <a:latin typeface="Arial Narrow" pitchFamily="34" charset="0"/>
                </a:rPr>
                <a:t>Healthy Perspectives</a:t>
              </a:r>
              <a:r>
                <a:rPr lang="en-US" sz="1000" dirty="0">
                  <a:solidFill>
                    <a:srgbClr val="FFFFFF"/>
                  </a:solidFill>
                  <a:latin typeface="Arial Narrow" pitchFamily="34" charset="0"/>
                </a:rPr>
                <a:t>: Better Health care through Better Understanding</a:t>
              </a:r>
            </a:p>
            <a:p>
              <a:pPr fontAlgn="base">
                <a:spcBef>
                  <a:spcPct val="0"/>
                </a:spcBef>
                <a:spcAft>
                  <a:spcPct val="0"/>
                </a:spcAft>
              </a:pPr>
              <a:endParaRPr lang="en-US" dirty="0">
                <a:latin typeface="Arial" pitchFamily="34" charset="0"/>
              </a:endParaRPr>
            </a:p>
          </p:txBody>
        </p:sp>
      </p:grpSp>
      <p:pic>
        <p:nvPicPr>
          <p:cNvPr id="13" name="Picture 1">
            <a:extLst>
              <a:ext uri="{FF2B5EF4-FFF2-40B4-BE49-F238E27FC236}">
                <a16:creationId xmlns:a16="http://schemas.microsoft.com/office/drawing/2014/main" id="{F9153695-7C8C-62A0-E85A-4FA3C090E40B}"/>
              </a:ext>
            </a:extLst>
          </p:cNvPr>
          <p:cNvPicPr>
            <a:picLocks noChangeAspect="1" noChangeArrowheads="1"/>
          </p:cNvPicPr>
          <p:nvPr/>
        </p:nvPicPr>
        <p:blipFill>
          <a:blip r:embed="rId2">
            <a:duotone>
              <a:schemeClr val="accent1">
                <a:shade val="45000"/>
                <a:satMod val="135000"/>
              </a:schemeClr>
              <a:prstClr val="white"/>
            </a:duotone>
          </a:blip>
          <a:stretch>
            <a:fillRect/>
          </a:stretch>
        </p:blipFill>
        <p:spPr bwMode="auto">
          <a:xfrm>
            <a:off x="1498086" y="6186376"/>
            <a:ext cx="2014871" cy="671624"/>
          </a:xfrm>
          <a:prstGeom prst="rect">
            <a:avLst/>
          </a:prstGeom>
          <a:solidFill>
            <a:schemeClr val="tx1"/>
          </a:solidFill>
          <a:ln w="9525">
            <a:noFill/>
            <a:miter lim="800000"/>
            <a:headEnd/>
            <a:tailEnd/>
          </a:ln>
          <a:effectLst/>
          <a:extLst>
            <a:ext uri="{91240B29-F687-4F45-9708-019B960494DF}">
              <a14:hiddenLine xmlns:a14="http://schemas.microsoft.com/office/drawing/2010/main" w="9525">
                <a:solidFill>
                  <a:srgbClr val="000000"/>
                </a:solidFill>
                <a:miter lim="800000"/>
                <a:headEnd/>
                <a:tailEnd/>
              </a14:hiddenLine>
            </a:ext>
          </a:extLst>
        </p:spPr>
      </p:pic>
      <p:sp>
        <p:nvSpPr>
          <p:cNvPr id="14" name="Footer Placeholder 13">
            <a:extLst>
              <a:ext uri="{FF2B5EF4-FFF2-40B4-BE49-F238E27FC236}">
                <a16:creationId xmlns:a16="http://schemas.microsoft.com/office/drawing/2014/main" id="{F8001E4A-98AE-B456-BBC1-DB5AA857071B}"/>
              </a:ext>
            </a:extLst>
          </p:cNvPr>
          <p:cNvSpPr>
            <a:spLocks noGrp="1"/>
          </p:cNvSpPr>
          <p:nvPr>
            <p:ph type="ftr" sz="quarter" idx="11"/>
          </p:nvPr>
        </p:nvSpPr>
        <p:spPr>
          <a:xfrm>
            <a:off x="3556000" y="6356351"/>
            <a:ext cx="4600028" cy="365125"/>
          </a:xfrm>
        </p:spPr>
        <p:txBody>
          <a:bodyPr/>
          <a:lstStyle/>
          <a:p>
            <a:pPr algn="ctr">
              <a:defRPr/>
            </a:pPr>
            <a:r>
              <a:rPr lang="en-US" dirty="0"/>
              <a:t>Dr. SC Mishoe, Medical College of Georgia, AU, Augusta, GA 2013</a:t>
            </a:r>
          </a:p>
        </p:txBody>
      </p:sp>
    </p:spTree>
  </p:cSld>
  <p:clrMapOvr>
    <a:masterClrMapping/>
  </p:clrMapOvr>
  <p:transition>
    <p:zoom dir="in"/>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8568" y="839973"/>
            <a:ext cx="9144000" cy="762585"/>
          </a:xfrm>
        </p:spPr>
        <p:txBody>
          <a:bodyPr>
            <a:noAutofit/>
          </a:bodyPr>
          <a:lstStyle/>
          <a:p>
            <a:r>
              <a:rPr lang="en-US" sz="3600" i="1" dirty="0"/>
              <a:t>Healthy Perspectives </a:t>
            </a:r>
            <a:br>
              <a:rPr lang="en-US" sz="3600" i="1" dirty="0"/>
            </a:br>
            <a:r>
              <a:rPr lang="en-US" sz="3600" dirty="0"/>
              <a:t>Educational Delivery Model</a:t>
            </a:r>
          </a:p>
        </p:txBody>
      </p:sp>
      <p:grpSp>
        <p:nvGrpSpPr>
          <p:cNvPr id="4" name="Group 1"/>
          <p:cNvGrpSpPr>
            <a:grpSpLocks noGrp="1"/>
          </p:cNvGrpSpPr>
          <p:nvPr/>
        </p:nvGrpSpPr>
        <p:grpSpPr bwMode="auto">
          <a:xfrm>
            <a:off x="1981200" y="1935127"/>
            <a:ext cx="8229600" cy="4525963"/>
            <a:chOff x="682" y="2511"/>
            <a:chExt cx="14416" cy="8371"/>
          </a:xfrm>
        </p:grpSpPr>
        <p:grpSp>
          <p:nvGrpSpPr>
            <p:cNvPr id="5" name="Group 4"/>
            <p:cNvGrpSpPr>
              <a:grpSpLocks/>
            </p:cNvGrpSpPr>
            <p:nvPr/>
          </p:nvGrpSpPr>
          <p:grpSpPr bwMode="auto">
            <a:xfrm>
              <a:off x="11689" y="4215"/>
              <a:ext cx="2531" cy="1801"/>
              <a:chOff x="11703" y="4551"/>
              <a:chExt cx="2531" cy="1801"/>
            </a:xfrm>
          </p:grpSpPr>
          <p:cxnSp>
            <p:nvCxnSpPr>
              <p:cNvPr id="36" name="AutoShape 3"/>
              <p:cNvCxnSpPr>
                <a:cxnSpLocks noChangeShapeType="1"/>
              </p:cNvCxnSpPr>
              <p:nvPr/>
            </p:nvCxnSpPr>
            <p:spPr bwMode="auto">
              <a:xfrm>
                <a:off x="11703" y="5380"/>
                <a:ext cx="2531" cy="0"/>
              </a:xfrm>
              <a:prstGeom prst="straightConnector1">
                <a:avLst/>
              </a:prstGeom>
              <a:noFill/>
              <a:ln w="9525">
                <a:solidFill>
                  <a:schemeClr val="bg1"/>
                </a:solidFill>
                <a:round/>
                <a:headEnd/>
                <a:tailEnd/>
              </a:ln>
            </p:spPr>
          </p:cxnSp>
          <p:cxnSp>
            <p:nvCxnSpPr>
              <p:cNvPr id="37" name="AutoShape 4"/>
              <p:cNvCxnSpPr>
                <a:cxnSpLocks noChangeShapeType="1"/>
              </p:cNvCxnSpPr>
              <p:nvPr/>
            </p:nvCxnSpPr>
            <p:spPr bwMode="auto">
              <a:xfrm flipV="1">
                <a:off x="14234" y="4551"/>
                <a:ext cx="0" cy="823"/>
              </a:xfrm>
              <a:prstGeom prst="straightConnector1">
                <a:avLst/>
              </a:prstGeom>
              <a:noFill/>
              <a:ln w="9525">
                <a:solidFill>
                  <a:schemeClr val="bg1"/>
                </a:solidFill>
                <a:round/>
                <a:headEnd/>
                <a:tailEnd/>
              </a:ln>
            </p:spPr>
          </p:cxnSp>
          <p:cxnSp>
            <p:nvCxnSpPr>
              <p:cNvPr id="38" name="AutoShape 5"/>
              <p:cNvCxnSpPr>
                <a:cxnSpLocks noChangeShapeType="1"/>
              </p:cNvCxnSpPr>
              <p:nvPr/>
            </p:nvCxnSpPr>
            <p:spPr bwMode="auto">
              <a:xfrm flipV="1">
                <a:off x="11703" y="4551"/>
                <a:ext cx="0" cy="823"/>
              </a:xfrm>
              <a:prstGeom prst="straightConnector1">
                <a:avLst/>
              </a:prstGeom>
              <a:noFill/>
              <a:ln w="9525">
                <a:solidFill>
                  <a:schemeClr val="bg1"/>
                </a:solidFill>
                <a:round/>
                <a:headEnd/>
                <a:tailEnd/>
              </a:ln>
            </p:spPr>
          </p:cxnSp>
          <p:cxnSp>
            <p:nvCxnSpPr>
              <p:cNvPr id="39" name="AutoShape 6"/>
              <p:cNvCxnSpPr>
                <a:cxnSpLocks noChangeShapeType="1"/>
              </p:cNvCxnSpPr>
              <p:nvPr/>
            </p:nvCxnSpPr>
            <p:spPr bwMode="auto">
              <a:xfrm>
                <a:off x="12928" y="5380"/>
                <a:ext cx="1" cy="972"/>
              </a:xfrm>
              <a:prstGeom prst="straightConnector1">
                <a:avLst/>
              </a:prstGeom>
              <a:noFill/>
              <a:ln w="9525">
                <a:solidFill>
                  <a:schemeClr val="bg1"/>
                </a:solidFill>
                <a:round/>
                <a:headEnd/>
                <a:tailEnd type="triangle" w="med" len="med"/>
              </a:ln>
            </p:spPr>
          </p:cxnSp>
        </p:grpSp>
        <p:grpSp>
          <p:nvGrpSpPr>
            <p:cNvPr id="6" name="Group 7"/>
            <p:cNvGrpSpPr>
              <a:grpSpLocks/>
            </p:cNvGrpSpPr>
            <p:nvPr/>
          </p:nvGrpSpPr>
          <p:grpSpPr bwMode="auto">
            <a:xfrm>
              <a:off x="6665" y="4215"/>
              <a:ext cx="2531" cy="1801"/>
              <a:chOff x="6679" y="4551"/>
              <a:chExt cx="2531" cy="1801"/>
            </a:xfrm>
          </p:grpSpPr>
          <p:cxnSp>
            <p:nvCxnSpPr>
              <p:cNvPr id="32" name="AutoShape 8"/>
              <p:cNvCxnSpPr>
                <a:cxnSpLocks noChangeShapeType="1"/>
              </p:cNvCxnSpPr>
              <p:nvPr/>
            </p:nvCxnSpPr>
            <p:spPr bwMode="auto">
              <a:xfrm>
                <a:off x="6679" y="5380"/>
                <a:ext cx="2531" cy="0"/>
              </a:xfrm>
              <a:prstGeom prst="straightConnector1">
                <a:avLst/>
              </a:prstGeom>
              <a:noFill/>
              <a:ln w="9525">
                <a:solidFill>
                  <a:schemeClr val="bg1"/>
                </a:solidFill>
                <a:round/>
                <a:headEnd/>
                <a:tailEnd/>
              </a:ln>
            </p:spPr>
          </p:cxnSp>
          <p:cxnSp>
            <p:nvCxnSpPr>
              <p:cNvPr id="33" name="AutoShape 9"/>
              <p:cNvCxnSpPr>
                <a:cxnSpLocks noChangeShapeType="1"/>
              </p:cNvCxnSpPr>
              <p:nvPr/>
            </p:nvCxnSpPr>
            <p:spPr bwMode="auto">
              <a:xfrm flipV="1">
                <a:off x="6679" y="4551"/>
                <a:ext cx="0" cy="823"/>
              </a:xfrm>
              <a:prstGeom prst="straightConnector1">
                <a:avLst/>
              </a:prstGeom>
              <a:noFill/>
              <a:ln w="9525">
                <a:solidFill>
                  <a:schemeClr val="bg1"/>
                </a:solidFill>
                <a:round/>
                <a:headEnd/>
                <a:tailEnd/>
              </a:ln>
            </p:spPr>
          </p:cxnSp>
          <p:cxnSp>
            <p:nvCxnSpPr>
              <p:cNvPr id="34" name="AutoShape 10"/>
              <p:cNvCxnSpPr>
                <a:cxnSpLocks noChangeShapeType="1"/>
              </p:cNvCxnSpPr>
              <p:nvPr/>
            </p:nvCxnSpPr>
            <p:spPr bwMode="auto">
              <a:xfrm flipV="1">
                <a:off x="9210" y="4551"/>
                <a:ext cx="0" cy="823"/>
              </a:xfrm>
              <a:prstGeom prst="straightConnector1">
                <a:avLst/>
              </a:prstGeom>
              <a:noFill/>
              <a:ln w="9525">
                <a:solidFill>
                  <a:schemeClr val="bg1"/>
                </a:solidFill>
                <a:round/>
                <a:headEnd/>
                <a:tailEnd/>
              </a:ln>
            </p:spPr>
          </p:cxnSp>
          <p:cxnSp>
            <p:nvCxnSpPr>
              <p:cNvPr id="35" name="AutoShape 11"/>
              <p:cNvCxnSpPr>
                <a:cxnSpLocks noChangeShapeType="1"/>
              </p:cNvCxnSpPr>
              <p:nvPr/>
            </p:nvCxnSpPr>
            <p:spPr bwMode="auto">
              <a:xfrm>
                <a:off x="7911" y="5380"/>
                <a:ext cx="1" cy="972"/>
              </a:xfrm>
              <a:prstGeom prst="straightConnector1">
                <a:avLst/>
              </a:prstGeom>
              <a:noFill/>
              <a:ln w="9525">
                <a:solidFill>
                  <a:schemeClr val="bg1"/>
                </a:solidFill>
                <a:round/>
                <a:headEnd/>
                <a:tailEnd type="triangle" w="med" len="med"/>
              </a:ln>
            </p:spPr>
          </p:cxnSp>
        </p:grpSp>
        <p:grpSp>
          <p:nvGrpSpPr>
            <p:cNvPr id="7" name="Group 12"/>
            <p:cNvGrpSpPr>
              <a:grpSpLocks/>
            </p:cNvGrpSpPr>
            <p:nvPr/>
          </p:nvGrpSpPr>
          <p:grpSpPr bwMode="auto">
            <a:xfrm>
              <a:off x="1632" y="4215"/>
              <a:ext cx="2531" cy="1795"/>
              <a:chOff x="1646" y="4551"/>
              <a:chExt cx="2531" cy="1795"/>
            </a:xfrm>
          </p:grpSpPr>
          <p:cxnSp>
            <p:nvCxnSpPr>
              <p:cNvPr id="28" name="AutoShape 13"/>
              <p:cNvCxnSpPr>
                <a:cxnSpLocks noChangeShapeType="1"/>
              </p:cNvCxnSpPr>
              <p:nvPr/>
            </p:nvCxnSpPr>
            <p:spPr bwMode="auto">
              <a:xfrm>
                <a:off x="1646" y="5380"/>
                <a:ext cx="2531" cy="0"/>
              </a:xfrm>
              <a:prstGeom prst="straightConnector1">
                <a:avLst/>
              </a:prstGeom>
              <a:noFill/>
              <a:ln w="9525">
                <a:solidFill>
                  <a:schemeClr val="bg1"/>
                </a:solidFill>
                <a:round/>
                <a:headEnd/>
                <a:tailEnd/>
              </a:ln>
            </p:spPr>
          </p:cxnSp>
          <p:cxnSp>
            <p:nvCxnSpPr>
              <p:cNvPr id="29" name="AutoShape 14"/>
              <p:cNvCxnSpPr>
                <a:cxnSpLocks noChangeShapeType="1"/>
              </p:cNvCxnSpPr>
              <p:nvPr/>
            </p:nvCxnSpPr>
            <p:spPr bwMode="auto">
              <a:xfrm flipV="1">
                <a:off x="1646" y="4557"/>
                <a:ext cx="0" cy="823"/>
              </a:xfrm>
              <a:prstGeom prst="straightConnector1">
                <a:avLst/>
              </a:prstGeom>
              <a:noFill/>
              <a:ln w="9525">
                <a:solidFill>
                  <a:schemeClr val="bg1"/>
                </a:solidFill>
                <a:round/>
                <a:headEnd/>
                <a:tailEnd/>
              </a:ln>
            </p:spPr>
          </p:cxnSp>
          <p:cxnSp>
            <p:nvCxnSpPr>
              <p:cNvPr id="30" name="AutoShape 15"/>
              <p:cNvCxnSpPr>
                <a:cxnSpLocks noChangeShapeType="1"/>
              </p:cNvCxnSpPr>
              <p:nvPr/>
            </p:nvCxnSpPr>
            <p:spPr bwMode="auto">
              <a:xfrm flipV="1">
                <a:off x="4177" y="4551"/>
                <a:ext cx="0" cy="823"/>
              </a:xfrm>
              <a:prstGeom prst="straightConnector1">
                <a:avLst/>
              </a:prstGeom>
              <a:noFill/>
              <a:ln w="9525">
                <a:solidFill>
                  <a:schemeClr val="bg1"/>
                </a:solidFill>
                <a:round/>
                <a:headEnd/>
                <a:tailEnd/>
              </a:ln>
            </p:spPr>
          </p:cxnSp>
          <p:cxnSp>
            <p:nvCxnSpPr>
              <p:cNvPr id="31" name="AutoShape 16"/>
              <p:cNvCxnSpPr>
                <a:cxnSpLocks noChangeShapeType="1"/>
              </p:cNvCxnSpPr>
              <p:nvPr/>
            </p:nvCxnSpPr>
            <p:spPr bwMode="auto">
              <a:xfrm>
                <a:off x="2896" y="5374"/>
                <a:ext cx="1" cy="972"/>
              </a:xfrm>
              <a:prstGeom prst="straightConnector1">
                <a:avLst/>
              </a:prstGeom>
              <a:noFill/>
              <a:ln w="9525">
                <a:solidFill>
                  <a:schemeClr val="bg1"/>
                </a:solidFill>
                <a:round/>
                <a:headEnd/>
                <a:tailEnd type="triangle" w="med" len="med"/>
              </a:ln>
            </p:spPr>
          </p:cxnSp>
        </p:grpSp>
        <p:sp>
          <p:nvSpPr>
            <p:cNvPr id="8" name="AutoShape 17"/>
            <p:cNvSpPr>
              <a:spLocks noChangeArrowheads="1"/>
            </p:cNvSpPr>
            <p:nvPr/>
          </p:nvSpPr>
          <p:spPr bwMode="auto">
            <a:xfrm>
              <a:off x="2299" y="7623"/>
              <a:ext cx="1269" cy="1550"/>
            </a:xfrm>
            <a:prstGeom prst="downArrow">
              <a:avLst>
                <a:gd name="adj1" fmla="val 50000"/>
                <a:gd name="adj2" fmla="val 30536"/>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AutoShape 18"/>
            <p:cNvSpPr>
              <a:spLocks noChangeArrowheads="1"/>
            </p:cNvSpPr>
            <p:nvPr/>
          </p:nvSpPr>
          <p:spPr bwMode="auto">
            <a:xfrm>
              <a:off x="1742" y="9379"/>
              <a:ext cx="2421" cy="1503"/>
            </a:xfrm>
            <a:prstGeom prst="roundRect">
              <a:avLst>
                <a:gd name="adj" fmla="val 16667"/>
              </a:avLst>
            </a:prstGeom>
            <a:solidFill>
              <a:srgbClr val="FFFFFF"/>
            </a:solidFill>
            <a:ln w="38100">
              <a:solidFill>
                <a:srgbClr val="548DD4"/>
              </a:solidFill>
              <a:prstDash val="solid"/>
              <a:round/>
              <a:headEnd/>
              <a:tailEnd/>
            </a:ln>
            <a:effectLst/>
          </p:spPr>
          <p:txBody>
            <a:bodyPr vert="horz" wrap="square" lIns="91440" tIns="182880" rIns="91440" bIns="45720" numCol="1" anchor="ctr" anchorCtr="0" compatLnSpc="1">
              <a:prstTxWarp prst="textNoShape">
                <a:avLst/>
              </a:prstTxWarp>
            </a:bodyPr>
            <a:lstStyle/>
            <a:p>
              <a:pPr algn="ctr" fontAlgn="base">
                <a:spcBef>
                  <a:spcPct val="0"/>
                </a:spcBef>
                <a:spcAft>
                  <a:spcPts val="1000"/>
                </a:spcAft>
              </a:pPr>
              <a:endParaRPr lang="en-US" sz="1100" dirty="0">
                <a:latin typeface="Calibri" pitchFamily="34" charset="0"/>
              </a:endParaRPr>
            </a:p>
            <a:p>
              <a:pPr algn="ctr" fontAlgn="base">
                <a:spcBef>
                  <a:spcPct val="0"/>
                </a:spcBef>
                <a:spcAft>
                  <a:spcPts val="1000"/>
                </a:spcAft>
              </a:pPr>
              <a:r>
                <a:rPr lang="en-US" sz="1100" dirty="0">
                  <a:latin typeface="Calibri" pitchFamily="34" charset="0"/>
                </a:rPr>
                <a:t>Interprofessional groups of health professional students </a:t>
              </a:r>
            </a:p>
            <a:p>
              <a:pPr algn="ctr" fontAlgn="base">
                <a:spcBef>
                  <a:spcPct val="0"/>
                </a:spcBef>
                <a:spcAft>
                  <a:spcPct val="0"/>
                </a:spcAft>
              </a:pPr>
              <a:endParaRPr lang="en-US" dirty="0">
                <a:latin typeface="Arial" pitchFamily="34" charset="0"/>
              </a:endParaRPr>
            </a:p>
          </p:txBody>
        </p:sp>
        <p:sp>
          <p:nvSpPr>
            <p:cNvPr id="10" name="AutoShape 19"/>
            <p:cNvSpPr>
              <a:spLocks noChangeArrowheads="1"/>
            </p:cNvSpPr>
            <p:nvPr/>
          </p:nvSpPr>
          <p:spPr bwMode="auto">
            <a:xfrm>
              <a:off x="6775" y="9379"/>
              <a:ext cx="2421" cy="1503"/>
            </a:xfrm>
            <a:prstGeom prst="roundRect">
              <a:avLst>
                <a:gd name="adj" fmla="val 16667"/>
              </a:avLst>
            </a:prstGeom>
            <a:solidFill>
              <a:srgbClr val="FFFFFF"/>
            </a:solidFill>
            <a:ln w="38100">
              <a:solidFill>
                <a:srgbClr val="1F497D"/>
              </a:solidFill>
              <a:prstDash val="solid"/>
              <a:round/>
              <a:headEnd/>
              <a:tailEnd/>
            </a:ln>
            <a:effectLst/>
          </p:spPr>
          <p:txBody>
            <a:bodyPr vert="horz" wrap="square" lIns="91440" tIns="274320" rIns="91440" bIns="45720" numCol="1" anchor="ctr" anchorCtr="0" compatLnSpc="1">
              <a:prstTxWarp prst="textNoShape">
                <a:avLst/>
              </a:prstTxWarp>
            </a:bodyPr>
            <a:lstStyle/>
            <a:p>
              <a:pPr algn="ctr" fontAlgn="base">
                <a:spcBef>
                  <a:spcPct val="0"/>
                </a:spcBef>
                <a:spcAft>
                  <a:spcPts val="1000"/>
                </a:spcAft>
              </a:pPr>
              <a:endParaRPr lang="en-US" sz="1100" dirty="0">
                <a:latin typeface="Calibri" pitchFamily="34" charset="0"/>
              </a:endParaRPr>
            </a:p>
            <a:p>
              <a:pPr algn="ctr" fontAlgn="base">
                <a:spcBef>
                  <a:spcPct val="0"/>
                </a:spcBef>
                <a:spcAft>
                  <a:spcPts val="1000"/>
                </a:spcAft>
              </a:pPr>
              <a:r>
                <a:rPr lang="en-US" sz="1100" dirty="0">
                  <a:latin typeface="Calibri" pitchFamily="34" charset="0"/>
                </a:rPr>
                <a:t>Incorporate by discipline and interprofessional</a:t>
              </a:r>
              <a:r>
                <a:rPr lang="en-US" sz="1100" dirty="0">
                  <a:solidFill>
                    <a:srgbClr val="FFFFFF"/>
                  </a:solidFill>
                  <a:latin typeface="Calibri" pitchFamily="34" charset="0"/>
                </a:rPr>
                <a:t> groups </a:t>
              </a:r>
              <a:endParaRPr lang="en-US" sz="1100" dirty="0">
                <a:solidFill>
                  <a:srgbClr val="FFFFFF"/>
                </a:solidFill>
                <a:latin typeface="Times New Roman" pitchFamily="18" charset="0"/>
              </a:endParaRPr>
            </a:p>
            <a:p>
              <a:pPr algn="ctr" fontAlgn="base">
                <a:spcBef>
                  <a:spcPct val="0"/>
                </a:spcBef>
                <a:spcAft>
                  <a:spcPct val="0"/>
                </a:spcAft>
              </a:pPr>
              <a:endParaRPr lang="en-US" dirty="0">
                <a:latin typeface="Arial" pitchFamily="34" charset="0"/>
              </a:endParaRPr>
            </a:p>
          </p:txBody>
        </p:sp>
        <p:sp>
          <p:nvSpPr>
            <p:cNvPr id="11" name="AutoShape 20"/>
            <p:cNvSpPr>
              <a:spLocks noChangeArrowheads="1"/>
            </p:cNvSpPr>
            <p:nvPr/>
          </p:nvSpPr>
          <p:spPr bwMode="auto">
            <a:xfrm>
              <a:off x="11689" y="9379"/>
              <a:ext cx="2421" cy="1503"/>
            </a:xfrm>
            <a:prstGeom prst="roundRect">
              <a:avLst>
                <a:gd name="adj" fmla="val 16667"/>
              </a:avLst>
            </a:prstGeom>
            <a:solidFill>
              <a:srgbClr val="FFFFFF"/>
            </a:solidFill>
            <a:ln w="38100">
              <a:solidFill>
                <a:srgbClr val="9BBB59"/>
              </a:solidFill>
              <a:prstDash val="solid"/>
              <a:round/>
              <a:headEnd/>
              <a:tailEnd/>
            </a:ln>
            <a:effectLst/>
          </p:spPr>
          <p:txBody>
            <a:bodyPr vert="horz" wrap="square" lIns="91440" tIns="365760" rIns="91440" bIns="45720" numCol="1" anchor="ctr" anchorCtr="0" compatLnSpc="1">
              <a:prstTxWarp prst="textNoShape">
                <a:avLst/>
              </a:prstTxWarp>
            </a:bodyPr>
            <a:lstStyle/>
            <a:p>
              <a:pPr algn="ctr" fontAlgn="base">
                <a:spcBef>
                  <a:spcPct val="0"/>
                </a:spcBef>
                <a:spcAft>
                  <a:spcPts val="1000"/>
                </a:spcAft>
              </a:pPr>
              <a:r>
                <a:rPr lang="en-US" sz="1100" dirty="0">
                  <a:latin typeface="Calibri" pitchFamily="34" charset="0"/>
                </a:rPr>
                <a:t>Incorporate by discipline </a:t>
              </a:r>
            </a:p>
            <a:p>
              <a:pPr algn="ctr" fontAlgn="base">
                <a:spcBef>
                  <a:spcPct val="0"/>
                </a:spcBef>
                <a:spcAft>
                  <a:spcPct val="0"/>
                </a:spcAft>
              </a:pPr>
              <a:endParaRPr lang="en-US" dirty="0">
                <a:latin typeface="Arial" pitchFamily="34" charset="0"/>
              </a:endParaRPr>
            </a:p>
          </p:txBody>
        </p:sp>
        <p:sp>
          <p:nvSpPr>
            <p:cNvPr id="12" name="Rectangle 21"/>
            <p:cNvSpPr>
              <a:spLocks noChangeArrowheads="1"/>
            </p:cNvSpPr>
            <p:nvPr/>
          </p:nvSpPr>
          <p:spPr bwMode="auto">
            <a:xfrm>
              <a:off x="1175" y="6103"/>
              <a:ext cx="3528" cy="1289"/>
            </a:xfrm>
            <a:prstGeom prst="rect">
              <a:avLst/>
            </a:prstGeom>
            <a:solidFill>
              <a:srgbClr val="FFFFFF"/>
            </a:solidFill>
            <a:ln w="76200">
              <a:solidFill>
                <a:srgbClr val="548DD4"/>
              </a:solid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ts val="1000"/>
                </a:spcAft>
              </a:pPr>
              <a:r>
                <a:rPr lang="en-US" sz="1100" dirty="0">
                  <a:solidFill>
                    <a:srgbClr val="1F497D"/>
                  </a:solidFill>
                  <a:latin typeface="Calibri" pitchFamily="34" charset="0"/>
                </a:rPr>
                <a:t>Online Interprofessional Modules</a:t>
              </a:r>
              <a:endParaRPr lang="en-US" dirty="0">
                <a:latin typeface="Arial" pitchFamily="34" charset="0"/>
              </a:endParaRPr>
            </a:p>
          </p:txBody>
        </p:sp>
        <p:sp>
          <p:nvSpPr>
            <p:cNvPr id="13" name="Rectangle 22"/>
            <p:cNvSpPr>
              <a:spLocks noChangeArrowheads="1"/>
            </p:cNvSpPr>
            <p:nvPr/>
          </p:nvSpPr>
          <p:spPr bwMode="auto">
            <a:xfrm>
              <a:off x="11127" y="6103"/>
              <a:ext cx="3528" cy="1289"/>
            </a:xfrm>
            <a:prstGeom prst="rect">
              <a:avLst/>
            </a:prstGeom>
            <a:solidFill>
              <a:srgbClr val="FFFFFF"/>
            </a:solidFill>
            <a:ln w="76200">
              <a:solidFill>
                <a:srgbClr val="9BBB59"/>
              </a:solid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ts val="1000"/>
                </a:spcAft>
              </a:pPr>
              <a:r>
                <a:rPr lang="en-US" sz="1100" dirty="0">
                  <a:solidFill>
                    <a:srgbClr val="1F497D"/>
                  </a:solidFill>
                  <a:latin typeface="Calibri" pitchFamily="34" charset="0"/>
                </a:rPr>
                <a:t>Clinical</a:t>
              </a:r>
              <a:endParaRPr lang="en-US" dirty="0">
                <a:latin typeface="Arial" pitchFamily="34" charset="0"/>
              </a:endParaRPr>
            </a:p>
          </p:txBody>
        </p:sp>
        <p:sp>
          <p:nvSpPr>
            <p:cNvPr id="14" name="Rectangle 23"/>
            <p:cNvSpPr>
              <a:spLocks noChangeArrowheads="1"/>
            </p:cNvSpPr>
            <p:nvPr/>
          </p:nvSpPr>
          <p:spPr bwMode="auto">
            <a:xfrm>
              <a:off x="6168" y="6103"/>
              <a:ext cx="3529" cy="1289"/>
            </a:xfrm>
            <a:prstGeom prst="rect">
              <a:avLst/>
            </a:prstGeom>
            <a:solidFill>
              <a:srgbClr val="FFFFFF"/>
            </a:solidFill>
            <a:ln w="76200">
              <a:solidFill>
                <a:srgbClr val="1F497D"/>
              </a:solid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US" sz="1100" dirty="0">
                  <a:solidFill>
                    <a:srgbClr val="1F497D"/>
                  </a:solidFill>
                  <a:latin typeface="Calibri" pitchFamily="34" charset="0"/>
                </a:rPr>
                <a:t>Simulations,</a:t>
              </a:r>
            </a:p>
            <a:p>
              <a:pPr algn="ctr" fontAlgn="base">
                <a:spcBef>
                  <a:spcPct val="0"/>
                </a:spcBef>
                <a:spcAft>
                  <a:spcPct val="0"/>
                </a:spcAft>
              </a:pPr>
              <a:r>
                <a:rPr lang="en-US" sz="1100" dirty="0">
                  <a:solidFill>
                    <a:srgbClr val="1F497D"/>
                  </a:solidFill>
                  <a:latin typeface="Calibri" pitchFamily="34" charset="0"/>
                </a:rPr>
                <a:t>Standardized Patients </a:t>
              </a:r>
              <a:endParaRPr lang="en-US" dirty="0">
                <a:latin typeface="Arial" pitchFamily="34" charset="0"/>
              </a:endParaRPr>
            </a:p>
          </p:txBody>
        </p:sp>
        <p:sp>
          <p:nvSpPr>
            <p:cNvPr id="15" name="AutoShape 24"/>
            <p:cNvSpPr>
              <a:spLocks noChangeArrowheads="1"/>
            </p:cNvSpPr>
            <p:nvPr/>
          </p:nvSpPr>
          <p:spPr bwMode="auto">
            <a:xfrm>
              <a:off x="12258" y="7623"/>
              <a:ext cx="1269" cy="1550"/>
            </a:xfrm>
            <a:prstGeom prst="downArrow">
              <a:avLst>
                <a:gd name="adj1" fmla="val 50000"/>
                <a:gd name="adj2" fmla="val 30536"/>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AutoShape 25"/>
            <p:cNvSpPr>
              <a:spLocks noChangeArrowheads="1"/>
            </p:cNvSpPr>
            <p:nvPr/>
          </p:nvSpPr>
          <p:spPr bwMode="auto">
            <a:xfrm>
              <a:off x="7305" y="7623"/>
              <a:ext cx="1269" cy="1550"/>
            </a:xfrm>
            <a:prstGeom prst="downArrow">
              <a:avLst>
                <a:gd name="adj1" fmla="val 50000"/>
                <a:gd name="adj2" fmla="val 30536"/>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Rectangle 26"/>
            <p:cNvSpPr>
              <a:spLocks noChangeArrowheads="1"/>
            </p:cNvSpPr>
            <p:nvPr/>
          </p:nvSpPr>
          <p:spPr bwMode="auto">
            <a:xfrm>
              <a:off x="682" y="2511"/>
              <a:ext cx="1924" cy="1804"/>
            </a:xfrm>
            <a:prstGeom prst="rect">
              <a:avLst/>
            </a:prstGeom>
            <a:solidFill>
              <a:srgbClr val="548DD4"/>
            </a:solidFill>
            <a:ln w="127000" cmpd="dbl">
              <a:solidFill>
                <a:srgbClr val="548DD4"/>
              </a:solid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ts val="1000"/>
                </a:spcAft>
              </a:pPr>
              <a:r>
                <a:rPr lang="en-US" sz="1100" dirty="0">
                  <a:solidFill>
                    <a:srgbClr val="FFFFFF"/>
                  </a:solidFill>
                  <a:latin typeface="Calibri" pitchFamily="34" charset="0"/>
                </a:rPr>
                <a:t>Assess Biases and Backgrounds</a:t>
              </a:r>
              <a:endParaRPr lang="en-US" dirty="0">
                <a:latin typeface="Arial" pitchFamily="34" charset="0"/>
              </a:endParaRPr>
            </a:p>
          </p:txBody>
        </p:sp>
        <p:sp>
          <p:nvSpPr>
            <p:cNvPr id="18" name="Rectangle 27"/>
            <p:cNvSpPr>
              <a:spLocks noChangeArrowheads="1"/>
            </p:cNvSpPr>
            <p:nvPr/>
          </p:nvSpPr>
          <p:spPr bwMode="auto">
            <a:xfrm>
              <a:off x="3180" y="2511"/>
              <a:ext cx="1925" cy="1804"/>
            </a:xfrm>
            <a:prstGeom prst="rect">
              <a:avLst/>
            </a:prstGeom>
            <a:solidFill>
              <a:srgbClr val="548DD4"/>
            </a:solidFill>
            <a:ln w="127000" cmpd="dbl">
              <a:solidFill>
                <a:srgbClr val="548DD4"/>
              </a:solid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ts val="1000"/>
                </a:spcAft>
              </a:pPr>
              <a:r>
                <a:rPr lang="en-US" sz="1100" dirty="0">
                  <a:solidFill>
                    <a:srgbClr val="FFFFFF"/>
                  </a:solidFill>
                  <a:latin typeface="Calibri" pitchFamily="34" charset="0"/>
                </a:rPr>
                <a:t>Cultural Differences</a:t>
              </a:r>
              <a:endParaRPr lang="en-US" dirty="0">
                <a:latin typeface="Arial" pitchFamily="34" charset="0"/>
              </a:endParaRPr>
            </a:p>
          </p:txBody>
        </p:sp>
        <p:sp>
          <p:nvSpPr>
            <p:cNvPr id="19" name="Rectangle 28"/>
            <p:cNvSpPr>
              <a:spLocks noChangeArrowheads="1"/>
            </p:cNvSpPr>
            <p:nvPr/>
          </p:nvSpPr>
          <p:spPr bwMode="auto">
            <a:xfrm>
              <a:off x="5679" y="2511"/>
              <a:ext cx="1924" cy="1804"/>
            </a:xfrm>
            <a:prstGeom prst="rect">
              <a:avLst/>
            </a:prstGeom>
            <a:solidFill>
              <a:srgbClr val="1F497D"/>
            </a:solidFill>
            <a:ln w="127000" cmpd="dbl">
              <a:solidFill>
                <a:srgbClr val="1F497D"/>
              </a:solid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ts val="50"/>
                </a:spcAft>
              </a:pPr>
              <a:r>
                <a:rPr lang="en-US" sz="1100" dirty="0">
                  <a:solidFill>
                    <a:srgbClr val="FFFFFF"/>
                  </a:solidFill>
                  <a:latin typeface="Calibri" pitchFamily="34" charset="0"/>
                </a:rPr>
                <a:t>Health Beliefs</a:t>
              </a:r>
              <a:endParaRPr lang="en-US" dirty="0">
                <a:latin typeface="Arial" pitchFamily="34" charset="0"/>
              </a:endParaRPr>
            </a:p>
          </p:txBody>
        </p:sp>
        <p:sp>
          <p:nvSpPr>
            <p:cNvPr id="20" name="Rectangle 29"/>
            <p:cNvSpPr>
              <a:spLocks noChangeArrowheads="1"/>
            </p:cNvSpPr>
            <p:nvPr/>
          </p:nvSpPr>
          <p:spPr bwMode="auto">
            <a:xfrm>
              <a:off x="8177" y="2511"/>
              <a:ext cx="1924" cy="1804"/>
            </a:xfrm>
            <a:prstGeom prst="rect">
              <a:avLst/>
            </a:prstGeom>
            <a:solidFill>
              <a:srgbClr val="1F497D"/>
            </a:solidFill>
            <a:ln w="127000" cmpd="dbl">
              <a:solidFill>
                <a:srgbClr val="1F497D"/>
              </a:solid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ts val="1000"/>
                </a:spcAft>
              </a:pPr>
              <a:r>
                <a:rPr lang="en-US" sz="1100" dirty="0">
                  <a:solidFill>
                    <a:srgbClr val="FFFFFF"/>
                  </a:solidFill>
                  <a:latin typeface="Calibri" pitchFamily="34" charset="0"/>
                </a:rPr>
                <a:t>Demographics and Disparities</a:t>
              </a:r>
              <a:endParaRPr lang="en-US" dirty="0">
                <a:latin typeface="Arial" pitchFamily="34" charset="0"/>
              </a:endParaRPr>
            </a:p>
          </p:txBody>
        </p:sp>
        <p:sp>
          <p:nvSpPr>
            <p:cNvPr id="21" name="Rectangle 30"/>
            <p:cNvSpPr>
              <a:spLocks noChangeArrowheads="1"/>
            </p:cNvSpPr>
            <p:nvPr/>
          </p:nvSpPr>
          <p:spPr bwMode="auto">
            <a:xfrm>
              <a:off x="10675" y="2511"/>
              <a:ext cx="1925" cy="1804"/>
            </a:xfrm>
            <a:prstGeom prst="rect">
              <a:avLst/>
            </a:prstGeom>
            <a:solidFill>
              <a:srgbClr val="9BBB59"/>
            </a:solidFill>
            <a:ln w="127000" cmpd="dbl">
              <a:solidFill>
                <a:srgbClr val="9BBB59"/>
              </a:solid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ts val="1000"/>
                </a:spcAft>
              </a:pPr>
              <a:r>
                <a:rPr lang="en-US" sz="1100" dirty="0">
                  <a:solidFill>
                    <a:srgbClr val="FFFFFF"/>
                  </a:solidFill>
                  <a:latin typeface="Calibri" pitchFamily="34" charset="0"/>
                </a:rPr>
                <a:t>Communication</a:t>
              </a:r>
              <a:endParaRPr lang="en-US" dirty="0">
                <a:latin typeface="Arial" pitchFamily="34" charset="0"/>
              </a:endParaRPr>
            </a:p>
          </p:txBody>
        </p:sp>
        <p:sp>
          <p:nvSpPr>
            <p:cNvPr id="22" name="Rectangle 31"/>
            <p:cNvSpPr>
              <a:spLocks noChangeArrowheads="1"/>
            </p:cNvSpPr>
            <p:nvPr/>
          </p:nvSpPr>
          <p:spPr bwMode="auto">
            <a:xfrm>
              <a:off x="13174" y="2511"/>
              <a:ext cx="1924" cy="1804"/>
            </a:xfrm>
            <a:prstGeom prst="rect">
              <a:avLst/>
            </a:prstGeom>
            <a:solidFill>
              <a:srgbClr val="9BBB59"/>
            </a:solidFill>
            <a:ln w="127000" cmpd="dbl">
              <a:solidFill>
                <a:srgbClr val="9BBB59"/>
              </a:solid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ts val="1000"/>
                </a:spcAft>
              </a:pPr>
              <a:r>
                <a:rPr lang="en-US" sz="1100" dirty="0">
                  <a:solidFill>
                    <a:srgbClr val="FFFFFF"/>
                  </a:solidFill>
                  <a:latin typeface="Calibri" pitchFamily="34" charset="0"/>
                </a:rPr>
                <a:t>Collaboration</a:t>
              </a:r>
              <a:endParaRPr lang="en-US" dirty="0">
                <a:latin typeface="Arial" pitchFamily="34" charset="0"/>
              </a:endParaRPr>
            </a:p>
          </p:txBody>
        </p:sp>
        <p:cxnSp>
          <p:nvCxnSpPr>
            <p:cNvPr id="23" name="AutoShape 32"/>
            <p:cNvCxnSpPr>
              <a:cxnSpLocks noChangeShapeType="1"/>
            </p:cNvCxnSpPr>
            <p:nvPr/>
          </p:nvCxnSpPr>
          <p:spPr bwMode="auto">
            <a:xfrm>
              <a:off x="2606" y="3336"/>
              <a:ext cx="574" cy="0"/>
            </a:xfrm>
            <a:prstGeom prst="straightConnector1">
              <a:avLst/>
            </a:prstGeom>
            <a:noFill/>
            <a:ln w="25400">
              <a:solidFill>
                <a:schemeClr val="accent1">
                  <a:lumMod val="50000"/>
                </a:schemeClr>
              </a:solidFill>
              <a:round/>
              <a:headEnd type="triangle" w="med" len="med"/>
              <a:tailEnd type="triangle" w="med" len="med"/>
            </a:ln>
          </p:spPr>
        </p:cxnSp>
        <p:cxnSp>
          <p:nvCxnSpPr>
            <p:cNvPr id="24" name="AutoShape 33"/>
            <p:cNvCxnSpPr>
              <a:cxnSpLocks noChangeShapeType="1"/>
            </p:cNvCxnSpPr>
            <p:nvPr/>
          </p:nvCxnSpPr>
          <p:spPr bwMode="auto">
            <a:xfrm>
              <a:off x="12600" y="3336"/>
              <a:ext cx="574" cy="0"/>
            </a:xfrm>
            <a:prstGeom prst="straightConnector1">
              <a:avLst/>
            </a:prstGeom>
            <a:noFill/>
            <a:ln w="9525">
              <a:solidFill>
                <a:srgbClr val="002060"/>
              </a:solidFill>
              <a:round/>
              <a:headEnd type="triangle" w="med" len="med"/>
              <a:tailEnd type="triangle" w="med" len="med"/>
            </a:ln>
          </p:spPr>
        </p:cxnSp>
        <p:cxnSp>
          <p:nvCxnSpPr>
            <p:cNvPr id="25" name="AutoShape 34"/>
            <p:cNvCxnSpPr>
              <a:cxnSpLocks noChangeShapeType="1"/>
            </p:cNvCxnSpPr>
            <p:nvPr/>
          </p:nvCxnSpPr>
          <p:spPr bwMode="auto">
            <a:xfrm>
              <a:off x="10101" y="3336"/>
              <a:ext cx="574" cy="0"/>
            </a:xfrm>
            <a:prstGeom prst="straightConnector1">
              <a:avLst/>
            </a:prstGeom>
            <a:noFill/>
            <a:ln w="9525">
              <a:solidFill>
                <a:srgbClr val="002060"/>
              </a:solidFill>
              <a:round/>
              <a:headEnd type="triangle" w="med" len="med"/>
              <a:tailEnd type="triangle" w="med" len="med"/>
            </a:ln>
          </p:spPr>
        </p:cxnSp>
        <p:cxnSp>
          <p:nvCxnSpPr>
            <p:cNvPr id="26" name="AutoShape 35"/>
            <p:cNvCxnSpPr>
              <a:cxnSpLocks noChangeShapeType="1"/>
            </p:cNvCxnSpPr>
            <p:nvPr/>
          </p:nvCxnSpPr>
          <p:spPr bwMode="auto">
            <a:xfrm>
              <a:off x="7603" y="3336"/>
              <a:ext cx="574" cy="0"/>
            </a:xfrm>
            <a:prstGeom prst="straightConnector1">
              <a:avLst/>
            </a:prstGeom>
            <a:noFill/>
            <a:ln w="9525">
              <a:solidFill>
                <a:srgbClr val="002060"/>
              </a:solidFill>
              <a:round/>
              <a:headEnd type="triangle" w="med" len="med"/>
              <a:tailEnd type="triangle" w="med" len="med"/>
            </a:ln>
          </p:spPr>
        </p:cxnSp>
        <p:cxnSp>
          <p:nvCxnSpPr>
            <p:cNvPr id="27" name="AutoShape 36"/>
            <p:cNvCxnSpPr>
              <a:cxnSpLocks noChangeShapeType="1"/>
            </p:cNvCxnSpPr>
            <p:nvPr/>
          </p:nvCxnSpPr>
          <p:spPr bwMode="auto">
            <a:xfrm>
              <a:off x="5105" y="3336"/>
              <a:ext cx="574" cy="0"/>
            </a:xfrm>
            <a:prstGeom prst="straightConnector1">
              <a:avLst/>
            </a:prstGeom>
            <a:noFill/>
            <a:ln w="25400">
              <a:solidFill>
                <a:srgbClr val="002060"/>
              </a:solidFill>
              <a:round/>
              <a:headEnd type="triangle" w="med" len="med"/>
              <a:tailEnd type="triangle" w="med" len="med"/>
            </a:ln>
          </p:spPr>
        </p:cxnSp>
      </p:grpSp>
      <p:cxnSp>
        <p:nvCxnSpPr>
          <p:cNvPr id="41" name="Straight Connector 40">
            <a:extLst>
              <a:ext uri="{FF2B5EF4-FFF2-40B4-BE49-F238E27FC236}">
                <a16:creationId xmlns:a16="http://schemas.microsoft.com/office/drawing/2014/main" id="{62AB0FA0-F43D-CCCA-D534-A1BDC56FCA59}"/>
              </a:ext>
            </a:extLst>
          </p:cNvPr>
          <p:cNvCxnSpPr>
            <a:cxnSpLocks/>
          </p:cNvCxnSpPr>
          <p:nvPr/>
        </p:nvCxnSpPr>
        <p:spPr>
          <a:xfrm>
            <a:off x="2597772" y="3301405"/>
            <a:ext cx="12867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8EE6C53-851E-CD7F-47BA-E5785960D49E}"/>
              </a:ext>
            </a:extLst>
          </p:cNvPr>
          <p:cNvCxnSpPr>
            <a:cxnSpLocks/>
          </p:cNvCxnSpPr>
          <p:nvPr/>
        </p:nvCxnSpPr>
        <p:spPr>
          <a:xfrm>
            <a:off x="3262067" y="3297623"/>
            <a:ext cx="7577" cy="576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9206B6D-2D0A-6162-E8EE-E4449559CD9D}"/>
              </a:ext>
            </a:extLst>
          </p:cNvPr>
          <p:cNvCxnSpPr>
            <a:cxnSpLocks/>
          </p:cNvCxnSpPr>
          <p:nvPr/>
        </p:nvCxnSpPr>
        <p:spPr>
          <a:xfrm>
            <a:off x="2586318" y="2940832"/>
            <a:ext cx="0" cy="360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645479E-F5BB-DF58-0753-5232914B4E72}"/>
              </a:ext>
            </a:extLst>
          </p:cNvPr>
          <p:cNvCxnSpPr>
            <a:cxnSpLocks/>
          </p:cNvCxnSpPr>
          <p:nvPr/>
        </p:nvCxnSpPr>
        <p:spPr>
          <a:xfrm>
            <a:off x="3873037" y="2940832"/>
            <a:ext cx="0" cy="360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9270769-639A-F875-B506-2C46598BD643}"/>
              </a:ext>
            </a:extLst>
          </p:cNvPr>
          <p:cNvCxnSpPr>
            <a:cxnSpLocks/>
          </p:cNvCxnSpPr>
          <p:nvPr/>
        </p:nvCxnSpPr>
        <p:spPr>
          <a:xfrm>
            <a:off x="5522292" y="2961651"/>
            <a:ext cx="0" cy="360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B061265-FA88-2F5F-8451-6E4D0C432D40}"/>
              </a:ext>
            </a:extLst>
          </p:cNvPr>
          <p:cNvCxnSpPr>
            <a:cxnSpLocks/>
          </p:cNvCxnSpPr>
          <p:nvPr/>
        </p:nvCxnSpPr>
        <p:spPr>
          <a:xfrm>
            <a:off x="6809011" y="2970371"/>
            <a:ext cx="0" cy="360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ED6277A-6679-ADB8-1BE7-93DF892D46B1}"/>
              </a:ext>
            </a:extLst>
          </p:cNvPr>
          <p:cNvCxnSpPr>
            <a:cxnSpLocks/>
          </p:cNvCxnSpPr>
          <p:nvPr/>
        </p:nvCxnSpPr>
        <p:spPr>
          <a:xfrm>
            <a:off x="8252613" y="2977898"/>
            <a:ext cx="0" cy="360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1A9D168-C74B-055B-518E-01318950C420}"/>
              </a:ext>
            </a:extLst>
          </p:cNvPr>
          <p:cNvCxnSpPr>
            <a:cxnSpLocks/>
          </p:cNvCxnSpPr>
          <p:nvPr/>
        </p:nvCxnSpPr>
        <p:spPr>
          <a:xfrm>
            <a:off x="9522038" y="2970371"/>
            <a:ext cx="0" cy="360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14BB6C0-095D-802A-1211-2A5F53FDD145}"/>
              </a:ext>
            </a:extLst>
          </p:cNvPr>
          <p:cNvCxnSpPr>
            <a:cxnSpLocks/>
          </p:cNvCxnSpPr>
          <p:nvPr/>
        </p:nvCxnSpPr>
        <p:spPr>
          <a:xfrm>
            <a:off x="5522292" y="3326984"/>
            <a:ext cx="12867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98B7D1F-C06D-982B-3D92-F35E0D619A23}"/>
              </a:ext>
            </a:extLst>
          </p:cNvPr>
          <p:cNvCxnSpPr>
            <a:cxnSpLocks/>
          </p:cNvCxnSpPr>
          <p:nvPr/>
        </p:nvCxnSpPr>
        <p:spPr>
          <a:xfrm>
            <a:off x="6112959" y="3347903"/>
            <a:ext cx="6300" cy="52321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33117E7-AF80-43D7-9945-E92F71F9291B}"/>
              </a:ext>
            </a:extLst>
          </p:cNvPr>
          <p:cNvCxnSpPr>
            <a:cxnSpLocks/>
          </p:cNvCxnSpPr>
          <p:nvPr/>
        </p:nvCxnSpPr>
        <p:spPr>
          <a:xfrm>
            <a:off x="8235319" y="3326984"/>
            <a:ext cx="12867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5A9327A-92C2-075F-971C-1801BA38CA6A}"/>
              </a:ext>
            </a:extLst>
          </p:cNvPr>
          <p:cNvCxnSpPr>
            <a:cxnSpLocks/>
          </p:cNvCxnSpPr>
          <p:nvPr/>
        </p:nvCxnSpPr>
        <p:spPr>
          <a:xfrm>
            <a:off x="8933337" y="3336482"/>
            <a:ext cx="6300" cy="52321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2AF73-63B7-314A-15D0-45172FCC0023}"/>
              </a:ext>
            </a:extLst>
          </p:cNvPr>
          <p:cNvSpPr>
            <a:spLocks noGrp="1"/>
          </p:cNvSpPr>
          <p:nvPr>
            <p:ph type="title"/>
          </p:nvPr>
        </p:nvSpPr>
        <p:spPr>
          <a:xfrm>
            <a:off x="1229730" y="1204290"/>
            <a:ext cx="11933769" cy="1143000"/>
          </a:xfrm>
        </p:spPr>
        <p:txBody>
          <a:bodyPr/>
          <a:lstStyle/>
          <a:p>
            <a:r>
              <a:rPr lang="en-US" sz="4800" b="1" i="0" dirty="0">
                <a:solidFill>
                  <a:srgbClr val="057E9F"/>
                </a:solidFill>
                <a:effectLst/>
              </a:rPr>
              <a:t>BuckIPE – </a:t>
            </a:r>
            <a:r>
              <a:rPr lang="en-US" sz="3600" b="1" i="0" dirty="0">
                <a:solidFill>
                  <a:srgbClr val="057E9F"/>
                </a:solidFill>
                <a:effectLst/>
              </a:rPr>
              <a:t>an Integrated, Longitudinal Curricular</a:t>
            </a:r>
            <a:br>
              <a:rPr lang="en-US" sz="3600" b="1" i="0" dirty="0">
                <a:solidFill>
                  <a:srgbClr val="057E9F"/>
                </a:solidFill>
                <a:effectLst/>
              </a:rPr>
            </a:br>
            <a:r>
              <a:rPr lang="en-US" sz="3600" b="1" i="0" dirty="0">
                <a:solidFill>
                  <a:srgbClr val="057E9F"/>
                </a:solidFill>
                <a:effectLst/>
              </a:rPr>
              <a:t> Framework for Interprofessional Collaboration</a:t>
            </a:r>
            <a:br>
              <a:rPr lang="en-US" sz="3600" b="1" i="0" dirty="0">
                <a:solidFill>
                  <a:srgbClr val="057E9F"/>
                </a:solidFill>
                <a:effectLst/>
                <a:latin typeface="Raleway" pitchFamily="2" charset="77"/>
              </a:rPr>
            </a:br>
            <a:endParaRPr lang="en-US" sz="3600" b="1" dirty="0">
              <a:solidFill>
                <a:srgbClr val="057E9F"/>
              </a:solidFill>
            </a:endParaRPr>
          </a:p>
        </p:txBody>
      </p:sp>
      <p:graphicFrame>
        <p:nvGraphicFramePr>
          <p:cNvPr id="8" name="Content Placeholder 2">
            <a:extLst>
              <a:ext uri="{FF2B5EF4-FFF2-40B4-BE49-F238E27FC236}">
                <a16:creationId xmlns:a16="http://schemas.microsoft.com/office/drawing/2014/main" id="{83884455-02A6-E79A-E69E-A82099EFBF8D}"/>
              </a:ext>
            </a:extLst>
          </p:cNvPr>
          <p:cNvGraphicFramePr>
            <a:graphicFrameLocks noGrp="1"/>
          </p:cNvGraphicFramePr>
          <p:nvPr>
            <p:ph idx="1"/>
            <p:extLst>
              <p:ext uri="{D42A27DB-BD31-4B8C-83A1-F6EECF244321}">
                <p14:modId xmlns:p14="http://schemas.microsoft.com/office/powerpoint/2010/main" val="3098680850"/>
              </p:ext>
            </p:extLst>
          </p:nvPr>
        </p:nvGraphicFramePr>
        <p:xfrm>
          <a:off x="418453" y="2001564"/>
          <a:ext cx="11329261" cy="4323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7338981"/>
      </p:ext>
    </p:extLst>
  </p:cSld>
  <p:clrMapOvr>
    <a:masterClrMapping/>
  </p:clrMapOvr>
  <p:transition>
    <p:zoom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7F5AE-3A80-3FAB-AA45-218852C58514}"/>
              </a:ext>
            </a:extLst>
          </p:cNvPr>
          <p:cNvSpPr>
            <a:spLocks noGrp="1"/>
          </p:cNvSpPr>
          <p:nvPr>
            <p:ph type="title"/>
          </p:nvPr>
        </p:nvSpPr>
        <p:spPr/>
        <p:txBody>
          <a:bodyPr/>
          <a:lstStyle/>
          <a:p>
            <a:r>
              <a:rPr lang="en-US" dirty="0"/>
              <a:t>Examples of Required Co-Curricular IPE</a:t>
            </a:r>
          </a:p>
        </p:txBody>
      </p:sp>
      <p:pic>
        <p:nvPicPr>
          <p:cNvPr id="4" name="Content Placeholder 3" descr="A red and white logo&#10;&#10;Description automatically generated">
            <a:extLst>
              <a:ext uri="{FF2B5EF4-FFF2-40B4-BE49-F238E27FC236}">
                <a16:creationId xmlns:a16="http://schemas.microsoft.com/office/drawing/2014/main" id="{C57BB4AD-62AE-9294-FE54-0ADCCAE9B3B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99300" y="2795560"/>
            <a:ext cx="3708400" cy="1117600"/>
          </a:xfrm>
        </p:spPr>
      </p:pic>
      <p:pic>
        <p:nvPicPr>
          <p:cNvPr id="10" name="Picture 2">
            <a:extLst>
              <a:ext uri="{FF2B5EF4-FFF2-40B4-BE49-F238E27FC236}">
                <a16:creationId xmlns:a16="http://schemas.microsoft.com/office/drawing/2014/main" id="{CCF98B49-4D39-A40B-6AD5-F2F4825984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1369" y="4342278"/>
            <a:ext cx="1955288" cy="209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7" descr="A black and white logo with white text&#10;&#10;Description automatically generated">
            <a:extLst>
              <a:ext uri="{FF2B5EF4-FFF2-40B4-BE49-F238E27FC236}">
                <a16:creationId xmlns:a16="http://schemas.microsoft.com/office/drawing/2014/main" id="{BE7A3248-F0EA-8F75-2497-0A3E551FE6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2628351" y="4680547"/>
            <a:ext cx="2469706" cy="141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Content Placeholder 12">
            <a:extLst>
              <a:ext uri="{FF2B5EF4-FFF2-40B4-BE49-F238E27FC236}">
                <a16:creationId xmlns:a16="http://schemas.microsoft.com/office/drawing/2014/main" id="{FBD27C29-926D-82B8-63DE-69DEA5DDD5A3}"/>
              </a:ext>
            </a:extLst>
          </p:cNvPr>
          <p:cNvPicPr>
            <a:picLocks noGrp="1" noChangeAspect="1"/>
          </p:cNvPicPr>
          <p:nvPr>
            <p:ph sz="half" idx="1"/>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84300" y="2478060"/>
            <a:ext cx="4711700" cy="1752600"/>
          </a:xfrm>
        </p:spPr>
      </p:pic>
    </p:spTree>
    <p:extLst>
      <p:ext uri="{BB962C8B-B14F-4D97-AF65-F5344CB8AC3E}">
        <p14:creationId xmlns:p14="http://schemas.microsoft.com/office/powerpoint/2010/main" val="3102318740"/>
      </p:ext>
    </p:extLst>
  </p:cSld>
  <p:clrMapOvr>
    <a:masterClrMapping/>
  </p:clrMapOvr>
  <p:transition>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B411-FF80-412E-B02E-EBF8D38B6882}"/>
              </a:ext>
            </a:extLst>
          </p:cNvPr>
          <p:cNvSpPr>
            <a:spLocks noGrp="1"/>
          </p:cNvSpPr>
          <p:nvPr>
            <p:ph type="title"/>
          </p:nvPr>
        </p:nvSpPr>
        <p:spPr>
          <a:xfrm>
            <a:off x="-29415" y="-2259956"/>
            <a:ext cx="10972800" cy="1143000"/>
          </a:xfrm>
        </p:spPr>
        <p:txBody>
          <a:bodyPr/>
          <a:lstStyle/>
          <a:p>
            <a:endParaRPr lang="en-US" dirty="0"/>
          </a:p>
        </p:txBody>
      </p:sp>
      <p:sp>
        <p:nvSpPr>
          <p:cNvPr id="3" name="Content Placeholder 2">
            <a:extLst>
              <a:ext uri="{FF2B5EF4-FFF2-40B4-BE49-F238E27FC236}">
                <a16:creationId xmlns:a16="http://schemas.microsoft.com/office/drawing/2014/main" id="{6521FCEB-77E5-411E-A47F-7852D78ACBAB}"/>
              </a:ext>
            </a:extLst>
          </p:cNvPr>
          <p:cNvSpPr>
            <a:spLocks noGrp="1"/>
          </p:cNvSpPr>
          <p:nvPr>
            <p:ph idx="1"/>
          </p:nvPr>
        </p:nvSpPr>
        <p:spPr>
          <a:xfrm>
            <a:off x="824850" y="1455506"/>
            <a:ext cx="10972800" cy="4389437"/>
          </a:xfrm>
        </p:spPr>
        <p:txBody>
          <a:bodyPr/>
          <a:lstStyle/>
          <a:p>
            <a:r>
              <a:rPr lang="en-US" sz="3600" dirty="0"/>
              <a:t>Case studies </a:t>
            </a:r>
          </a:p>
          <a:p>
            <a:r>
              <a:rPr lang="en-US" sz="3600" dirty="0"/>
              <a:t>Common readings ahead, registration, pre-tests </a:t>
            </a:r>
          </a:p>
          <a:p>
            <a:r>
              <a:rPr lang="en-US" sz="3600" dirty="0"/>
              <a:t>Author presentation or case presentation </a:t>
            </a:r>
          </a:p>
          <a:p>
            <a:r>
              <a:rPr lang="en-US" sz="3600" dirty="0"/>
              <a:t>Small group interactions, work and discussions</a:t>
            </a:r>
          </a:p>
          <a:p>
            <a:r>
              <a:rPr lang="en-US" sz="3600" dirty="0"/>
              <a:t>Debriefing</a:t>
            </a:r>
          </a:p>
          <a:p>
            <a:r>
              <a:rPr lang="en-US" sz="3600" dirty="0"/>
              <a:t>Posttests</a:t>
            </a:r>
          </a:p>
          <a:p>
            <a:r>
              <a:rPr lang="en-US" sz="3600" dirty="0"/>
              <a:t>Faculty Debriefing, Data reporting</a:t>
            </a:r>
          </a:p>
          <a:p>
            <a:endParaRPr lang="en-US" dirty="0"/>
          </a:p>
        </p:txBody>
      </p:sp>
      <p:pic>
        <p:nvPicPr>
          <p:cNvPr id="4098" name="Picture 2" descr="Old Dominion Monarchs - Wikipedia">
            <a:extLst>
              <a:ext uri="{FF2B5EF4-FFF2-40B4-BE49-F238E27FC236}">
                <a16:creationId xmlns:a16="http://schemas.microsoft.com/office/drawing/2014/main" id="{369845F9-5D2A-9AB6-A676-B778C8E80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6861" y="65631"/>
            <a:ext cx="1943100" cy="165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918113"/>
      </p:ext>
    </p:extLst>
  </p:cSld>
  <p:clrMapOvr>
    <a:masterClrMapping/>
  </p:clrMapOvr>
  <p:transition>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8897E1-C143-FF33-BD41-7C09F589054E}"/>
              </a:ext>
            </a:extLst>
          </p:cNvPr>
          <p:cNvSpPr>
            <a:spLocks noGrp="1"/>
          </p:cNvSpPr>
          <p:nvPr>
            <p:ph type="title"/>
          </p:nvPr>
        </p:nvSpPr>
        <p:spPr>
          <a:xfrm>
            <a:off x="926123" y="3287789"/>
            <a:ext cx="10339754" cy="1108299"/>
          </a:xfrm>
        </p:spPr>
        <p:txBody>
          <a:bodyPr/>
          <a:lstStyle/>
          <a:p>
            <a:pPr algn="ctr"/>
            <a:r>
              <a:rPr lang="en-US" dirty="0"/>
              <a:t>INTERPROFESSIONAL CASES and SIMULATIONS</a:t>
            </a:r>
          </a:p>
        </p:txBody>
      </p:sp>
    </p:spTree>
    <p:extLst>
      <p:ext uri="{BB962C8B-B14F-4D97-AF65-F5344CB8AC3E}">
        <p14:creationId xmlns:p14="http://schemas.microsoft.com/office/powerpoint/2010/main" val="2846103052"/>
      </p:ext>
    </p:extLst>
  </p:cSld>
  <p:clrMapOvr>
    <a:masterClrMapping/>
  </p:clrMapOvr>
  <p:transition>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D0E4F-33E8-4B1E-98B6-017107DD391E}"/>
              </a:ext>
            </a:extLst>
          </p:cNvPr>
          <p:cNvSpPr>
            <a:spLocks noGrp="1"/>
          </p:cNvSpPr>
          <p:nvPr>
            <p:ph type="title"/>
          </p:nvPr>
        </p:nvSpPr>
        <p:spPr/>
        <p:txBody>
          <a:bodyPr/>
          <a:lstStyle/>
          <a:p>
            <a:r>
              <a:rPr lang="en-US" dirty="0"/>
              <a:t>Teamwork Before and After IPE </a:t>
            </a:r>
          </a:p>
        </p:txBody>
      </p:sp>
      <p:sp>
        <p:nvSpPr>
          <p:cNvPr id="3" name="Content Placeholder 2">
            <a:extLst>
              <a:ext uri="{FF2B5EF4-FFF2-40B4-BE49-F238E27FC236}">
                <a16:creationId xmlns:a16="http://schemas.microsoft.com/office/drawing/2014/main" id="{2EE37086-E6D1-460D-A3A3-BBA570A3167C}"/>
              </a:ext>
            </a:extLst>
          </p:cNvPr>
          <p:cNvSpPr>
            <a:spLocks noGrp="1"/>
          </p:cNvSpPr>
          <p:nvPr>
            <p:ph idx="1"/>
          </p:nvPr>
        </p:nvSpPr>
        <p:spPr>
          <a:xfrm>
            <a:off x="609600" y="1935164"/>
            <a:ext cx="11232630" cy="4389437"/>
          </a:xfrm>
        </p:spPr>
        <p:txBody>
          <a:bodyPr/>
          <a:lstStyle/>
          <a:p>
            <a:r>
              <a:rPr lang="en-US" sz="3000" dirty="0"/>
              <a:t>Experiential learning strategies and a case study approach  </a:t>
            </a:r>
          </a:p>
          <a:p>
            <a:r>
              <a:rPr lang="en-US" sz="3000" dirty="0"/>
              <a:t>Role and responsibilities competency </a:t>
            </a:r>
          </a:p>
          <a:p>
            <a:r>
              <a:rPr lang="en-US" sz="3000" dirty="0"/>
              <a:t>Student’s (N=376) attitudes about teamwork were measured pre and pos</a:t>
            </a:r>
          </a:p>
          <a:p>
            <a:r>
              <a:rPr lang="en-US" sz="3000" dirty="0"/>
              <a:t>Interprofessional Attitudes Scale, Teamwork, Roles, and Responsibilities Subscale, TRR (α = .91).</a:t>
            </a:r>
          </a:p>
          <a:p>
            <a:r>
              <a:rPr lang="en-US" sz="3000" dirty="0"/>
              <a:t>Students from 8 health care disciplines were randomly assigned</a:t>
            </a:r>
          </a:p>
        </p:txBody>
      </p:sp>
      <p:sp>
        <p:nvSpPr>
          <p:cNvPr id="4" name="Footer Placeholder 3">
            <a:extLst>
              <a:ext uri="{FF2B5EF4-FFF2-40B4-BE49-F238E27FC236}">
                <a16:creationId xmlns:a16="http://schemas.microsoft.com/office/drawing/2014/main" id="{29810513-AEC1-4DB4-B37F-12EE7D053832}"/>
              </a:ext>
            </a:extLst>
          </p:cNvPr>
          <p:cNvSpPr>
            <a:spLocks noGrp="1"/>
          </p:cNvSpPr>
          <p:nvPr>
            <p:ph type="ftr" sz="quarter" idx="11"/>
          </p:nvPr>
        </p:nvSpPr>
        <p:spPr>
          <a:xfrm>
            <a:off x="349770" y="5931915"/>
            <a:ext cx="11232630" cy="785371"/>
          </a:xfrm>
        </p:spPr>
        <p:txBody>
          <a:bodyPr/>
          <a:lstStyle/>
          <a:p>
            <a:pPr>
              <a:defRPr/>
            </a:pPr>
            <a:r>
              <a:rPr lang="en-US" sz="1400" dirty="0"/>
              <a:t>Mishoe SC, Tufts KA, Diggs LA, Blando JD, Claiborne DM, Hoch J, et al. Health Professions Students’ Teamwork Before and After an Interprofessional Education Co-Curricular Experience. Journal of Research in Interprofessional Practice and Education [Internet]. 2018 May 18;8(1). Available from: https://www.jripe.org/index.php/journal/article/view/264</a:t>
            </a:r>
          </a:p>
        </p:txBody>
      </p:sp>
    </p:spTree>
    <p:extLst>
      <p:ext uri="{BB962C8B-B14F-4D97-AF65-F5344CB8AC3E}">
        <p14:creationId xmlns:p14="http://schemas.microsoft.com/office/powerpoint/2010/main" val="1998859073"/>
      </p:ext>
    </p:extLst>
  </p:cSld>
  <p:clrMapOvr>
    <a:masterClrMapping/>
  </p:clrMapOvr>
  <p:transition>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03051-41A8-B7E5-7AF1-E072BEEB3FDF}"/>
              </a:ext>
            </a:extLst>
          </p:cNvPr>
          <p:cNvSpPr>
            <a:spLocks noGrp="1"/>
          </p:cNvSpPr>
          <p:nvPr>
            <p:ph type="title"/>
          </p:nvPr>
        </p:nvSpPr>
        <p:spPr/>
        <p:txBody>
          <a:bodyPr/>
          <a:lstStyle/>
          <a:p>
            <a:br>
              <a:rPr lang="en-US" dirty="0">
                <a:latin typeface="Century Gothic"/>
              </a:rPr>
            </a:br>
            <a:r>
              <a:rPr lang="en-US" dirty="0">
                <a:latin typeface="Century Gothic"/>
              </a:rPr>
              <a:t>Conflict of Interest</a:t>
            </a:r>
          </a:p>
        </p:txBody>
      </p:sp>
      <p:sp>
        <p:nvSpPr>
          <p:cNvPr id="3" name="Content Placeholder 2">
            <a:extLst>
              <a:ext uri="{FF2B5EF4-FFF2-40B4-BE49-F238E27FC236}">
                <a16:creationId xmlns:a16="http://schemas.microsoft.com/office/drawing/2014/main" id="{832B5627-7ABA-5DDA-E545-129F05CECB31}"/>
              </a:ext>
            </a:extLst>
          </p:cNvPr>
          <p:cNvSpPr>
            <a:spLocks noGrp="1"/>
          </p:cNvSpPr>
          <p:nvPr>
            <p:ph idx="1"/>
          </p:nvPr>
        </p:nvSpPr>
        <p:spPr/>
        <p:txBody>
          <a:bodyPr/>
          <a:lstStyle/>
          <a:p>
            <a:r>
              <a:rPr lang="en-US" sz="3200" dirty="0"/>
              <a:t>I have no actual or potential conflict of interest in relation to this program/presentation.</a:t>
            </a:r>
          </a:p>
          <a:p>
            <a:r>
              <a:rPr lang="en-US" sz="3200" dirty="0"/>
              <a:t>I have these disclosures of relationships:</a:t>
            </a:r>
          </a:p>
          <a:p>
            <a:pPr lvl="1">
              <a:buFont typeface="Arial" panose="020B0604020202020204" pitchFamily="34" charset="0"/>
              <a:buChar char="•"/>
            </a:pPr>
            <a:r>
              <a:rPr lang="en-US" sz="3200" dirty="0"/>
              <a:t>Association of Schools of Allied Health Professions</a:t>
            </a:r>
          </a:p>
          <a:p>
            <a:pPr lvl="1">
              <a:buClr>
                <a:srgbClr val="0F6FC6"/>
              </a:buClr>
              <a:buFont typeface="Arial" panose="020B0604020202020204" pitchFamily="34" charset="0"/>
              <a:buChar char="•"/>
            </a:pPr>
            <a:r>
              <a:rPr lang="en-US" sz="3200" dirty="0">
                <a:solidFill>
                  <a:prstClr val="black"/>
                </a:solidFill>
              </a:rPr>
              <a:t>Bon Secours Mercy Health System</a:t>
            </a:r>
          </a:p>
          <a:p>
            <a:pPr lvl="1">
              <a:buFont typeface="Arial" panose="020B0604020202020204" pitchFamily="34" charset="0"/>
              <a:buChar char="•"/>
            </a:pPr>
            <a:r>
              <a:rPr lang="en-US" sz="3200" dirty="0"/>
              <a:t>CoARC Board of Director</a:t>
            </a:r>
            <a:endParaRPr lang="en-US" sz="3200" dirty="0">
              <a:solidFill>
                <a:prstClr val="black"/>
              </a:solidFill>
            </a:endParaRPr>
          </a:p>
          <a:p>
            <a:pPr marL="0" indent="0">
              <a:buNone/>
            </a:pPr>
            <a:endParaRPr lang="en-US" dirty="0"/>
          </a:p>
        </p:txBody>
      </p:sp>
    </p:spTree>
    <p:extLst>
      <p:ext uri="{BB962C8B-B14F-4D97-AF65-F5344CB8AC3E}">
        <p14:creationId xmlns:p14="http://schemas.microsoft.com/office/powerpoint/2010/main" val="765976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D0E4F-33E8-4B1E-98B6-017107DD391E}"/>
              </a:ext>
            </a:extLst>
          </p:cNvPr>
          <p:cNvSpPr>
            <a:spLocks noGrp="1"/>
          </p:cNvSpPr>
          <p:nvPr>
            <p:ph type="title"/>
          </p:nvPr>
        </p:nvSpPr>
        <p:spPr>
          <a:xfrm>
            <a:off x="969819" y="91281"/>
            <a:ext cx="10307782" cy="1143000"/>
          </a:xfrm>
        </p:spPr>
        <p:txBody>
          <a:bodyPr/>
          <a:lstStyle/>
          <a:p>
            <a:pPr algn="ctr"/>
            <a:r>
              <a:rPr lang="en-US" dirty="0"/>
              <a:t>Our Findings </a:t>
            </a:r>
          </a:p>
        </p:txBody>
      </p:sp>
      <p:sp>
        <p:nvSpPr>
          <p:cNvPr id="3" name="Content Placeholder 2">
            <a:extLst>
              <a:ext uri="{FF2B5EF4-FFF2-40B4-BE49-F238E27FC236}">
                <a16:creationId xmlns:a16="http://schemas.microsoft.com/office/drawing/2014/main" id="{2EE37086-E6D1-460D-A3A3-BBA570A3167C}"/>
              </a:ext>
            </a:extLst>
          </p:cNvPr>
          <p:cNvSpPr>
            <a:spLocks noGrp="1"/>
          </p:cNvSpPr>
          <p:nvPr>
            <p:ph idx="1"/>
          </p:nvPr>
        </p:nvSpPr>
        <p:spPr>
          <a:xfrm>
            <a:off x="623455" y="1234281"/>
            <a:ext cx="11232630" cy="4389437"/>
          </a:xfrm>
        </p:spPr>
        <p:txBody>
          <a:bodyPr/>
          <a:lstStyle/>
          <a:p>
            <a:r>
              <a:rPr lang="en-US" sz="3200" dirty="0"/>
              <a:t>Significant gains in pretest-posttest TRR (p&lt;.001) for all students.</a:t>
            </a:r>
          </a:p>
          <a:p>
            <a:r>
              <a:rPr lang="en-US" sz="3200" dirty="0">
                <a:latin typeface="Times New Roman" panose="02020603050405020304" pitchFamily="18" charset="0"/>
                <a:ea typeface="Calibri" panose="020F0502020204030204" pitchFamily="34" charset="0"/>
              </a:rPr>
              <a:t>Undergraduate students scored significantly higher on both the pretest and posttest </a:t>
            </a:r>
          </a:p>
          <a:p>
            <a:r>
              <a:rPr lang="en-US" sz="3200" dirty="0">
                <a:latin typeface="Times New Roman" panose="02020603050405020304" pitchFamily="18" charset="0"/>
                <a:ea typeface="Calibri" panose="020F0502020204030204" pitchFamily="34" charset="0"/>
              </a:rPr>
              <a:t>Our findings are consistent with studies suggesting students differed in attitudes towards IPE based on discipline. </a:t>
            </a:r>
          </a:p>
          <a:p>
            <a:r>
              <a:rPr lang="en-US" sz="3200" dirty="0">
                <a:latin typeface="Times New Roman" panose="02020603050405020304" pitchFamily="18" charset="0"/>
                <a:ea typeface="Calibri" panose="020F0502020204030204" pitchFamily="34" charset="0"/>
              </a:rPr>
              <a:t>Dental hygiene students had the highest pre and post TRR scores.  </a:t>
            </a:r>
          </a:p>
          <a:p>
            <a:r>
              <a:rPr lang="en-US" sz="3200" dirty="0">
                <a:latin typeface="Times New Roman" panose="02020603050405020304" pitchFamily="18" charset="0"/>
                <a:ea typeface="Calibri" panose="020F0502020204030204" pitchFamily="34" charset="0"/>
              </a:rPr>
              <a:t>Although PT students had significant gains in TRR, their pre and post test scores were significantly lower than other groups</a:t>
            </a:r>
            <a:endParaRPr lang="en-US" sz="3200" dirty="0"/>
          </a:p>
          <a:p>
            <a:endParaRPr lang="en-US" dirty="0"/>
          </a:p>
        </p:txBody>
      </p:sp>
    </p:spTree>
    <p:extLst>
      <p:ext uri="{BB962C8B-B14F-4D97-AF65-F5344CB8AC3E}">
        <p14:creationId xmlns:p14="http://schemas.microsoft.com/office/powerpoint/2010/main" val="3746604525"/>
      </p:ext>
    </p:extLst>
  </p:cSld>
  <p:clrMapOvr>
    <a:masterClrMapping/>
  </p:clrMapOvr>
  <p:transition>
    <p:zoom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A018F5-11D8-50FD-5B68-3DCA633AB964}"/>
              </a:ext>
            </a:extLst>
          </p:cNvPr>
          <p:cNvSpPr>
            <a:spLocks noGrp="1"/>
          </p:cNvSpPr>
          <p:nvPr>
            <p:ph type="title"/>
          </p:nvPr>
        </p:nvSpPr>
        <p:spPr/>
        <p:txBody>
          <a:bodyPr/>
          <a:lstStyle/>
          <a:p>
            <a:r>
              <a:rPr lang="en-US" sz="4400" b="1" dirty="0">
                <a:effectLst/>
                <a:latin typeface="Times New Roman" panose="02020603050405020304" pitchFamily="18" charset="0"/>
                <a:ea typeface="MS Mincho" panose="02020609040205080304" pitchFamily="49" charset="-128"/>
                <a:cs typeface="Times New Roman" panose="02020603050405020304" pitchFamily="18" charset="0"/>
              </a:rPr>
              <a:t>Interprofessional Education in a Pediatric Simulation:  Case of an Infant with Fever</a:t>
            </a:r>
            <a:endParaRPr lang="en-US" sz="4400" dirty="0"/>
          </a:p>
        </p:txBody>
      </p:sp>
      <p:sp>
        <p:nvSpPr>
          <p:cNvPr id="3" name="Content Placeholder 2">
            <a:extLst>
              <a:ext uri="{FF2B5EF4-FFF2-40B4-BE49-F238E27FC236}">
                <a16:creationId xmlns:a16="http://schemas.microsoft.com/office/drawing/2014/main" id="{C8123A80-71A8-0E50-D6CA-C3A7F01624A5}"/>
              </a:ext>
            </a:extLst>
          </p:cNvPr>
          <p:cNvSpPr>
            <a:spLocks noGrp="1"/>
          </p:cNvSpPr>
          <p:nvPr>
            <p:ph idx="1"/>
          </p:nvPr>
        </p:nvSpPr>
        <p:spPr/>
        <p:txBody>
          <a:bodyPr/>
          <a:lstStyle/>
          <a:p>
            <a:pPr marL="0" marR="0" indent="0" algn="ctr">
              <a:spcBef>
                <a:spcPts val="0"/>
              </a:spcBef>
              <a:spcAft>
                <a:spcPts val="0"/>
              </a:spcAft>
              <a:buNone/>
            </a:pPr>
            <a:r>
              <a:rPr lang="en-US" sz="3600" b="1" dirty="0">
                <a:effectLst/>
                <a:latin typeface="Times New Roman" panose="02020603050405020304" pitchFamily="18" charset="0"/>
                <a:ea typeface="MS Mincho" panose="02020609040205080304" pitchFamily="49" charset="-128"/>
                <a:cs typeface="Times New Roman" panose="02020603050405020304" pitchFamily="18" charset="0"/>
              </a:rPr>
              <a:t>Case Overview</a:t>
            </a:r>
            <a:endParaRPr lang="en-US" sz="36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indent="0">
              <a:spcBef>
                <a:spcPts val="0"/>
              </a:spcBef>
              <a:spcAft>
                <a:spcPts val="0"/>
              </a:spcAft>
              <a:buNone/>
            </a:pPr>
            <a:r>
              <a:rPr lang="en-US" sz="18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indent="0">
              <a:spcBef>
                <a:spcPts val="0"/>
              </a:spcBef>
              <a:spcAft>
                <a:spcPts val="0"/>
              </a:spcAft>
              <a:buNone/>
            </a:pPr>
            <a:r>
              <a:rPr lang="en-US" sz="1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You will be participating in a simulated pediatric patient-care exercise as part of an interprofessional healthcare team.  In the setting of a local emergency department during the winter break, you will be asked to evaluate and treat an infant who is brought-in by her parent with a complaint of fever, cough, runny nose, congestion and wheezing.  The child has been lethargic with little appetite but is awake on arrival with appearance of trouble breathin</a:t>
            </a:r>
            <a:r>
              <a:rPr lang="en-US" sz="2400" dirty="0">
                <a:latin typeface="Times New Roman" panose="02020603050405020304" pitchFamily="18" charset="0"/>
                <a:ea typeface="MS Mincho" panose="02020609040205080304" pitchFamily="49" charset="-128"/>
                <a:cs typeface="Times New Roman" panose="02020603050405020304" pitchFamily="18" charset="0"/>
              </a:rPr>
              <a:t>g</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a:t>
            </a:r>
          </a:p>
          <a:p>
            <a:pPr marL="0" marR="0" indent="0">
              <a:spcBef>
                <a:spcPts val="0"/>
              </a:spcBef>
              <a:spcAft>
                <a:spcPts val="0"/>
              </a:spcAft>
              <a:buNone/>
            </a:pPr>
            <a:endParaRPr lang="en-US" sz="2400" dirty="0">
              <a:latin typeface="Times New Roman" panose="02020603050405020304" pitchFamily="18" charset="0"/>
              <a:ea typeface="MS Mincho" panose="02020609040205080304" pitchFamily="49" charset="-128"/>
              <a:cs typeface="Times New Roman" panose="02020603050405020304" pitchFamily="18" charset="0"/>
            </a:endParaRPr>
          </a:p>
          <a:p>
            <a:pPr marL="0" marR="0" indent="0">
              <a:spcBef>
                <a:spcPts val="0"/>
              </a:spcBef>
              <a:spcAft>
                <a:spcPts val="0"/>
              </a:spcAft>
              <a:buNone/>
            </a:pP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Be prepared to participate fully in this exercise by engaging in many different roles</a:t>
            </a:r>
            <a:r>
              <a:rPr lang="en-US" sz="2400" dirty="0">
                <a:latin typeface="Times New Roman" panose="02020603050405020304" pitchFamily="18" charset="0"/>
                <a:ea typeface="MS Mincho" panose="02020609040205080304" pitchFamily="49" charset="-128"/>
                <a:cs typeface="Times New Roman" panose="02020603050405020304" pitchFamily="18" charset="0"/>
              </a:rPr>
              <a:t> </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to provide assessment and care for this patient, as part of the team.</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indent="0">
              <a:spcBef>
                <a:spcPts val="0"/>
              </a:spcBef>
              <a:spcAft>
                <a:spcPts val="0"/>
              </a:spcAft>
              <a:buNone/>
            </a:pP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indent="0">
              <a:spcBef>
                <a:spcPts val="0"/>
              </a:spcBef>
              <a:spcAft>
                <a:spcPts val="0"/>
              </a:spcAft>
              <a:buNone/>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108161708"/>
      </p:ext>
    </p:extLst>
  </p:cSld>
  <p:clrMapOvr>
    <a:masterClrMapping/>
  </p:clrMapOvr>
  <p:transition>
    <p:zoom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FF7E1-72D2-DB68-BA08-7404EDC70D35}"/>
              </a:ext>
            </a:extLst>
          </p:cNvPr>
          <p:cNvSpPr>
            <a:spLocks noGrp="1"/>
          </p:cNvSpPr>
          <p:nvPr>
            <p:ph type="title"/>
          </p:nvPr>
        </p:nvSpPr>
        <p:spPr>
          <a:xfrm>
            <a:off x="942109" y="357724"/>
            <a:ext cx="10972800" cy="1143000"/>
          </a:xfrm>
        </p:spPr>
        <p:txBody>
          <a:bodyPr/>
          <a:lstStyle/>
          <a:p>
            <a:r>
              <a:rPr lang="en-US" dirty="0"/>
              <a:t>Learning Objectives</a:t>
            </a:r>
          </a:p>
        </p:txBody>
      </p:sp>
      <p:sp>
        <p:nvSpPr>
          <p:cNvPr id="3" name="Content Placeholder 2">
            <a:extLst>
              <a:ext uri="{FF2B5EF4-FFF2-40B4-BE49-F238E27FC236}">
                <a16:creationId xmlns:a16="http://schemas.microsoft.com/office/drawing/2014/main" id="{2266E3EF-1BFE-45A6-22A3-9E149349E100}"/>
              </a:ext>
            </a:extLst>
          </p:cNvPr>
          <p:cNvSpPr>
            <a:spLocks noGrp="1"/>
          </p:cNvSpPr>
          <p:nvPr>
            <p:ph sz="half" idx="1"/>
          </p:nvPr>
        </p:nvSpPr>
        <p:spPr/>
        <p:txBody>
          <a:bodyPr/>
          <a:lstStyle/>
          <a:p>
            <a:pPr marL="342900" marR="0" lvl="0" indent="-342900">
              <a:spcBef>
                <a:spcPts val="0"/>
              </a:spcBef>
              <a:spcAft>
                <a:spcPts val="0"/>
              </a:spcAft>
              <a:buFont typeface="+mj-lt"/>
              <a:buAutoNum type="arabicPeriod"/>
            </a:pP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Demonstrate the ability to place the patient and the family at the center of the healthcare delivery through  empathy, respect, and communication.</a:t>
            </a:r>
          </a:p>
          <a:p>
            <a:pPr marL="342900" indent="-342900">
              <a:spcBef>
                <a:spcPts val="0"/>
              </a:spcBef>
              <a:spcAft>
                <a:spcPts val="0"/>
              </a:spcAft>
              <a:buFont typeface="+mj-lt"/>
              <a:buAutoNum type="arabicPeriod"/>
            </a:pP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Apply principles of effective interpersonal communication with a standardized patient (parent), with other students, and with faculty.</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mj-lt"/>
              <a:buAutoNum type="arabicPeriod"/>
            </a:pP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Utilize communication tools to promote an environment of patient safety.</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en-US" dirty="0"/>
          </a:p>
        </p:txBody>
      </p:sp>
      <p:sp>
        <p:nvSpPr>
          <p:cNvPr id="4" name="Content Placeholder 3">
            <a:extLst>
              <a:ext uri="{FF2B5EF4-FFF2-40B4-BE49-F238E27FC236}">
                <a16:creationId xmlns:a16="http://schemas.microsoft.com/office/drawing/2014/main" id="{516C069F-DAE8-5F9A-BDF3-BE50EDD8E813}"/>
              </a:ext>
            </a:extLst>
          </p:cNvPr>
          <p:cNvSpPr>
            <a:spLocks noGrp="1"/>
          </p:cNvSpPr>
          <p:nvPr>
            <p:ph sz="half" idx="2"/>
          </p:nvPr>
        </p:nvSpPr>
        <p:spPr>
          <a:xfrm>
            <a:off x="6100618" y="1753831"/>
            <a:ext cx="5481782" cy="4434840"/>
          </a:xfrm>
        </p:spPr>
        <p:txBody>
          <a:bodyPr/>
          <a:lstStyle/>
          <a:p>
            <a:pPr marL="457200" marR="0" lvl="0" indent="-457200">
              <a:spcBef>
                <a:spcPts val="0"/>
              </a:spcBef>
              <a:spcAft>
                <a:spcPts val="0"/>
              </a:spcAft>
              <a:buFont typeface="+mj-lt"/>
              <a:buAutoNum type="arabicPeriod" startAt="4"/>
            </a:pP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Demonstrate the application of psychomotor skills necessary for the completion of required pediatric patient-care tasks, respective to your discipline.</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marR="0" lvl="0" indent="-457200">
              <a:spcBef>
                <a:spcPts val="0"/>
              </a:spcBef>
              <a:spcAft>
                <a:spcPts val="0"/>
              </a:spcAft>
              <a:buFont typeface="+mj-lt"/>
              <a:buAutoNum type="arabicPeriod" startAt="4"/>
            </a:pP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Formulate a problem-based, prioritized assessment for the care of the child.</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p>
            <a:pPr marL="457200" marR="0" lvl="0" indent="-457200">
              <a:spcBef>
                <a:spcPts val="0"/>
              </a:spcBef>
              <a:spcAft>
                <a:spcPts val="0"/>
              </a:spcAft>
              <a:buFont typeface="+mj-lt"/>
              <a:buAutoNum type="arabicPeriod" startAt="4"/>
            </a:pP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Analyze your respective roles and those of other members of the interprofessional team as they pertain to the care of an infant with a febrile illness.</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3748787491"/>
      </p:ext>
    </p:extLst>
  </p:cSld>
  <p:clrMapOvr>
    <a:masterClrMapping/>
  </p:clrMapOvr>
  <p:transition>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367144-001F-64E1-AD9B-D9518B4D153E}"/>
              </a:ext>
            </a:extLst>
          </p:cNvPr>
          <p:cNvSpPr>
            <a:spLocks noGrp="1"/>
          </p:cNvSpPr>
          <p:nvPr>
            <p:ph type="title"/>
          </p:nvPr>
        </p:nvSpPr>
        <p:spPr>
          <a:xfrm>
            <a:off x="468574" y="3732663"/>
            <a:ext cx="5340823" cy="1143000"/>
          </a:xfrm>
        </p:spPr>
        <p:txBody>
          <a:bodyPr/>
          <a:lstStyle/>
          <a:p>
            <a:r>
              <a:rPr lang="en-US" dirty="0"/>
              <a:t>7 Simulations Respiratory Care Students and Medical Students </a:t>
            </a:r>
          </a:p>
        </p:txBody>
      </p:sp>
      <p:sp>
        <p:nvSpPr>
          <p:cNvPr id="8" name="Content Placeholder 7">
            <a:extLst>
              <a:ext uri="{FF2B5EF4-FFF2-40B4-BE49-F238E27FC236}">
                <a16:creationId xmlns:a16="http://schemas.microsoft.com/office/drawing/2014/main" id="{F6FF1E4D-C03D-3082-A34B-5B4186A3D7CF}"/>
              </a:ext>
            </a:extLst>
          </p:cNvPr>
          <p:cNvSpPr>
            <a:spLocks noGrp="1"/>
          </p:cNvSpPr>
          <p:nvPr>
            <p:ph idx="1"/>
          </p:nvPr>
        </p:nvSpPr>
        <p:spPr/>
        <p:txBody>
          <a:bodyPr/>
          <a:lstStyle/>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2EF2628D-C5CB-B6E8-A658-3DD88B94AB0C}"/>
              </a:ext>
            </a:extLst>
          </p:cNvPr>
          <p:cNvSpPr>
            <a:spLocks noGrp="1"/>
          </p:cNvSpPr>
          <p:nvPr>
            <p:ph type="ftr" sz="quarter" idx="11"/>
          </p:nvPr>
        </p:nvSpPr>
        <p:spPr>
          <a:xfrm>
            <a:off x="609601" y="6411915"/>
            <a:ext cx="11127474" cy="365125"/>
          </a:xfrm>
        </p:spPr>
        <p:txBody>
          <a:bodyPr/>
          <a:lstStyle/>
          <a:p>
            <a:pPr marL="0" marR="0">
              <a:spcBef>
                <a:spcPts val="0"/>
              </a:spcBef>
              <a:spcAft>
                <a:spcPts val="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Yanes MJ, Nastars D.  An Interactive Interprofessional Activity for Respiratory Care Students and Medical Students Transitioning to Residency: Benefits, Challenges and Opportunities for Growth. Respiratory Care Oct 2022, 67 (Suppl 10) 3774632;</a:t>
            </a:r>
          </a:p>
        </p:txBody>
      </p:sp>
      <p:pic>
        <p:nvPicPr>
          <p:cNvPr id="10" name="Picture 9">
            <a:extLst>
              <a:ext uri="{FF2B5EF4-FFF2-40B4-BE49-F238E27FC236}">
                <a16:creationId xmlns:a16="http://schemas.microsoft.com/office/drawing/2014/main" id="{096F2250-C632-1175-C15C-6F77DE34400A}"/>
              </a:ext>
            </a:extLst>
          </p:cNvPr>
          <p:cNvPicPr>
            <a:picLocks noChangeAspect="1"/>
          </p:cNvPicPr>
          <p:nvPr/>
        </p:nvPicPr>
        <p:blipFill>
          <a:blip r:embed="rId3"/>
          <a:stretch>
            <a:fillRect/>
          </a:stretch>
        </p:blipFill>
        <p:spPr>
          <a:xfrm>
            <a:off x="5430177" y="544229"/>
            <a:ext cx="6006646" cy="5137662"/>
          </a:xfrm>
          <a:prstGeom prst="rect">
            <a:avLst/>
          </a:prstGeom>
        </p:spPr>
      </p:pic>
    </p:spTree>
    <p:extLst>
      <p:ext uri="{BB962C8B-B14F-4D97-AF65-F5344CB8AC3E}">
        <p14:creationId xmlns:p14="http://schemas.microsoft.com/office/powerpoint/2010/main" val="2119574794"/>
      </p:ext>
    </p:extLst>
  </p:cSld>
  <p:clrMapOvr>
    <a:masterClrMapping/>
  </p:clrMapOvr>
  <p:transition>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402F1533-2CCF-3226-943C-B08EEC2145DB}"/>
              </a:ext>
            </a:extLst>
          </p:cNvPr>
          <p:cNvGraphicFramePr>
            <a:graphicFrameLocks noGrp="1"/>
          </p:cNvGraphicFramePr>
          <p:nvPr>
            <p:ph idx="1"/>
            <p:extLst>
              <p:ext uri="{D42A27DB-BD31-4B8C-83A1-F6EECF244321}">
                <p14:modId xmlns:p14="http://schemas.microsoft.com/office/powerpoint/2010/main" val="2703902647"/>
              </p:ext>
            </p:extLst>
          </p:nvPr>
        </p:nvGraphicFramePr>
        <p:xfrm>
          <a:off x="860322" y="336360"/>
          <a:ext cx="10471355" cy="5757631"/>
        </p:xfrm>
        <a:graphic>
          <a:graphicData uri="http://schemas.openxmlformats.org/drawingml/2006/table">
            <a:tbl>
              <a:tblPr firstRow="1" firstCol="1" bandRow="1">
                <a:tableStyleId>{5C22544A-7EE6-4342-B048-85BDC9FD1C3A}</a:tableStyleId>
              </a:tblPr>
              <a:tblGrid>
                <a:gridCol w="2153265">
                  <a:extLst>
                    <a:ext uri="{9D8B030D-6E8A-4147-A177-3AD203B41FA5}">
                      <a16:colId xmlns:a16="http://schemas.microsoft.com/office/drawing/2014/main" val="10196082"/>
                    </a:ext>
                  </a:extLst>
                </a:gridCol>
                <a:gridCol w="3768828">
                  <a:extLst>
                    <a:ext uri="{9D8B030D-6E8A-4147-A177-3AD203B41FA5}">
                      <a16:colId xmlns:a16="http://schemas.microsoft.com/office/drawing/2014/main" val="62287811"/>
                    </a:ext>
                  </a:extLst>
                </a:gridCol>
                <a:gridCol w="4549262">
                  <a:extLst>
                    <a:ext uri="{9D8B030D-6E8A-4147-A177-3AD203B41FA5}">
                      <a16:colId xmlns:a16="http://schemas.microsoft.com/office/drawing/2014/main" val="3247540590"/>
                    </a:ext>
                  </a:extLst>
                </a:gridCol>
              </a:tblGrid>
              <a:tr h="515071">
                <a:tc>
                  <a:txBody>
                    <a:bodyPr/>
                    <a:lstStyle/>
                    <a:p>
                      <a:pPr marL="0" marR="0">
                        <a:spcBef>
                          <a:spcPts val="0"/>
                        </a:spcBef>
                        <a:spcAft>
                          <a:spcPts val="0"/>
                        </a:spcAft>
                      </a:pPr>
                      <a:r>
                        <a:rPr lang="en-US" sz="2000" kern="100" dirty="0">
                          <a:effectLst/>
                        </a:rPr>
                        <a:t>Patient Scenario</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0908" marR="50908" marT="0" marB="0"/>
                </a:tc>
                <a:tc>
                  <a:txBody>
                    <a:bodyPr/>
                    <a:lstStyle/>
                    <a:p>
                      <a:pPr marL="0" marR="0">
                        <a:spcBef>
                          <a:spcPts val="0"/>
                        </a:spcBef>
                        <a:spcAft>
                          <a:spcPts val="0"/>
                        </a:spcAft>
                      </a:pPr>
                      <a:r>
                        <a:rPr lang="en-US" sz="2000" kern="100" baseline="0" dirty="0">
                          <a:effectLst/>
                        </a:rPr>
                        <a:t>Condition Progression</a:t>
                      </a:r>
                      <a:endParaRPr lang="en-US" sz="2000" kern="1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50908" marR="50908" marT="0" marB="0"/>
                </a:tc>
                <a:tc>
                  <a:txBody>
                    <a:bodyPr/>
                    <a:lstStyle/>
                    <a:p>
                      <a:pPr marL="0" marR="0">
                        <a:spcBef>
                          <a:spcPts val="0"/>
                        </a:spcBef>
                        <a:spcAft>
                          <a:spcPts val="0"/>
                        </a:spcAft>
                      </a:pPr>
                      <a:r>
                        <a:rPr lang="en-US" sz="2000" kern="100" dirty="0">
                          <a:effectLst/>
                        </a:rPr>
                        <a:t>Expected Student Response </a:t>
                      </a:r>
                      <a:endParaRPr lang="en-US" sz="2000" kern="100" dirty="0">
                        <a:solidFill>
                          <a:srgbClr val="000000"/>
                        </a:solidFill>
                        <a:effectLst/>
                        <a:latin typeface="Gill Sans" panose="020B0502020104020203" pitchFamily="34" charset="-79"/>
                        <a:ea typeface="Calibri" panose="020F0502020204030204" pitchFamily="34" charset="0"/>
                        <a:cs typeface="Gill Sans" panose="020B0502020104020203" pitchFamily="34" charset="-79"/>
                      </a:endParaRPr>
                    </a:p>
                  </a:txBody>
                  <a:tcPr marL="50908" marR="50908" marT="0" marB="0"/>
                </a:tc>
                <a:extLst>
                  <a:ext uri="{0D108BD9-81ED-4DB2-BD59-A6C34878D82A}">
                    <a16:rowId xmlns:a16="http://schemas.microsoft.com/office/drawing/2014/main" val="3409654996"/>
                  </a:ext>
                </a:extLst>
              </a:tr>
              <a:tr h="1854256">
                <a:tc>
                  <a:txBody>
                    <a:bodyPr/>
                    <a:lstStyle/>
                    <a:p>
                      <a:pPr marL="0" marR="0">
                        <a:spcBef>
                          <a:spcPts val="0"/>
                        </a:spcBef>
                        <a:spcAft>
                          <a:spcPts val="0"/>
                        </a:spcAft>
                      </a:pPr>
                      <a:r>
                        <a:rPr lang="en-US" sz="2000" kern="100" dirty="0">
                          <a:effectLst/>
                        </a:rPr>
                        <a:t>COPD exacerbation</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0908" marR="50908" marT="0" marB="0"/>
                </a:tc>
                <a:tc>
                  <a:txBody>
                    <a:bodyPr/>
                    <a:lstStyle/>
                    <a:p>
                      <a:pPr marL="0" marR="0">
                        <a:spcBef>
                          <a:spcPts val="0"/>
                        </a:spcBef>
                        <a:spcAft>
                          <a:spcPts val="0"/>
                        </a:spcAft>
                      </a:pPr>
                      <a:r>
                        <a:rPr lang="en-US" sz="1800" b="1" kern="100" dirty="0">
                          <a:effectLst/>
                        </a:rPr>
                        <a:t>Stable, middle aged male with exacerbation of COPD</a:t>
                      </a:r>
                    </a:p>
                    <a:p>
                      <a:pPr marL="0" marR="0">
                        <a:spcBef>
                          <a:spcPts val="0"/>
                        </a:spcBef>
                        <a:spcAft>
                          <a:spcPts val="0"/>
                        </a:spcAft>
                      </a:pPr>
                      <a:r>
                        <a:rPr lang="en-US" sz="1800" kern="100" dirty="0">
                          <a:effectLst/>
                        </a:rPr>
                        <a:t>• </a:t>
                      </a:r>
                      <a:r>
                        <a:rPr lang="en-US" sz="1600" kern="100" dirty="0">
                          <a:effectLst/>
                        </a:rPr>
                        <a:t>develops dyspnea upon movement for chest x-ray</a:t>
                      </a:r>
                    </a:p>
                    <a:p>
                      <a:pPr marL="0" marR="0">
                        <a:spcBef>
                          <a:spcPts val="0"/>
                        </a:spcBef>
                        <a:spcAft>
                          <a:spcPts val="0"/>
                        </a:spcAft>
                      </a:pPr>
                      <a:r>
                        <a:rPr lang="en-US" sz="1600" kern="100" dirty="0">
                          <a:effectLst/>
                        </a:rPr>
                        <a:t>• receives bronchodilator via hand-held nebulizer</a:t>
                      </a:r>
                    </a:p>
                    <a:p>
                      <a:pPr marL="0" marR="0">
                        <a:spcBef>
                          <a:spcPts val="0"/>
                        </a:spcBef>
                        <a:spcAft>
                          <a:spcPts val="0"/>
                        </a:spcAft>
                      </a:pPr>
                      <a:r>
                        <a:rPr lang="en-US" sz="1600" kern="100" dirty="0">
                          <a:effectLst/>
                        </a:rPr>
                        <a:t>• develops extreme dyspnea, oxygen desaturation</a:t>
                      </a:r>
                      <a:endParaRPr lang="en-US" sz="1600" kern="100" dirty="0">
                        <a:solidFill>
                          <a:srgbClr val="000000"/>
                        </a:solidFill>
                        <a:effectLst/>
                        <a:latin typeface="Gill Sans" panose="020B0502020104020203" pitchFamily="34" charset="-79"/>
                        <a:ea typeface="Calibri" panose="020F0502020204030204" pitchFamily="34" charset="0"/>
                        <a:cs typeface="Gill Sans" panose="020B0502020104020203" pitchFamily="34" charset="-79"/>
                      </a:endParaRPr>
                    </a:p>
                  </a:txBody>
                  <a:tcPr marL="50908" marR="50908" marT="0" marB="0"/>
                </a:tc>
                <a:tc>
                  <a:txBody>
                    <a:bodyPr/>
                    <a:lstStyle/>
                    <a:p>
                      <a:pPr marL="0" marR="0">
                        <a:spcBef>
                          <a:spcPts val="0"/>
                        </a:spcBef>
                        <a:spcAft>
                          <a:spcPts val="0"/>
                        </a:spcAft>
                      </a:pPr>
                      <a:r>
                        <a:rPr lang="en-US" sz="1400" kern="100" dirty="0">
                          <a:effectLst/>
                        </a:rPr>
                        <a:t>Nursing student</a:t>
                      </a:r>
                    </a:p>
                    <a:p>
                      <a:pPr marL="0" marR="0">
                        <a:spcBef>
                          <a:spcPts val="0"/>
                        </a:spcBef>
                        <a:spcAft>
                          <a:spcPts val="0"/>
                        </a:spcAft>
                      </a:pPr>
                      <a:r>
                        <a:rPr lang="en-US" sz="1400" kern="100" dirty="0">
                          <a:effectLst/>
                        </a:rPr>
                        <a:t>• performs initial and change in status assessment; • calls for chest Xray</a:t>
                      </a:r>
                    </a:p>
                    <a:p>
                      <a:pPr marL="0" marR="0">
                        <a:spcBef>
                          <a:spcPts val="0"/>
                        </a:spcBef>
                        <a:spcAft>
                          <a:spcPts val="0"/>
                        </a:spcAft>
                      </a:pPr>
                      <a:r>
                        <a:rPr lang="en-US" sz="1400" kern="100" dirty="0">
                          <a:effectLst/>
                        </a:rPr>
                        <a:t>• Radiologic science student </a:t>
                      </a:r>
                    </a:p>
                    <a:p>
                      <a:pPr marL="0" marR="0">
                        <a:spcBef>
                          <a:spcPts val="0"/>
                        </a:spcBef>
                        <a:spcAft>
                          <a:spcPts val="0"/>
                        </a:spcAft>
                      </a:pPr>
                      <a:r>
                        <a:rPr lang="en-US" sz="1400" kern="100" dirty="0">
                          <a:effectLst/>
                        </a:rPr>
                        <a:t> • obtains portable chest x-ray </a:t>
                      </a:r>
                    </a:p>
                    <a:p>
                      <a:pPr marL="0" marR="0">
                        <a:spcBef>
                          <a:spcPts val="0"/>
                        </a:spcBef>
                        <a:spcAft>
                          <a:spcPts val="0"/>
                        </a:spcAft>
                      </a:pPr>
                      <a:r>
                        <a:rPr lang="en-US" sz="1400" kern="100" dirty="0">
                          <a:effectLst/>
                        </a:rPr>
                        <a:t>• reassesses need for 2nd x-ray </a:t>
                      </a:r>
                    </a:p>
                    <a:p>
                      <a:pPr marL="0" marR="0">
                        <a:spcBef>
                          <a:spcPts val="0"/>
                        </a:spcBef>
                        <a:spcAft>
                          <a:spcPts val="0"/>
                        </a:spcAft>
                      </a:pPr>
                      <a:r>
                        <a:rPr lang="en-US" sz="1400" kern="100" dirty="0">
                          <a:effectLst/>
                        </a:rPr>
                        <a:t>Respiratory therapy student </a:t>
                      </a:r>
                    </a:p>
                    <a:p>
                      <a:pPr marL="0" marR="0">
                        <a:spcBef>
                          <a:spcPts val="0"/>
                        </a:spcBef>
                        <a:spcAft>
                          <a:spcPts val="0"/>
                        </a:spcAft>
                      </a:pPr>
                      <a:r>
                        <a:rPr lang="en-US" sz="1400" kern="100" dirty="0">
                          <a:effectLst/>
                        </a:rPr>
                        <a:t>• responds to call for ‘prn’ bronchodilator treatment; assess and treat </a:t>
                      </a:r>
                      <a:endParaRPr lang="en-US" sz="1400" kern="100" dirty="0">
                        <a:solidFill>
                          <a:srgbClr val="000000"/>
                        </a:solidFill>
                        <a:effectLst/>
                        <a:latin typeface="Gill Sans" panose="020B0502020104020203" pitchFamily="34" charset="-79"/>
                        <a:ea typeface="Calibri" panose="020F0502020204030204" pitchFamily="34" charset="0"/>
                        <a:cs typeface="Gill Sans" panose="020B0502020104020203" pitchFamily="34" charset="-79"/>
                      </a:endParaRPr>
                    </a:p>
                  </a:txBody>
                  <a:tcPr marL="50908" marR="50908" marT="0" marB="0"/>
                </a:tc>
                <a:extLst>
                  <a:ext uri="{0D108BD9-81ED-4DB2-BD59-A6C34878D82A}">
                    <a16:rowId xmlns:a16="http://schemas.microsoft.com/office/drawing/2014/main" val="1741189933"/>
                  </a:ext>
                </a:extLst>
              </a:tr>
              <a:tr h="1545214">
                <a:tc>
                  <a:txBody>
                    <a:bodyPr/>
                    <a:lstStyle/>
                    <a:p>
                      <a:pPr marL="0" marR="0">
                        <a:spcBef>
                          <a:spcPts val="0"/>
                        </a:spcBef>
                        <a:spcAft>
                          <a:spcPts val="0"/>
                        </a:spcAft>
                      </a:pPr>
                      <a:r>
                        <a:rPr lang="en-US" sz="2000" kern="100" dirty="0">
                          <a:effectLst/>
                        </a:rPr>
                        <a:t>Elderly patient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0908" marR="50908" marT="0" marB="0"/>
                </a:tc>
                <a:tc>
                  <a:txBody>
                    <a:bodyPr/>
                    <a:lstStyle/>
                    <a:p>
                      <a:pPr marL="0" marR="0">
                        <a:spcBef>
                          <a:spcPts val="0"/>
                        </a:spcBef>
                        <a:spcAft>
                          <a:spcPts val="0"/>
                        </a:spcAft>
                      </a:pPr>
                      <a:r>
                        <a:rPr lang="en-US" sz="1800" b="1" kern="100" dirty="0">
                          <a:effectLst/>
                        </a:rPr>
                        <a:t>Stable elderly patient with history of CVA, suspected femur fracture</a:t>
                      </a:r>
                    </a:p>
                    <a:p>
                      <a:pPr marL="0" marR="0">
                        <a:spcBef>
                          <a:spcPts val="0"/>
                        </a:spcBef>
                        <a:spcAft>
                          <a:spcPts val="0"/>
                        </a:spcAft>
                      </a:pPr>
                      <a:endParaRPr lang="en-US" sz="1800" kern="100" dirty="0">
                        <a:effectLst/>
                      </a:endParaRPr>
                    </a:p>
                    <a:p>
                      <a:pPr marL="0" marR="0">
                        <a:spcBef>
                          <a:spcPts val="0"/>
                        </a:spcBef>
                        <a:spcAft>
                          <a:spcPts val="0"/>
                        </a:spcAft>
                      </a:pPr>
                      <a:r>
                        <a:rPr lang="en-US" sz="1800" kern="100" dirty="0">
                          <a:effectLst/>
                        </a:rPr>
                        <a:t>• </a:t>
                      </a:r>
                      <a:r>
                        <a:rPr lang="en-US" sz="1600" kern="100" dirty="0">
                          <a:effectLst/>
                        </a:rPr>
                        <a:t>Family member gives patient water; patient chokes, becomes dyspneic, desaturates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0908" marR="50908" marT="0" marB="0"/>
                </a:tc>
                <a:tc>
                  <a:txBody>
                    <a:bodyPr/>
                    <a:lstStyle/>
                    <a:p>
                      <a:pPr marL="0" marR="0">
                        <a:spcBef>
                          <a:spcPts val="0"/>
                        </a:spcBef>
                        <a:spcAft>
                          <a:spcPts val="0"/>
                        </a:spcAft>
                      </a:pPr>
                      <a:r>
                        <a:rPr lang="en-US" sz="1200" kern="100" dirty="0">
                          <a:effectLst/>
                        </a:rPr>
                        <a:t>Nursing student </a:t>
                      </a:r>
                    </a:p>
                    <a:p>
                      <a:pPr marL="0" marR="0">
                        <a:spcBef>
                          <a:spcPts val="0"/>
                        </a:spcBef>
                        <a:spcAft>
                          <a:spcPts val="0"/>
                        </a:spcAft>
                      </a:pPr>
                      <a:r>
                        <a:rPr lang="en-US" sz="1200" kern="100" dirty="0">
                          <a:effectLst/>
                        </a:rPr>
                        <a:t>• performs initial and change in status assessment; </a:t>
                      </a:r>
                    </a:p>
                    <a:p>
                      <a:pPr marL="0" marR="0">
                        <a:spcBef>
                          <a:spcPts val="0"/>
                        </a:spcBef>
                        <a:spcAft>
                          <a:spcPts val="0"/>
                        </a:spcAft>
                      </a:pPr>
                      <a:r>
                        <a:rPr lang="en-US" sz="1200" kern="100" dirty="0">
                          <a:effectLst/>
                        </a:rPr>
                        <a:t>• calls for x-ray of femur </a:t>
                      </a:r>
                    </a:p>
                    <a:p>
                      <a:pPr marL="0" marR="0">
                        <a:spcBef>
                          <a:spcPts val="0"/>
                        </a:spcBef>
                        <a:spcAft>
                          <a:spcPts val="0"/>
                        </a:spcAft>
                      </a:pPr>
                      <a:r>
                        <a:rPr lang="en-US" sz="1200" kern="100" dirty="0">
                          <a:effectLst/>
                        </a:rPr>
                        <a:t>Radiologic science student </a:t>
                      </a:r>
                    </a:p>
                    <a:p>
                      <a:pPr marL="0" marR="0">
                        <a:spcBef>
                          <a:spcPts val="0"/>
                        </a:spcBef>
                        <a:spcAft>
                          <a:spcPts val="0"/>
                        </a:spcAft>
                      </a:pPr>
                      <a:r>
                        <a:rPr lang="en-US" sz="1200" kern="100" dirty="0">
                          <a:effectLst/>
                        </a:rPr>
                        <a:t>• enters to obtain leg fracture x-rays </a:t>
                      </a:r>
                    </a:p>
                    <a:p>
                      <a:pPr marL="0" marR="0">
                        <a:spcBef>
                          <a:spcPts val="0"/>
                        </a:spcBef>
                        <a:spcAft>
                          <a:spcPts val="0"/>
                        </a:spcAft>
                      </a:pPr>
                      <a:r>
                        <a:rPr lang="en-US" sz="1200" kern="100" dirty="0">
                          <a:effectLst/>
                        </a:rPr>
                        <a:t>• reassesses for need for 2nd x-ray </a:t>
                      </a:r>
                    </a:p>
                    <a:p>
                      <a:pPr marL="0" marR="0">
                        <a:spcBef>
                          <a:spcPts val="0"/>
                        </a:spcBef>
                        <a:spcAft>
                          <a:spcPts val="0"/>
                        </a:spcAft>
                      </a:pPr>
                      <a:r>
                        <a:rPr lang="en-US" sz="1200" kern="100" dirty="0">
                          <a:effectLst/>
                        </a:rPr>
                        <a:t>Respiratory therapy student </a:t>
                      </a:r>
                    </a:p>
                    <a:p>
                      <a:pPr marL="0" marR="0">
                        <a:spcBef>
                          <a:spcPts val="0"/>
                        </a:spcBef>
                        <a:spcAft>
                          <a:spcPts val="0"/>
                        </a:spcAft>
                      </a:pPr>
                      <a:r>
                        <a:rPr lang="en-US" sz="1200" kern="100" dirty="0">
                          <a:effectLst/>
                        </a:rPr>
                        <a:t>• responds to call for acute dyspnea and desaturation; assess and treat </a:t>
                      </a:r>
                      <a:endParaRPr lang="en-US" sz="1200" kern="100" dirty="0">
                        <a:solidFill>
                          <a:srgbClr val="000000"/>
                        </a:solidFill>
                        <a:effectLst/>
                        <a:latin typeface="Gill Sans" panose="020B0502020104020203" pitchFamily="34" charset="-79"/>
                        <a:ea typeface="Calibri" panose="020F0502020204030204" pitchFamily="34" charset="0"/>
                        <a:cs typeface="Gill Sans" panose="020B0502020104020203" pitchFamily="34" charset="-79"/>
                      </a:endParaRPr>
                    </a:p>
                  </a:txBody>
                  <a:tcPr marL="50908" marR="50908" marT="0" marB="0"/>
                </a:tc>
                <a:extLst>
                  <a:ext uri="{0D108BD9-81ED-4DB2-BD59-A6C34878D82A}">
                    <a16:rowId xmlns:a16="http://schemas.microsoft.com/office/drawing/2014/main" val="3915630763"/>
                  </a:ext>
                </a:extLst>
              </a:tr>
              <a:tr h="1545214">
                <a:tc>
                  <a:txBody>
                    <a:bodyPr/>
                    <a:lstStyle/>
                    <a:p>
                      <a:pPr marL="0" marR="0">
                        <a:spcBef>
                          <a:spcPts val="0"/>
                        </a:spcBef>
                        <a:spcAft>
                          <a:spcPts val="0"/>
                        </a:spcAft>
                      </a:pPr>
                      <a:r>
                        <a:rPr lang="en-US" sz="2000" kern="100" dirty="0">
                          <a:effectLst/>
                        </a:rPr>
                        <a:t>Chronic tracheostomy patient admitted from home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0908" marR="50908" marT="0" marB="0"/>
                </a:tc>
                <a:tc>
                  <a:txBody>
                    <a:bodyPr/>
                    <a:lstStyle/>
                    <a:p>
                      <a:pPr marL="0" marR="0">
                        <a:spcBef>
                          <a:spcPts val="0"/>
                        </a:spcBef>
                        <a:spcAft>
                          <a:spcPts val="0"/>
                        </a:spcAft>
                      </a:pPr>
                      <a:r>
                        <a:rPr lang="en-US" sz="1800" b="1" kern="100" dirty="0">
                          <a:effectLst/>
                        </a:rPr>
                        <a:t>Chronic tracheostomy patient with possible pneumonia</a:t>
                      </a:r>
                    </a:p>
                    <a:p>
                      <a:pPr marL="0" marR="0">
                        <a:spcBef>
                          <a:spcPts val="0"/>
                        </a:spcBef>
                        <a:spcAft>
                          <a:spcPts val="0"/>
                        </a:spcAft>
                      </a:pPr>
                      <a:r>
                        <a:rPr lang="en-US" sz="1800" kern="100" dirty="0">
                          <a:effectLst/>
                        </a:rPr>
                        <a:t>• </a:t>
                      </a:r>
                      <a:r>
                        <a:rPr lang="en-US" sz="1600" kern="100" dirty="0">
                          <a:effectLst/>
                        </a:rPr>
                        <a:t>receives routine portable chest x-ray</a:t>
                      </a:r>
                    </a:p>
                    <a:p>
                      <a:pPr marL="0" marR="0">
                        <a:spcBef>
                          <a:spcPts val="0"/>
                        </a:spcBef>
                        <a:spcAft>
                          <a:spcPts val="0"/>
                        </a:spcAft>
                      </a:pPr>
                      <a:r>
                        <a:rPr lang="en-US" sz="1600" kern="100" dirty="0">
                          <a:effectLst/>
                        </a:rPr>
                        <a:t>• family assists moving patient and accidentally repositions tracheostomy tube out of place</a:t>
                      </a:r>
                      <a:endParaRPr lang="en-US" sz="1600" kern="100" dirty="0">
                        <a:solidFill>
                          <a:srgbClr val="000000"/>
                        </a:solidFill>
                        <a:effectLst/>
                        <a:latin typeface="Gill Sans" panose="020B0502020104020203" pitchFamily="34" charset="-79"/>
                        <a:ea typeface="Calibri" panose="020F0502020204030204" pitchFamily="34" charset="0"/>
                        <a:cs typeface="Gill Sans" panose="020B0502020104020203" pitchFamily="34" charset="-79"/>
                      </a:endParaRPr>
                    </a:p>
                  </a:txBody>
                  <a:tcPr marL="50908" marR="50908" marT="0" marB="0"/>
                </a:tc>
                <a:tc>
                  <a:txBody>
                    <a:bodyPr/>
                    <a:lstStyle/>
                    <a:p>
                      <a:pPr marL="0" marR="0">
                        <a:spcBef>
                          <a:spcPts val="0"/>
                        </a:spcBef>
                        <a:spcAft>
                          <a:spcPts val="0"/>
                        </a:spcAft>
                      </a:pPr>
                      <a:r>
                        <a:rPr lang="en-US" sz="1200" kern="100" dirty="0">
                          <a:effectLst/>
                        </a:rPr>
                        <a:t>Nursing student •performs initial and change in status assessment</a:t>
                      </a:r>
                    </a:p>
                    <a:p>
                      <a:pPr marL="0" marR="0">
                        <a:spcBef>
                          <a:spcPts val="0"/>
                        </a:spcBef>
                        <a:spcAft>
                          <a:spcPts val="0"/>
                        </a:spcAft>
                      </a:pPr>
                      <a:r>
                        <a:rPr lang="en-US" sz="1200" kern="100" dirty="0">
                          <a:effectLst/>
                        </a:rPr>
                        <a:t>•calls for routine portable chest x-ray </a:t>
                      </a:r>
                    </a:p>
                    <a:p>
                      <a:pPr marL="0" marR="0">
                        <a:spcBef>
                          <a:spcPts val="0"/>
                        </a:spcBef>
                        <a:spcAft>
                          <a:spcPts val="0"/>
                        </a:spcAft>
                      </a:pPr>
                      <a:r>
                        <a:rPr lang="en-US" sz="1200" kern="100" dirty="0">
                          <a:effectLst/>
                        </a:rPr>
                        <a:t>Radiologic science student </a:t>
                      </a:r>
                    </a:p>
                    <a:p>
                      <a:pPr marL="0" marR="0">
                        <a:spcBef>
                          <a:spcPts val="0"/>
                        </a:spcBef>
                        <a:spcAft>
                          <a:spcPts val="0"/>
                        </a:spcAft>
                      </a:pPr>
                      <a:r>
                        <a:rPr lang="en-US" sz="1200" kern="100" dirty="0">
                          <a:effectLst/>
                        </a:rPr>
                        <a:t>• obtains portable chest x-ray </a:t>
                      </a:r>
                    </a:p>
                    <a:p>
                      <a:pPr marL="0" marR="0">
                        <a:spcBef>
                          <a:spcPts val="0"/>
                        </a:spcBef>
                        <a:spcAft>
                          <a:spcPts val="0"/>
                        </a:spcAft>
                      </a:pPr>
                      <a:r>
                        <a:rPr lang="en-US" sz="1200" kern="100" dirty="0">
                          <a:effectLst/>
                        </a:rPr>
                        <a:t>• reassesses need for 2nd x-ray </a:t>
                      </a:r>
                    </a:p>
                    <a:p>
                      <a:pPr marL="0" marR="0">
                        <a:spcBef>
                          <a:spcPts val="0"/>
                        </a:spcBef>
                        <a:spcAft>
                          <a:spcPts val="0"/>
                        </a:spcAft>
                      </a:pPr>
                      <a:r>
                        <a:rPr lang="en-US" sz="1200" kern="100" dirty="0">
                          <a:effectLst/>
                        </a:rPr>
                        <a:t>Respiratory therapy student •responds to call for acute dyspnea and desaturation; assess and treat</a:t>
                      </a:r>
                      <a:endParaRPr lang="en-US" sz="1200" kern="100" dirty="0">
                        <a:solidFill>
                          <a:srgbClr val="000000"/>
                        </a:solidFill>
                        <a:effectLst/>
                        <a:latin typeface="Gill Sans" panose="020B0502020104020203" pitchFamily="34" charset="-79"/>
                        <a:ea typeface="Calibri" panose="020F0502020204030204" pitchFamily="34" charset="0"/>
                        <a:cs typeface="Gill Sans" panose="020B0502020104020203" pitchFamily="34" charset="-79"/>
                      </a:endParaRPr>
                    </a:p>
                  </a:txBody>
                  <a:tcPr marL="50908" marR="50908" marT="0" marB="0"/>
                </a:tc>
                <a:extLst>
                  <a:ext uri="{0D108BD9-81ED-4DB2-BD59-A6C34878D82A}">
                    <a16:rowId xmlns:a16="http://schemas.microsoft.com/office/drawing/2014/main" val="3200692814"/>
                  </a:ext>
                </a:extLst>
              </a:tr>
            </a:tbl>
          </a:graphicData>
        </a:graphic>
      </p:graphicFrame>
      <p:sp>
        <p:nvSpPr>
          <p:cNvPr id="4" name="Footer Placeholder 3">
            <a:extLst>
              <a:ext uri="{FF2B5EF4-FFF2-40B4-BE49-F238E27FC236}">
                <a16:creationId xmlns:a16="http://schemas.microsoft.com/office/drawing/2014/main" id="{1B38BBDE-28DD-6D87-EE13-D8E1DCBF55A6}"/>
              </a:ext>
            </a:extLst>
          </p:cNvPr>
          <p:cNvSpPr>
            <a:spLocks noGrp="1"/>
          </p:cNvSpPr>
          <p:nvPr>
            <p:ph type="ftr" sz="quarter" idx="11"/>
          </p:nvPr>
        </p:nvSpPr>
        <p:spPr>
          <a:xfrm>
            <a:off x="221225" y="6612017"/>
            <a:ext cx="12078929" cy="365125"/>
          </a:xfrm>
        </p:spPr>
        <p:txBody>
          <a:bodyPr/>
          <a:lstStyle/>
          <a:p>
            <a:pPr>
              <a:defRPr/>
            </a:pPr>
            <a:r>
              <a:rPr lang="en-US" sz="1200" b="0" i="0" dirty="0">
                <a:solidFill>
                  <a:srgbClr val="555555"/>
                </a:solidFill>
                <a:effectLst/>
                <a:latin typeface="verdana" panose="020B0604030504040204" pitchFamily="34" charset="0"/>
              </a:rPr>
              <a:t>Patten, Deborah A,M.A., R.R.T., &amp; Fieler, Gina,D.N.P., R.N. (2019). A Method to Implement Interprofessional Simulations into Established Curriculum: Process and Survey of Student Responses for Nursing, Radiologic Science, and Respiratory Care.</a:t>
            </a:r>
            <a:r>
              <a:rPr lang="en-US" sz="1200" b="0" i="1" dirty="0">
                <a:solidFill>
                  <a:srgbClr val="555555"/>
                </a:solidFill>
                <a:effectLst/>
                <a:latin typeface="verdana" panose="020B0604030504040204" pitchFamily="34" charset="0"/>
              </a:rPr>
              <a:t> Journal of Allied Health, 48</a:t>
            </a:r>
            <a:r>
              <a:rPr lang="en-US" sz="1200" b="0" i="0" dirty="0">
                <a:solidFill>
                  <a:srgbClr val="555555"/>
                </a:solidFill>
                <a:effectLst/>
                <a:latin typeface="verdana" panose="020B0604030504040204" pitchFamily="34" charset="0"/>
              </a:rPr>
              <a:t>(2), E65-E68. </a:t>
            </a:r>
            <a:endParaRPr lang="en-US" sz="1200" dirty="0"/>
          </a:p>
          <a:p>
            <a:pPr>
              <a:defRPr/>
            </a:pPr>
            <a:endParaRPr lang="en-US" dirty="0"/>
          </a:p>
        </p:txBody>
      </p:sp>
    </p:spTree>
    <p:extLst>
      <p:ext uri="{BB962C8B-B14F-4D97-AF65-F5344CB8AC3E}">
        <p14:creationId xmlns:p14="http://schemas.microsoft.com/office/powerpoint/2010/main" val="976640119"/>
      </p:ext>
    </p:extLst>
  </p:cSld>
  <p:clrMapOvr>
    <a:masterClrMapping/>
  </p:clrMapOvr>
  <p:transition>
    <p:zoom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D1578F-A64C-8C7B-1C2D-13D9FDEDAE6D}"/>
              </a:ext>
            </a:extLst>
          </p:cNvPr>
          <p:cNvSpPr>
            <a:spLocks noGrp="1"/>
          </p:cNvSpPr>
          <p:nvPr>
            <p:ph type="title"/>
          </p:nvPr>
        </p:nvSpPr>
        <p:spPr>
          <a:xfrm>
            <a:off x="1313538" y="3429000"/>
            <a:ext cx="10363200" cy="1362456"/>
          </a:xfrm>
        </p:spPr>
        <p:txBody>
          <a:bodyPr/>
          <a:lstStyle/>
          <a:p>
            <a:pPr algn="ctr"/>
            <a:r>
              <a:rPr lang="en-US" dirty="0"/>
              <a:t>BOOKS DISCUSSIONS OF PERSONAL </a:t>
            </a:r>
            <a:br>
              <a:rPr lang="en-US" dirty="0"/>
            </a:br>
            <a:r>
              <a:rPr lang="en-US" dirty="0"/>
              <a:t>HEALTH EXPERIENCES</a:t>
            </a:r>
          </a:p>
        </p:txBody>
      </p:sp>
    </p:spTree>
    <p:extLst>
      <p:ext uri="{BB962C8B-B14F-4D97-AF65-F5344CB8AC3E}">
        <p14:creationId xmlns:p14="http://schemas.microsoft.com/office/powerpoint/2010/main" val="3249709201"/>
      </p:ext>
    </p:extLst>
  </p:cSld>
  <p:clrMapOvr>
    <a:masterClrMapping/>
  </p:clrMapOvr>
  <p:transition>
    <p:zoom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1C8EC1C-35BE-9D47-709E-FD23EAC65AD0}"/>
              </a:ext>
            </a:extLst>
          </p:cNvPr>
          <p:cNvPicPr>
            <a:picLocks noGrp="1" noChangeAspect="1"/>
          </p:cNvPicPr>
          <p:nvPr>
            <p:ph idx="1"/>
          </p:nvPr>
        </p:nvPicPr>
        <p:blipFill>
          <a:blip r:embed="rId2"/>
          <a:stretch>
            <a:fillRect/>
          </a:stretch>
        </p:blipFill>
        <p:spPr>
          <a:xfrm>
            <a:off x="504754" y="307257"/>
            <a:ext cx="2831134" cy="4246701"/>
          </a:xfrm>
          <a:prstGeom prst="rect">
            <a:avLst/>
          </a:prstGeom>
        </p:spPr>
      </p:pic>
      <p:pic>
        <p:nvPicPr>
          <p:cNvPr id="6" name="Picture 2" descr="The Patient Experience: The Importance of Care, Communication, and Compassion in the Hospital Room">
            <a:extLst>
              <a:ext uri="{FF2B5EF4-FFF2-40B4-BE49-F238E27FC236}">
                <a16:creationId xmlns:a16="http://schemas.microsoft.com/office/drawing/2014/main" id="{2EB6B517-3698-1807-E985-D9793124D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754" y="417540"/>
            <a:ext cx="2942930" cy="41816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D6BF459-DA6A-C4D0-5F16-A6CF3C002D55}"/>
              </a:ext>
            </a:extLst>
          </p:cNvPr>
          <p:cNvPicPr>
            <a:picLocks noChangeAspect="1"/>
          </p:cNvPicPr>
          <p:nvPr/>
        </p:nvPicPr>
        <p:blipFill>
          <a:blip r:embed="rId4"/>
          <a:stretch>
            <a:fillRect/>
          </a:stretch>
        </p:blipFill>
        <p:spPr>
          <a:xfrm>
            <a:off x="8400572" y="373229"/>
            <a:ext cx="2780880" cy="4225930"/>
          </a:xfrm>
          <a:prstGeom prst="rect">
            <a:avLst/>
          </a:prstGeom>
        </p:spPr>
      </p:pic>
      <p:pic>
        <p:nvPicPr>
          <p:cNvPr id="8" name="Picture 7">
            <a:extLst>
              <a:ext uri="{FF2B5EF4-FFF2-40B4-BE49-F238E27FC236}">
                <a16:creationId xmlns:a16="http://schemas.microsoft.com/office/drawing/2014/main" id="{15489EA7-44A3-4B91-A933-59092193FF78}"/>
              </a:ext>
            </a:extLst>
          </p:cNvPr>
          <p:cNvPicPr>
            <a:picLocks noChangeAspect="1"/>
          </p:cNvPicPr>
          <p:nvPr/>
        </p:nvPicPr>
        <p:blipFill>
          <a:blip r:embed="rId5"/>
          <a:stretch>
            <a:fillRect/>
          </a:stretch>
        </p:blipFill>
        <p:spPr>
          <a:xfrm>
            <a:off x="2892980" y="4680772"/>
            <a:ext cx="6078361" cy="1517063"/>
          </a:xfrm>
          <a:prstGeom prst="rect">
            <a:avLst/>
          </a:prstGeom>
        </p:spPr>
      </p:pic>
      <p:sp>
        <p:nvSpPr>
          <p:cNvPr id="10" name="TextBox 9">
            <a:extLst>
              <a:ext uri="{FF2B5EF4-FFF2-40B4-BE49-F238E27FC236}">
                <a16:creationId xmlns:a16="http://schemas.microsoft.com/office/drawing/2014/main" id="{EF2A23D2-2EBF-0AC3-F421-092B1E83E397}"/>
              </a:ext>
            </a:extLst>
          </p:cNvPr>
          <p:cNvSpPr txBox="1"/>
          <p:nvPr/>
        </p:nvSpPr>
        <p:spPr>
          <a:xfrm>
            <a:off x="2698954" y="6181411"/>
            <a:ext cx="2934930" cy="369332"/>
          </a:xfrm>
          <a:prstGeom prst="rect">
            <a:avLst/>
          </a:prstGeom>
          <a:noFill/>
        </p:spPr>
        <p:txBody>
          <a:bodyPr wrap="square">
            <a:spAutoFit/>
          </a:bodyPr>
          <a:lstStyle/>
          <a:p>
            <a:pPr>
              <a:defRPr/>
            </a:pPr>
            <a:r>
              <a:rPr lang="en-US" sz="1800" dirty="0">
                <a:solidFill>
                  <a:srgbClr val="057E9F"/>
                </a:solidFill>
              </a:rPr>
              <a:t>Disaster Preparedness 101  </a:t>
            </a:r>
          </a:p>
        </p:txBody>
      </p:sp>
      <p:sp>
        <p:nvSpPr>
          <p:cNvPr id="11" name="Rectangle 10">
            <a:extLst>
              <a:ext uri="{FF2B5EF4-FFF2-40B4-BE49-F238E27FC236}">
                <a16:creationId xmlns:a16="http://schemas.microsoft.com/office/drawing/2014/main" id="{721A8FD4-8958-0943-71FA-2D02A652FB31}"/>
              </a:ext>
            </a:extLst>
          </p:cNvPr>
          <p:cNvSpPr/>
          <p:nvPr/>
        </p:nvSpPr>
        <p:spPr>
          <a:xfrm>
            <a:off x="5282086" y="6222538"/>
            <a:ext cx="6078360" cy="349778"/>
          </a:xfrm>
          <a:prstGeom prst="rect">
            <a:avLst/>
          </a:prstGeom>
        </p:spPr>
        <p:txBody>
          <a:bodyPr wrap="square">
            <a:spAutoFit/>
          </a:bodyPr>
          <a:lstStyle/>
          <a:p>
            <a:pPr>
              <a:lnSpc>
                <a:spcPct val="107000"/>
              </a:lnSpc>
            </a:pPr>
            <a:r>
              <a:rPr lang="en-US" sz="1600" dirty="0">
                <a:solidFill>
                  <a:srgbClr val="057E9F"/>
                </a:solidFill>
                <a:latin typeface="Times New Roman" panose="02020603050405020304" pitchFamily="18" charset="0"/>
                <a:ea typeface="Calibri" panose="020F0502020204030204" pitchFamily="34" charset="0"/>
                <a:cs typeface="Times New Roman" panose="02020603050405020304" pitchFamily="18" charset="0"/>
              </a:rPr>
              <a:t>Dr. Margaret M. Kitt, </a:t>
            </a:r>
            <a:r>
              <a:rPr lang="en-US" sz="1600" dirty="0">
                <a:solidFill>
                  <a:srgbClr val="057E9F"/>
                </a:solidFill>
                <a:latin typeface="Times New Roman" panose="02020603050405020304" pitchFamily="18" charset="0"/>
                <a:ea typeface="Calibri" panose="020F0502020204030204" pitchFamily="34" charset="0"/>
              </a:rPr>
              <a:t>Assistant Surgeon General</a:t>
            </a:r>
            <a:endParaRPr lang="en-US" sz="1600" dirty="0">
              <a:solidFill>
                <a:srgbClr val="057E9F"/>
              </a:solidFill>
            </a:endParaRPr>
          </a:p>
        </p:txBody>
      </p:sp>
    </p:spTree>
    <p:extLst>
      <p:ext uri="{BB962C8B-B14F-4D97-AF65-F5344CB8AC3E}">
        <p14:creationId xmlns:p14="http://schemas.microsoft.com/office/powerpoint/2010/main" val="3593655284"/>
      </p:ext>
    </p:extLst>
  </p:cSld>
  <p:clrMapOvr>
    <a:masterClrMapping/>
  </p:clrMapOvr>
  <p:transition>
    <p:zoom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00DEFE-F5E9-4C7B-C96E-F6054C00A43F}"/>
              </a:ext>
            </a:extLst>
          </p:cNvPr>
          <p:cNvSpPr>
            <a:spLocks noGrp="1"/>
          </p:cNvSpPr>
          <p:nvPr>
            <p:ph sz="half" idx="1"/>
          </p:nvPr>
        </p:nvSpPr>
        <p:spPr/>
        <p:txBody>
          <a:bodyPr/>
          <a:lstStyle/>
          <a:p>
            <a:pPr marL="0" indent="0">
              <a:buNone/>
            </a:pPr>
            <a:r>
              <a:rPr lang="en-US" b="1" i="0" dirty="0">
                <a:solidFill>
                  <a:srgbClr val="0F1111"/>
                </a:solidFill>
                <a:effectLst/>
                <a:latin typeface="Amazon Ember"/>
              </a:rPr>
              <a:t> </a:t>
            </a:r>
            <a:r>
              <a:rPr lang="en-US" b="1" dirty="0">
                <a:latin typeface="Amazon Ember"/>
                <a:cs typeface="Kailasa" panose="02000500000000020004" pitchFamily="2" charset="0"/>
              </a:rPr>
              <a:t>Imagine spending two months in a coma, undergoing 14 major operations, receiving 36 blood transfusions, and getting 13 plasma treatments. Welcome to Brian Boyle’s world. One day in 2004 changed his life forever when his car crashed with a dump truck. His body shattered, he was placed in a chemically induced coma for two months</a:t>
            </a:r>
          </a:p>
        </p:txBody>
      </p:sp>
      <p:sp>
        <p:nvSpPr>
          <p:cNvPr id="10" name="Content Placeholder 9">
            <a:extLst>
              <a:ext uri="{FF2B5EF4-FFF2-40B4-BE49-F238E27FC236}">
                <a16:creationId xmlns:a16="http://schemas.microsoft.com/office/drawing/2014/main" id="{75FFA31F-B827-30CD-641C-1F4C11F97D6D}"/>
              </a:ext>
            </a:extLst>
          </p:cNvPr>
          <p:cNvSpPr>
            <a:spLocks noGrp="1"/>
          </p:cNvSpPr>
          <p:nvPr>
            <p:ph sz="half" idx="2"/>
          </p:nvPr>
        </p:nvSpPr>
        <p:spPr/>
        <p:txBody>
          <a:bodyPr/>
          <a:lstStyle/>
          <a:p>
            <a:pPr marL="0" indent="0">
              <a:buNone/>
            </a:pPr>
            <a:r>
              <a:rPr lang="en-US" b="1" i="0" dirty="0">
                <a:solidFill>
                  <a:srgbClr val="0F1111"/>
                </a:solidFill>
                <a:effectLst/>
                <a:latin typeface="Amazon Ember"/>
              </a:rPr>
              <a:t>Brian Boyle’s story about catastrophe and survival has pushed new and innovative strategies for improving patient safety and quality of care on a national level, serving as a learning experience for healthcare providers of all levels</a:t>
            </a:r>
            <a:endParaRPr lang="en-US" dirty="0"/>
          </a:p>
        </p:txBody>
      </p:sp>
      <p:pic>
        <p:nvPicPr>
          <p:cNvPr id="5" name="Picture 2" descr="The Patient Experience: The Importance of Care, Communication, and Compassion in the Hospital Room">
            <a:extLst>
              <a:ext uri="{FF2B5EF4-FFF2-40B4-BE49-F238E27FC236}">
                <a16:creationId xmlns:a16="http://schemas.microsoft.com/office/drawing/2014/main" id="{F97C0121-D7D6-C235-76CF-C2AE5AA9E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8331" y="66675"/>
            <a:ext cx="1177636" cy="1673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294107"/>
      </p:ext>
    </p:extLst>
  </p:cSld>
  <p:clrMapOvr>
    <a:masterClrMapping/>
  </p:clrMapOvr>
  <p:transition>
    <p:zoom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211D-0563-A80B-91C9-338E88332304}"/>
              </a:ext>
            </a:extLst>
          </p:cNvPr>
          <p:cNvSpPr>
            <a:spLocks noGrp="1"/>
          </p:cNvSpPr>
          <p:nvPr>
            <p:ph type="title"/>
          </p:nvPr>
        </p:nvSpPr>
        <p:spPr>
          <a:xfrm>
            <a:off x="1073624" y="1059692"/>
            <a:ext cx="10972800" cy="1143000"/>
          </a:xfrm>
        </p:spPr>
        <p:txBody>
          <a:bodyPr/>
          <a:lstStyle/>
          <a:p>
            <a:r>
              <a:rPr lang="en-US" dirty="0"/>
              <a:t>Our Findings</a:t>
            </a:r>
          </a:p>
        </p:txBody>
      </p:sp>
      <p:sp>
        <p:nvSpPr>
          <p:cNvPr id="3" name="Content Placeholder 2">
            <a:extLst>
              <a:ext uri="{FF2B5EF4-FFF2-40B4-BE49-F238E27FC236}">
                <a16:creationId xmlns:a16="http://schemas.microsoft.com/office/drawing/2014/main" id="{C18D0EE5-CA00-C810-6B41-1BA634D0E01C}"/>
              </a:ext>
            </a:extLst>
          </p:cNvPr>
          <p:cNvSpPr>
            <a:spLocks noGrp="1"/>
          </p:cNvSpPr>
          <p:nvPr>
            <p:ph idx="1"/>
          </p:nvPr>
        </p:nvSpPr>
        <p:spPr>
          <a:xfrm>
            <a:off x="855260" y="2603905"/>
            <a:ext cx="9776346" cy="4389437"/>
          </a:xfrm>
        </p:spPr>
        <p:txBody>
          <a:bodyPr/>
          <a:lstStyle/>
          <a:p>
            <a:pPr>
              <a:buFont typeface="Arial" panose="020B0604020202020204" pitchFamily="34" charset="0"/>
              <a:buChar char="•"/>
            </a:pPr>
            <a:r>
              <a:rPr lang="en-US" sz="3600" b="1" dirty="0"/>
              <a:t>Student discipline</a:t>
            </a:r>
            <a:r>
              <a:rPr lang="en-US" sz="3200" dirty="0"/>
              <a:t>-nursing</a:t>
            </a:r>
          </a:p>
          <a:p>
            <a:pPr>
              <a:buFont typeface="Arial" panose="020B0604020202020204" pitchFamily="34" charset="0"/>
              <a:buChar char="•"/>
            </a:pPr>
            <a:r>
              <a:rPr lang="en-US" sz="3200" b="1" dirty="0"/>
              <a:t>Educational level </a:t>
            </a:r>
            <a:r>
              <a:rPr lang="en-US" sz="3200" dirty="0"/>
              <a:t>-undergrads</a:t>
            </a:r>
          </a:p>
          <a:p>
            <a:pPr>
              <a:buFont typeface="Arial" panose="020B0604020202020204" pitchFamily="34" charset="0"/>
              <a:buChar char="•"/>
            </a:pPr>
            <a:r>
              <a:rPr lang="en-US" sz="3200" b="1" dirty="0"/>
              <a:t>Prior participation</a:t>
            </a:r>
            <a:r>
              <a:rPr lang="en-US" sz="3200" dirty="0"/>
              <a:t>-1-2 prior IPE learning</a:t>
            </a:r>
          </a:p>
          <a:p>
            <a:pPr>
              <a:buFont typeface="Arial" panose="020B0604020202020204" pitchFamily="34" charset="0"/>
              <a:buChar char="•"/>
            </a:pPr>
            <a:endParaRPr lang="en-US" dirty="0"/>
          </a:p>
          <a:p>
            <a:pPr marL="0" indent="0">
              <a:buNone/>
            </a:pPr>
            <a:endParaRPr lang="en-US" dirty="0"/>
          </a:p>
        </p:txBody>
      </p:sp>
    </p:spTree>
    <p:extLst>
      <p:ext uri="{BB962C8B-B14F-4D97-AF65-F5344CB8AC3E}">
        <p14:creationId xmlns:p14="http://schemas.microsoft.com/office/powerpoint/2010/main" val="816371978"/>
      </p:ext>
    </p:extLst>
  </p:cSld>
  <p:clrMapOvr>
    <a:masterClrMapping/>
  </p:clrMapOvr>
  <p:transition>
    <p:zoom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E42A9-1046-CE0F-5185-E516A7A99D8E}"/>
              </a:ext>
            </a:extLst>
          </p:cNvPr>
          <p:cNvSpPr>
            <a:spLocks noGrp="1"/>
          </p:cNvSpPr>
          <p:nvPr>
            <p:ph type="title"/>
          </p:nvPr>
        </p:nvSpPr>
        <p:spPr>
          <a:xfrm>
            <a:off x="671944" y="252350"/>
            <a:ext cx="10972800" cy="1143000"/>
          </a:xfrm>
        </p:spPr>
        <p:txBody>
          <a:bodyPr/>
          <a:lstStyle/>
          <a:p>
            <a:r>
              <a:rPr lang="en-US" dirty="0"/>
              <a:t>Implications for Interprofessional Practice</a:t>
            </a:r>
          </a:p>
        </p:txBody>
      </p:sp>
      <p:sp>
        <p:nvSpPr>
          <p:cNvPr id="7" name="Content Placeholder 6">
            <a:extLst>
              <a:ext uri="{FF2B5EF4-FFF2-40B4-BE49-F238E27FC236}">
                <a16:creationId xmlns:a16="http://schemas.microsoft.com/office/drawing/2014/main" id="{8B5B15A8-87E5-4AC7-4CEB-77623CF478AF}"/>
              </a:ext>
            </a:extLst>
          </p:cNvPr>
          <p:cNvSpPr txBox="1">
            <a:spLocks noGrp="1"/>
          </p:cNvSpPr>
          <p:nvPr>
            <p:ph idx="1"/>
          </p:nvPr>
        </p:nvSpPr>
        <p:spPr>
          <a:xfrm>
            <a:off x="928048" y="1978924"/>
            <a:ext cx="9062113" cy="3730252"/>
          </a:xfrm>
          <a:prstGeom prst="rect">
            <a:avLst/>
          </a:prstGeom>
          <a:noFill/>
        </p:spPr>
        <p:txBody>
          <a:bodyPr wrap="square">
            <a:spAutoFit/>
          </a:bodyPr>
          <a:lstStyle/>
          <a:p>
            <a:r>
              <a:rPr lang="en-US" sz="2800" b="1" dirty="0"/>
              <a:t>Can overcome common barriers </a:t>
            </a:r>
            <a:r>
              <a:rPr lang="en-US" dirty="0"/>
              <a:t>of scheduling, time constraints and curricular overload </a:t>
            </a:r>
          </a:p>
          <a:p>
            <a:r>
              <a:rPr lang="en-US" dirty="0"/>
              <a:t>Students can prepare in advance through assignment readings prior to </a:t>
            </a:r>
            <a:r>
              <a:rPr lang="en-US" sz="2800" b="1" dirty="0"/>
              <a:t>team-based learnin</a:t>
            </a:r>
            <a:r>
              <a:rPr lang="en-US" dirty="0"/>
              <a:t>g.</a:t>
            </a:r>
          </a:p>
          <a:p>
            <a:r>
              <a:rPr lang="en-US" dirty="0"/>
              <a:t>Effective strategy for incorporating the </a:t>
            </a:r>
            <a:r>
              <a:rPr lang="en-US" sz="2800" b="1" dirty="0"/>
              <a:t>patients’ perspectives</a:t>
            </a:r>
            <a:r>
              <a:rPr lang="en-US" dirty="0"/>
              <a:t> for patient-centered approaches to </a:t>
            </a:r>
            <a:r>
              <a:rPr lang="en-US" sz="2800" b="1" dirty="0"/>
              <a:t>healthcare safety</a:t>
            </a:r>
            <a:r>
              <a:rPr lang="en-US" dirty="0"/>
              <a:t>.</a:t>
            </a:r>
          </a:p>
          <a:p>
            <a:r>
              <a:rPr lang="en-US" dirty="0"/>
              <a:t>Can positively </a:t>
            </a:r>
            <a:r>
              <a:rPr lang="en-US" sz="2800" b="1" dirty="0"/>
              <a:t>attitudes toward teamwork. </a:t>
            </a:r>
          </a:p>
        </p:txBody>
      </p:sp>
    </p:spTree>
    <p:extLst>
      <p:ext uri="{BB962C8B-B14F-4D97-AF65-F5344CB8AC3E}">
        <p14:creationId xmlns:p14="http://schemas.microsoft.com/office/powerpoint/2010/main" val="585538701"/>
      </p:ext>
    </p:extLst>
  </p:cSld>
  <p:clrMapOvr>
    <a:masterClrMapping/>
  </p:clrMapOvr>
  <p:transition>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CDD35-2F3E-6E4B-B329-46601D0A9AF5}"/>
              </a:ext>
            </a:extLst>
          </p:cNvPr>
          <p:cNvSpPr>
            <a:spLocks noGrp="1"/>
          </p:cNvSpPr>
          <p:nvPr>
            <p:ph type="title"/>
          </p:nvPr>
        </p:nvSpPr>
        <p:spPr/>
        <p:txBody>
          <a:bodyPr/>
          <a:lstStyle/>
          <a:p>
            <a:br>
              <a:rPr lang="en-US" dirty="0">
                <a:latin typeface="Century Gothic"/>
              </a:rPr>
            </a:br>
            <a:r>
              <a:rPr lang="en-US" dirty="0">
                <a:latin typeface="Century Gothic"/>
              </a:rPr>
              <a:t>Learning Objectives</a:t>
            </a:r>
          </a:p>
        </p:txBody>
      </p:sp>
      <p:sp>
        <p:nvSpPr>
          <p:cNvPr id="3" name="Content Placeholder 2">
            <a:extLst>
              <a:ext uri="{FF2B5EF4-FFF2-40B4-BE49-F238E27FC236}">
                <a16:creationId xmlns:a16="http://schemas.microsoft.com/office/drawing/2014/main" id="{DA5F2609-9C0E-6042-E971-550287CF5587}"/>
              </a:ext>
            </a:extLst>
          </p:cNvPr>
          <p:cNvSpPr>
            <a:spLocks noGrp="1"/>
          </p:cNvSpPr>
          <p:nvPr>
            <p:ph idx="1"/>
          </p:nvPr>
        </p:nvSpPr>
        <p:spPr/>
        <p:txBody>
          <a:bodyPr>
            <a:normAutofit lnSpcReduction="10000"/>
          </a:bodyPr>
          <a:lstStyle/>
          <a:p>
            <a:r>
              <a:rPr lang="en-US" sz="2800" dirty="0"/>
              <a:t>Define interprofessional education (IPE) and interprofessional collaborative practice (IPCP).</a:t>
            </a:r>
          </a:p>
          <a:p>
            <a:r>
              <a:rPr lang="en-US" sz="2800" dirty="0"/>
              <a:t>Describe the skills and attitudes that are necessary for collaborative practice within interprofessional teams.</a:t>
            </a:r>
          </a:p>
          <a:p>
            <a:r>
              <a:rPr lang="en-US" sz="2800" dirty="0"/>
              <a:t>Provide specific examples of ways to develop IPE curriculum and co-curricular learning experiences.</a:t>
            </a:r>
          </a:p>
          <a:p>
            <a:r>
              <a:rPr lang="en-US" sz="2800" dirty="0"/>
              <a:t>Explain how your program prepares graduates who are able to function proficiently within IP teams and communicate effectively with diverse populations.</a:t>
            </a:r>
          </a:p>
          <a:p>
            <a:pPr marL="0" indent="0">
              <a:buNone/>
            </a:pPr>
            <a:endParaRPr lang="en-US" dirty="0"/>
          </a:p>
        </p:txBody>
      </p:sp>
    </p:spTree>
    <p:extLst>
      <p:ext uri="{BB962C8B-B14F-4D97-AF65-F5344CB8AC3E}">
        <p14:creationId xmlns:p14="http://schemas.microsoft.com/office/powerpoint/2010/main" val="2262483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74103E-5155-D2B1-0E47-1F42E3756A76}"/>
              </a:ext>
            </a:extLst>
          </p:cNvPr>
          <p:cNvSpPr>
            <a:spLocks noGrp="1"/>
          </p:cNvSpPr>
          <p:nvPr>
            <p:ph type="title"/>
          </p:nvPr>
        </p:nvSpPr>
        <p:spPr>
          <a:xfrm>
            <a:off x="914400" y="2747772"/>
            <a:ext cx="10363200" cy="1362456"/>
          </a:xfrm>
        </p:spPr>
        <p:txBody>
          <a:bodyPr/>
          <a:lstStyle/>
          <a:p>
            <a:pPr algn="ctr"/>
            <a:r>
              <a:rPr lang="en-US" dirty="0"/>
              <a:t>Competitions and Free Clinics</a:t>
            </a:r>
          </a:p>
        </p:txBody>
      </p:sp>
    </p:spTree>
    <p:extLst>
      <p:ext uri="{BB962C8B-B14F-4D97-AF65-F5344CB8AC3E}">
        <p14:creationId xmlns:p14="http://schemas.microsoft.com/office/powerpoint/2010/main" val="2272755413"/>
      </p:ext>
    </p:extLst>
  </p:cSld>
  <p:clrMapOvr>
    <a:masterClrMapping/>
  </p:clrMapOvr>
  <p:transition>
    <p:zoom dir="in"/>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1F9107-B94C-35A0-6491-35662649216E}"/>
              </a:ext>
            </a:extLst>
          </p:cNvPr>
          <p:cNvSpPr>
            <a:spLocks noGrp="1"/>
          </p:cNvSpPr>
          <p:nvPr>
            <p:ph idx="1"/>
          </p:nvPr>
        </p:nvSpPr>
        <p:spPr>
          <a:xfrm>
            <a:off x="609600" y="2183538"/>
            <a:ext cx="10972800" cy="4389437"/>
          </a:xfrm>
        </p:spPr>
        <p:txBody>
          <a:bodyPr/>
          <a:lstStyle/>
          <a:p>
            <a:pPr algn="l"/>
            <a:r>
              <a:rPr lang="en-US" b="1" i="0" dirty="0">
                <a:solidFill>
                  <a:srgbClr val="222222"/>
                </a:solidFill>
                <a:effectLst/>
                <a:latin typeface="Droid Sans"/>
              </a:rPr>
              <a:t>Innovation in Action: Solutions to Big Challenges</a:t>
            </a:r>
          </a:p>
          <a:p>
            <a:pPr algn="l"/>
            <a:r>
              <a:rPr lang="en-US" b="0" i="0" dirty="0">
                <a:solidFill>
                  <a:srgbClr val="222222"/>
                </a:solidFill>
                <a:effectLst/>
                <a:latin typeface="Droid Sans"/>
              </a:rPr>
              <a:t>This competition harnesses the talents of students to address challenging problems. </a:t>
            </a:r>
            <a:r>
              <a:rPr lang="en-US" dirty="0">
                <a:solidFill>
                  <a:srgbClr val="222222"/>
                </a:solidFill>
                <a:latin typeface="Droid Sans"/>
              </a:rPr>
              <a:t>T</a:t>
            </a:r>
            <a:r>
              <a:rPr lang="en-US" b="0" i="0" dirty="0">
                <a:solidFill>
                  <a:srgbClr val="222222"/>
                </a:solidFill>
                <a:effectLst/>
                <a:latin typeface="Droid Sans"/>
              </a:rPr>
              <a:t>he program equips students from many disciplines with an innovator’s toolkit in a supportive environment </a:t>
            </a:r>
            <a:r>
              <a:rPr lang="en-US" dirty="0">
                <a:solidFill>
                  <a:srgbClr val="222222"/>
                </a:solidFill>
                <a:latin typeface="Droid Sans"/>
              </a:rPr>
              <a:t>that </a:t>
            </a:r>
            <a:r>
              <a:rPr lang="en-US" b="0" i="0" dirty="0">
                <a:solidFill>
                  <a:srgbClr val="222222"/>
                </a:solidFill>
                <a:effectLst/>
                <a:latin typeface="Droid Sans"/>
              </a:rPr>
              <a:t>combines student skills with their creativity to impact the public’s health. </a:t>
            </a:r>
          </a:p>
          <a:p>
            <a:pPr algn="l"/>
            <a:r>
              <a:rPr lang="en-US" b="1" i="0" dirty="0">
                <a:solidFill>
                  <a:srgbClr val="222222"/>
                </a:solidFill>
                <a:effectLst/>
                <a:latin typeface="Droid Sans"/>
              </a:rPr>
              <a:t>U-M Student-Run Free Clinic (UMSRFC)</a:t>
            </a:r>
          </a:p>
          <a:p>
            <a:pPr algn="l"/>
            <a:r>
              <a:rPr lang="en-US" b="0" i="0" dirty="0">
                <a:solidFill>
                  <a:srgbClr val="222222"/>
                </a:solidFill>
                <a:effectLst/>
                <a:latin typeface="Droid Sans"/>
              </a:rPr>
              <a:t>Dedicated to providing quality healthcare free of charge to uninsured community members, while creating opportunities for U-M students and physicians to confront health disparities through direct action. </a:t>
            </a:r>
          </a:p>
          <a:p>
            <a:pPr marL="0" indent="0">
              <a:buNone/>
            </a:pPr>
            <a:br>
              <a:rPr lang="en-US" dirty="0"/>
            </a:br>
            <a:endParaRPr lang="en-US" dirty="0"/>
          </a:p>
        </p:txBody>
      </p:sp>
      <p:pic>
        <p:nvPicPr>
          <p:cNvPr id="5" name="Picture 2">
            <a:extLst>
              <a:ext uri="{FF2B5EF4-FFF2-40B4-BE49-F238E27FC236}">
                <a16:creationId xmlns:a16="http://schemas.microsoft.com/office/drawing/2014/main" id="{C85C19AD-5612-4A40-62F7-F4898C1BB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030" y="116899"/>
            <a:ext cx="1928863" cy="2066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461933"/>
      </p:ext>
    </p:extLst>
  </p:cSld>
  <p:clrMapOvr>
    <a:masterClrMapping/>
  </p:clrMapOvr>
  <p:transition>
    <p:zoom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6EE4C-2623-4655-83C8-7AC8BE1B81E4}"/>
              </a:ext>
            </a:extLst>
          </p:cNvPr>
          <p:cNvSpPr>
            <a:spLocks noGrp="1"/>
          </p:cNvSpPr>
          <p:nvPr>
            <p:ph type="title"/>
          </p:nvPr>
        </p:nvSpPr>
        <p:spPr/>
        <p:txBody>
          <a:bodyPr/>
          <a:lstStyle/>
          <a:p>
            <a:r>
              <a:rPr lang="en-US" dirty="0"/>
              <a:t>First Time IPE Educators</a:t>
            </a:r>
          </a:p>
        </p:txBody>
      </p:sp>
      <p:sp>
        <p:nvSpPr>
          <p:cNvPr id="3" name="Content Placeholder 2">
            <a:extLst>
              <a:ext uri="{FF2B5EF4-FFF2-40B4-BE49-F238E27FC236}">
                <a16:creationId xmlns:a16="http://schemas.microsoft.com/office/drawing/2014/main" id="{883A623C-C371-4267-A07F-A8B68BDDDDBC}"/>
              </a:ext>
            </a:extLst>
          </p:cNvPr>
          <p:cNvSpPr>
            <a:spLocks noGrp="1"/>
          </p:cNvSpPr>
          <p:nvPr>
            <p:ph idx="1"/>
          </p:nvPr>
        </p:nvSpPr>
        <p:spPr/>
        <p:txBody>
          <a:bodyPr/>
          <a:lstStyle/>
          <a:p>
            <a:r>
              <a:rPr lang="en-US" dirty="0"/>
              <a:t>Reach out to your colleagues who succeed at IPE</a:t>
            </a:r>
          </a:p>
          <a:p>
            <a:r>
              <a:rPr lang="en-US" dirty="0"/>
              <a:t>Try to join an existing IPE team</a:t>
            </a:r>
          </a:p>
          <a:p>
            <a:r>
              <a:rPr lang="en-US" dirty="0"/>
              <a:t>Observe and collaborate with experienced IPE teachers</a:t>
            </a:r>
          </a:p>
          <a:p>
            <a:r>
              <a:rPr lang="en-US" dirty="0"/>
              <a:t>Contribute to the development of new IPE programs</a:t>
            </a:r>
          </a:p>
          <a:p>
            <a:r>
              <a:rPr lang="en-US" dirty="0"/>
              <a:t>Seek institutional support</a:t>
            </a:r>
          </a:p>
          <a:p>
            <a:r>
              <a:rPr lang="en-US" dirty="0"/>
              <a:t>Undertake IPE evaluation and research</a:t>
            </a:r>
          </a:p>
          <a:p>
            <a:r>
              <a:rPr lang="en-US" dirty="0"/>
              <a:t>Gain high-level institutional endorsement.</a:t>
            </a:r>
          </a:p>
        </p:txBody>
      </p:sp>
      <p:sp>
        <p:nvSpPr>
          <p:cNvPr id="4" name="Footer Placeholder 3">
            <a:extLst>
              <a:ext uri="{FF2B5EF4-FFF2-40B4-BE49-F238E27FC236}">
                <a16:creationId xmlns:a16="http://schemas.microsoft.com/office/drawing/2014/main" id="{863A3807-36F0-43B3-BE1E-B6912004EB69}"/>
              </a:ext>
            </a:extLst>
          </p:cNvPr>
          <p:cNvSpPr>
            <a:spLocks noGrp="1"/>
          </p:cNvSpPr>
          <p:nvPr>
            <p:ph type="ftr" sz="quarter" idx="11"/>
          </p:nvPr>
        </p:nvSpPr>
        <p:spPr>
          <a:xfrm>
            <a:off x="419725" y="6041037"/>
            <a:ext cx="10972800" cy="680440"/>
          </a:xfrm>
        </p:spPr>
        <p:txBody>
          <a:bodyPr/>
          <a:lstStyle/>
          <a:p>
            <a:pPr>
              <a:defRPr/>
            </a:pPr>
            <a:r>
              <a:rPr lang="en-US" sz="1400" dirty="0"/>
              <a:t>McKinlay E, Beckingsale L, Donovan S, Darlow B, Gallagher P, Gray B, et al. Key Strategies for First-Time Interprofessional Teachers and those Developing New Interprofessional Education Programs. Journal of Research in Interprofessional Practice and Education [Internet]. 2018 Dec 21;8(1). Available from: https://jripe.org/index.php/journal/article/view/279</a:t>
            </a:r>
          </a:p>
        </p:txBody>
      </p:sp>
    </p:spTree>
    <p:extLst>
      <p:ext uri="{BB962C8B-B14F-4D97-AF65-F5344CB8AC3E}">
        <p14:creationId xmlns:p14="http://schemas.microsoft.com/office/powerpoint/2010/main" val="1508741207"/>
      </p:ext>
    </p:extLst>
  </p:cSld>
  <p:clrMapOvr>
    <a:masterClrMapping/>
  </p:clrMapOvr>
  <p:transition>
    <p:zoom dir="in"/>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1F268-2EA8-4A16-8B06-854DBAFC3D17}"/>
              </a:ext>
            </a:extLst>
          </p:cNvPr>
          <p:cNvSpPr>
            <a:spLocks noGrp="1"/>
          </p:cNvSpPr>
          <p:nvPr>
            <p:ph type="ctrTitle"/>
          </p:nvPr>
        </p:nvSpPr>
        <p:spPr/>
        <p:txBody>
          <a:bodyPr/>
          <a:lstStyle/>
          <a:p>
            <a:pPr algn="ctr"/>
            <a:r>
              <a:rPr lang="en-US" dirty="0"/>
              <a:t>Thank you!</a:t>
            </a:r>
          </a:p>
        </p:txBody>
      </p:sp>
      <p:sp>
        <p:nvSpPr>
          <p:cNvPr id="3" name="Subtitle 2">
            <a:extLst>
              <a:ext uri="{FF2B5EF4-FFF2-40B4-BE49-F238E27FC236}">
                <a16:creationId xmlns:a16="http://schemas.microsoft.com/office/drawing/2014/main" id="{69991D9B-160C-429A-849B-028565302914}"/>
              </a:ext>
            </a:extLst>
          </p:cNvPr>
          <p:cNvSpPr>
            <a:spLocks noGrp="1"/>
          </p:cNvSpPr>
          <p:nvPr>
            <p:ph type="subTitle" idx="1"/>
          </p:nvPr>
        </p:nvSpPr>
        <p:spPr/>
        <p:txBody>
          <a:bodyPr/>
          <a:lstStyle/>
          <a:p>
            <a:pPr algn="ctr"/>
            <a:r>
              <a:rPr lang="en-US" sz="5400" dirty="0"/>
              <a:t>Questions?</a:t>
            </a:r>
          </a:p>
        </p:txBody>
      </p:sp>
      <p:sp>
        <p:nvSpPr>
          <p:cNvPr id="4" name="Footer Placeholder 3">
            <a:extLst>
              <a:ext uri="{FF2B5EF4-FFF2-40B4-BE49-F238E27FC236}">
                <a16:creationId xmlns:a16="http://schemas.microsoft.com/office/drawing/2014/main" id="{149B9605-FB2B-49D6-B220-1B151DAC71F9}"/>
              </a:ext>
            </a:extLst>
          </p:cNvPr>
          <p:cNvSpPr>
            <a:spLocks noGrp="1"/>
          </p:cNvSpPr>
          <p:nvPr>
            <p:ph type="ftr" sz="quarter" idx="11"/>
          </p:nvPr>
        </p:nvSpPr>
        <p:spPr>
          <a:xfrm>
            <a:off x="1799303" y="3325065"/>
            <a:ext cx="9070259" cy="1559541"/>
          </a:xfrm>
        </p:spPr>
        <p:txBody>
          <a:bodyPr/>
          <a:lstStyle/>
          <a:p>
            <a:pPr algn="ctr">
              <a:defRPr/>
            </a:pPr>
            <a:r>
              <a:rPr lang="en-US" sz="4800" dirty="0"/>
              <a:t>scmishoe @odu.edu</a:t>
            </a:r>
          </a:p>
        </p:txBody>
      </p:sp>
    </p:spTree>
    <p:extLst>
      <p:ext uri="{BB962C8B-B14F-4D97-AF65-F5344CB8AC3E}">
        <p14:creationId xmlns:p14="http://schemas.microsoft.com/office/powerpoint/2010/main" val="4012555988"/>
      </p:ext>
    </p:extLst>
  </p:cSld>
  <p:clrMapOvr>
    <a:masterClrMapping/>
  </p:clrMapOvr>
  <p:transition>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CAD0C-0C19-47DC-9ABF-DF92E2BD70C1}"/>
              </a:ext>
            </a:extLst>
          </p:cNvPr>
          <p:cNvSpPr>
            <a:spLocks noGrp="1"/>
          </p:cNvSpPr>
          <p:nvPr>
            <p:ph type="title"/>
          </p:nvPr>
        </p:nvSpPr>
        <p:spPr>
          <a:xfrm>
            <a:off x="1905001" y="762001"/>
            <a:ext cx="8183563" cy="747713"/>
          </a:xfrm>
        </p:spPr>
        <p:txBody>
          <a:bodyPr>
            <a:normAutofit fontScale="90000"/>
          </a:bodyPr>
          <a:lstStyle/>
          <a:p>
            <a:pPr algn="ctr" eaLnBrk="1" fontAlgn="auto" hangingPunct="1">
              <a:spcAft>
                <a:spcPts val="0"/>
              </a:spcAft>
              <a:defRPr/>
            </a:pPr>
            <a:r>
              <a:rPr lang="en-US" dirty="0">
                <a:cs typeface="Arial" pitchFamily="34" charset="0"/>
              </a:rPr>
              <a:t>CoARC Standards for Competency</a:t>
            </a:r>
            <a:endParaRPr lang="en-US" sz="1800" dirty="0">
              <a:cs typeface="Arial" pitchFamily="34" charset="0"/>
            </a:endParaRPr>
          </a:p>
        </p:txBody>
      </p:sp>
      <p:cxnSp>
        <p:nvCxnSpPr>
          <p:cNvPr id="5" name="Straight Connector 4">
            <a:extLst>
              <a:ext uri="{FF2B5EF4-FFF2-40B4-BE49-F238E27FC236}">
                <a16:creationId xmlns:a16="http://schemas.microsoft.com/office/drawing/2014/main" id="{7D86C8A1-72F0-491D-A2E6-0712C143F8B3}"/>
              </a:ext>
            </a:extLst>
          </p:cNvPr>
          <p:cNvCxnSpPr/>
          <p:nvPr/>
        </p:nvCxnSpPr>
        <p:spPr>
          <a:xfrm>
            <a:off x="2057400" y="1524000"/>
            <a:ext cx="815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196" name="Subtitle 2">
            <a:extLst>
              <a:ext uri="{FF2B5EF4-FFF2-40B4-BE49-F238E27FC236}">
                <a16:creationId xmlns:a16="http://schemas.microsoft.com/office/drawing/2014/main" id="{BFA51FFB-CFE8-44B8-8034-FCC0232DBDCD}"/>
              </a:ext>
            </a:extLst>
          </p:cNvPr>
          <p:cNvSpPr txBox="1">
            <a:spLocks/>
          </p:cNvSpPr>
          <p:nvPr/>
        </p:nvSpPr>
        <p:spPr bwMode="auto">
          <a:xfrm>
            <a:off x="533400" y="5910125"/>
            <a:ext cx="1981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tabLst/>
              <a:defRPr/>
            </a:pPr>
            <a:r>
              <a:rPr kumimoji="0" lang="en-US" altLang="en-US" sz="2000" b="0" i="0" u="none" strike="noStrike" kern="1200" cap="none" spc="0" normalizeH="0" baseline="0" noProof="0" dirty="0">
                <a:ln>
                  <a:noFill/>
                </a:ln>
                <a:solidFill>
                  <a:srgbClr val="0B5395"/>
                </a:solidFill>
                <a:effectLst/>
                <a:uLnTx/>
                <a:uFillTx/>
                <a:latin typeface="Arial" panose="020B0604020202020204" pitchFamily="34" charset="0"/>
                <a:ea typeface="+mn-ea"/>
                <a:cs typeface="Arial" panose="020B0604020202020204" pitchFamily="34" charset="0"/>
              </a:rPr>
              <a:t>www.coarc.com</a:t>
            </a:r>
          </a:p>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tabLst/>
              <a:defRPr/>
            </a:pPr>
            <a:endPar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tabLst/>
              <a:defRPr/>
            </a:pP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8197" name="Content Placeholder 8">
            <a:extLst>
              <a:ext uri="{FF2B5EF4-FFF2-40B4-BE49-F238E27FC236}">
                <a16:creationId xmlns:a16="http://schemas.microsoft.com/office/drawing/2014/main" id="{52FD207A-2E52-4735-9AE3-BDF187C8ED1B}"/>
              </a:ext>
            </a:extLst>
          </p:cNvPr>
          <p:cNvSpPr>
            <a:spLocks noGrp="1"/>
          </p:cNvSpPr>
          <p:nvPr>
            <p:ph idx="1"/>
          </p:nvPr>
        </p:nvSpPr>
        <p:spPr>
          <a:xfrm>
            <a:off x="1981200" y="1828800"/>
            <a:ext cx="8229600" cy="4389438"/>
          </a:xfrm>
        </p:spPr>
        <p:txBody>
          <a:bodyPr/>
          <a:lstStyle/>
          <a:p>
            <a:pPr eaLnBrk="1" hangingPunct="1">
              <a:defRPr/>
            </a:pPr>
            <a:r>
              <a:rPr lang="en-US" altLang="en-US" sz="2800" dirty="0">
                <a:latin typeface="+mj-lt"/>
                <a:cs typeface="Arial" charset="0"/>
              </a:rPr>
              <a:t>RC Diagnostics and Therapeutic Procedures (4.04)</a:t>
            </a:r>
          </a:p>
          <a:p>
            <a:pPr eaLnBrk="1" hangingPunct="1">
              <a:defRPr/>
            </a:pPr>
            <a:r>
              <a:rPr lang="en-US" altLang="en-US" sz="2800" b="1" dirty="0">
                <a:latin typeface="+mj-lt"/>
                <a:cs typeface="Arial" charset="0"/>
              </a:rPr>
              <a:t>Interprofessional Teamwork and Communication Skills in a Variety of Settings (4.05)</a:t>
            </a:r>
          </a:p>
          <a:p>
            <a:pPr eaLnBrk="1" hangingPunct="1">
              <a:defRPr/>
            </a:pPr>
            <a:r>
              <a:rPr lang="en-US" altLang="en-US" sz="2800" dirty="0">
                <a:latin typeface="+mj-lt"/>
                <a:cs typeface="Arial" charset="0"/>
              </a:rPr>
              <a:t>Application of critical thinking and problem solving strategies (4.06)</a:t>
            </a:r>
          </a:p>
          <a:p>
            <a:pPr eaLnBrk="1" hangingPunct="1">
              <a:defRPr/>
            </a:pPr>
            <a:r>
              <a:rPr lang="en-US" altLang="en-US" sz="2800" b="1" dirty="0">
                <a:latin typeface="+mj-lt"/>
                <a:cs typeface="Arial" charset="0"/>
              </a:rPr>
              <a:t>Ethical decision making and professional responsibility (4.07)</a:t>
            </a:r>
          </a:p>
          <a:p>
            <a:pPr eaLnBrk="1" hangingPunct="1">
              <a:defRPr/>
            </a:pPr>
            <a:r>
              <a:rPr lang="en-US" altLang="en-US" sz="2800" dirty="0">
                <a:latin typeface="+mj-lt"/>
                <a:cs typeface="Arial" charset="0"/>
              </a:rPr>
              <a:t>Sufficient to acquire knowledge/competencies (4.08)</a:t>
            </a:r>
            <a:br>
              <a:rPr lang="en-US" altLang="en-US" sz="2800" dirty="0">
                <a:latin typeface="+mj-lt"/>
                <a:cs typeface="Arial" charset="0"/>
              </a:rPr>
            </a:br>
            <a:endParaRPr lang="en-US" altLang="en-US" sz="2800" dirty="0">
              <a:latin typeface="+mj-lt"/>
              <a:cs typeface="Arial" charset="0"/>
            </a:endParaRPr>
          </a:p>
        </p:txBody>
      </p:sp>
      <p:pic>
        <p:nvPicPr>
          <p:cNvPr id="8198" name="Picture 6" descr="coarc logo option 3a.jpg">
            <a:extLst>
              <a:ext uri="{FF2B5EF4-FFF2-40B4-BE49-F238E27FC236}">
                <a16:creationId xmlns:a16="http://schemas.microsoft.com/office/drawing/2014/main" id="{059BE787-133F-47F3-84E3-278860856A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04438" y="6139414"/>
            <a:ext cx="1554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9345710"/>
      </p:ext>
    </p:extLst>
  </p:cSld>
  <p:clrMapOvr>
    <a:masterClrMapping/>
  </p:clrMapOvr>
  <p:transition>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CAD0C-0C19-47DC-9ABF-DF92E2BD70C1}"/>
              </a:ext>
            </a:extLst>
          </p:cNvPr>
          <p:cNvSpPr>
            <a:spLocks noGrp="1"/>
          </p:cNvSpPr>
          <p:nvPr>
            <p:ph type="title"/>
          </p:nvPr>
        </p:nvSpPr>
        <p:spPr>
          <a:xfrm>
            <a:off x="1905001" y="762001"/>
            <a:ext cx="8183563" cy="747713"/>
          </a:xfrm>
        </p:spPr>
        <p:txBody>
          <a:bodyPr>
            <a:normAutofit fontScale="90000"/>
          </a:bodyPr>
          <a:lstStyle/>
          <a:p>
            <a:pPr algn="ctr" eaLnBrk="1" fontAlgn="auto" hangingPunct="1">
              <a:spcAft>
                <a:spcPts val="0"/>
              </a:spcAft>
              <a:defRPr/>
            </a:pPr>
            <a:r>
              <a:rPr lang="en-US" dirty="0">
                <a:cs typeface="Arial" pitchFamily="34" charset="0"/>
              </a:rPr>
              <a:t>Interprofessional Competencies</a:t>
            </a:r>
            <a:endParaRPr lang="en-US" sz="1800" dirty="0">
              <a:cs typeface="Arial" pitchFamily="34" charset="0"/>
            </a:endParaRPr>
          </a:p>
        </p:txBody>
      </p:sp>
      <p:cxnSp>
        <p:nvCxnSpPr>
          <p:cNvPr id="5" name="Straight Connector 4">
            <a:extLst>
              <a:ext uri="{FF2B5EF4-FFF2-40B4-BE49-F238E27FC236}">
                <a16:creationId xmlns:a16="http://schemas.microsoft.com/office/drawing/2014/main" id="{7D86C8A1-72F0-491D-A2E6-0712C143F8B3}"/>
              </a:ext>
            </a:extLst>
          </p:cNvPr>
          <p:cNvCxnSpPr/>
          <p:nvPr/>
        </p:nvCxnSpPr>
        <p:spPr>
          <a:xfrm>
            <a:off x="2057400" y="1524000"/>
            <a:ext cx="815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197" name="Content Placeholder 8">
            <a:extLst>
              <a:ext uri="{FF2B5EF4-FFF2-40B4-BE49-F238E27FC236}">
                <a16:creationId xmlns:a16="http://schemas.microsoft.com/office/drawing/2014/main" id="{52FD207A-2E52-4735-9AE3-BDF187C8ED1B}"/>
              </a:ext>
            </a:extLst>
          </p:cNvPr>
          <p:cNvSpPr>
            <a:spLocks noGrp="1"/>
          </p:cNvSpPr>
          <p:nvPr>
            <p:ph idx="1"/>
          </p:nvPr>
        </p:nvSpPr>
        <p:spPr>
          <a:xfrm>
            <a:off x="1981200" y="1828800"/>
            <a:ext cx="8229600" cy="4389438"/>
          </a:xfrm>
        </p:spPr>
        <p:txBody>
          <a:bodyPr/>
          <a:lstStyle/>
          <a:p>
            <a:pPr marL="0" indent="0" eaLnBrk="1" hangingPunct="1">
              <a:buNone/>
              <a:defRPr/>
            </a:pPr>
            <a:br>
              <a:rPr lang="en-US" altLang="en-US" sz="2800" dirty="0">
                <a:latin typeface="+mj-lt"/>
                <a:cs typeface="Arial" charset="0"/>
              </a:rPr>
            </a:br>
            <a:endParaRPr lang="en-US" altLang="en-US" sz="1200" dirty="0">
              <a:latin typeface="+mj-lt"/>
              <a:cs typeface="Arial" charset="0"/>
            </a:endParaRPr>
          </a:p>
        </p:txBody>
      </p:sp>
      <p:graphicFrame>
        <p:nvGraphicFramePr>
          <p:cNvPr id="3" name="Diagram 2">
            <a:extLst>
              <a:ext uri="{FF2B5EF4-FFF2-40B4-BE49-F238E27FC236}">
                <a16:creationId xmlns:a16="http://schemas.microsoft.com/office/drawing/2014/main" id="{6D7BE0F7-C70A-4139-8B99-B38AE5BFA5A2}"/>
              </a:ext>
            </a:extLst>
          </p:cNvPr>
          <p:cNvGraphicFramePr/>
          <p:nvPr>
            <p:extLst>
              <p:ext uri="{D42A27DB-BD31-4B8C-83A1-F6EECF244321}">
                <p14:modId xmlns:p14="http://schemas.microsoft.com/office/powerpoint/2010/main" val="3138760864"/>
              </p:ext>
            </p:extLst>
          </p:nvPr>
        </p:nvGraphicFramePr>
        <p:xfrm>
          <a:off x="1905001" y="153987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1225766"/>
      </p:ext>
    </p:extLst>
  </p:cSld>
  <p:clrMapOvr>
    <a:masterClrMapping/>
  </p:clrMapOvr>
  <p:transition>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58B24-A4FE-49F7-83C2-D2F7A81EC621}"/>
              </a:ext>
            </a:extLst>
          </p:cNvPr>
          <p:cNvSpPr>
            <a:spLocks noGrp="1"/>
          </p:cNvSpPr>
          <p:nvPr>
            <p:ph type="title"/>
          </p:nvPr>
        </p:nvSpPr>
        <p:spPr>
          <a:xfrm>
            <a:off x="609599" y="704850"/>
            <a:ext cx="11193195" cy="1143000"/>
          </a:xfrm>
        </p:spPr>
        <p:txBody>
          <a:bodyPr/>
          <a:lstStyle/>
          <a:p>
            <a:r>
              <a:rPr lang="en-US" dirty="0"/>
              <a:t>Publications of IPE and Respiratory Therapy</a:t>
            </a:r>
          </a:p>
        </p:txBody>
      </p:sp>
      <p:sp>
        <p:nvSpPr>
          <p:cNvPr id="3" name="Content Placeholder 2">
            <a:extLst>
              <a:ext uri="{FF2B5EF4-FFF2-40B4-BE49-F238E27FC236}">
                <a16:creationId xmlns:a16="http://schemas.microsoft.com/office/drawing/2014/main" id="{F3528D04-1E21-41FD-99F6-6F2B32A68C6F}"/>
              </a:ext>
            </a:extLst>
          </p:cNvPr>
          <p:cNvSpPr>
            <a:spLocks noGrp="1"/>
          </p:cNvSpPr>
          <p:nvPr>
            <p:ph idx="1"/>
          </p:nvPr>
        </p:nvSpPr>
        <p:spPr>
          <a:xfrm>
            <a:off x="609600" y="1935164"/>
            <a:ext cx="11193194" cy="4389437"/>
          </a:xfrm>
        </p:spPr>
        <p:txBody>
          <a:bodyPr/>
          <a:lstStyle/>
          <a:p>
            <a:r>
              <a:rPr lang="en-US" dirty="0"/>
              <a:t>More than </a:t>
            </a:r>
            <a:r>
              <a:rPr lang="en-US" b="1" dirty="0"/>
              <a:t>28,525</a:t>
            </a:r>
            <a:r>
              <a:rPr lang="en-US" dirty="0"/>
              <a:t> publications found in key word search (07/03/23)</a:t>
            </a:r>
          </a:p>
          <a:p>
            <a:r>
              <a:rPr lang="en-US" b="1" dirty="0"/>
              <a:t>22,772</a:t>
            </a:r>
            <a:r>
              <a:rPr lang="en-US" dirty="0"/>
              <a:t> papers published in peer reviewed journals</a:t>
            </a:r>
          </a:p>
          <a:p>
            <a:r>
              <a:rPr lang="en-US" b="1" dirty="0"/>
              <a:t>354 </a:t>
            </a:r>
            <a:r>
              <a:rPr lang="en-US" dirty="0"/>
              <a:t>include respiratory therapy and respiratory care</a:t>
            </a:r>
            <a:endParaRPr lang="en-US" b="1" dirty="0"/>
          </a:p>
          <a:p>
            <a:r>
              <a:rPr lang="en-US" b="1" dirty="0"/>
              <a:t>10</a:t>
            </a:r>
            <a:r>
              <a:rPr lang="en-US" dirty="0"/>
              <a:t> of these papers published in </a:t>
            </a:r>
            <a:r>
              <a:rPr lang="en-US" i="1" dirty="0"/>
              <a:t>Respir Care</a:t>
            </a:r>
          </a:p>
          <a:p>
            <a:pPr lvl="1">
              <a:buFont typeface="Wingdings" panose="05000000000000000000" pitchFamily="2" charset="2"/>
              <a:buChar char="Ø"/>
            </a:pPr>
            <a:r>
              <a:rPr lang="en-US" i="1" dirty="0"/>
              <a:t>4	research studies (1 faculty attitudes, 2 student competencies)</a:t>
            </a:r>
          </a:p>
          <a:p>
            <a:pPr lvl="1">
              <a:buFont typeface="Wingdings" panose="05000000000000000000" pitchFamily="2" charset="2"/>
              <a:buChar char="Ø"/>
            </a:pPr>
            <a:r>
              <a:rPr lang="en-US" i="1" dirty="0"/>
              <a:t>3 surveys (1 program directors, 1 directors of respiratory therapy departments)</a:t>
            </a:r>
          </a:p>
          <a:p>
            <a:pPr lvl="1">
              <a:buFont typeface="Wingdings" panose="05000000000000000000" pitchFamily="2" charset="2"/>
              <a:buChar char="Ø"/>
            </a:pPr>
            <a:r>
              <a:rPr lang="en-US" i="1" dirty="0"/>
              <a:t>3  literature reviews (1 IPE, 1 respiratory care year in review)</a:t>
            </a:r>
          </a:p>
          <a:p>
            <a:r>
              <a:rPr lang="en-US" dirty="0"/>
              <a:t>Most common studies involve pre/post comparisons of IPE attitudes and/or skills with standardized patients, simulation, cases </a:t>
            </a:r>
          </a:p>
          <a:p>
            <a:endParaRPr lang="en-US" dirty="0"/>
          </a:p>
          <a:p>
            <a:pPr marL="393700" lvl="1" indent="0">
              <a:buNone/>
            </a:pPr>
            <a:endParaRPr lang="en-US" i="1" dirty="0"/>
          </a:p>
          <a:p>
            <a:pPr marL="0" indent="0">
              <a:buNone/>
            </a:pPr>
            <a:r>
              <a:rPr lang="en-US" sz="1400" i="1" dirty="0">
                <a:solidFill>
                  <a:srgbClr val="3A3A3A"/>
                </a:solidFill>
                <a:latin typeface="Source Sans Pro" panose="020B0503030403020204" pitchFamily="34" charset="0"/>
              </a:rPr>
              <a:t>	</a:t>
            </a:r>
            <a:endParaRPr lang="en-US" sz="1400" i="1" dirty="0"/>
          </a:p>
        </p:txBody>
      </p:sp>
    </p:spTree>
    <p:extLst>
      <p:ext uri="{BB962C8B-B14F-4D97-AF65-F5344CB8AC3E}">
        <p14:creationId xmlns:p14="http://schemas.microsoft.com/office/powerpoint/2010/main" val="3441880214"/>
      </p:ext>
    </p:extLst>
  </p:cSld>
  <p:clrMapOvr>
    <a:masterClrMapping/>
  </p:clrMapOvr>
  <p:transition>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349A4-3860-450C-9110-E3B820EAE886}"/>
              </a:ext>
            </a:extLst>
          </p:cNvPr>
          <p:cNvSpPr>
            <a:spLocks noGrp="1"/>
          </p:cNvSpPr>
          <p:nvPr>
            <p:ph type="title"/>
          </p:nvPr>
        </p:nvSpPr>
        <p:spPr/>
        <p:txBody>
          <a:bodyPr/>
          <a:lstStyle/>
          <a:p>
            <a:r>
              <a:rPr lang="en-US" dirty="0"/>
              <a:t>RT Faculty Support of IPCP</a:t>
            </a:r>
          </a:p>
        </p:txBody>
      </p:sp>
      <p:sp>
        <p:nvSpPr>
          <p:cNvPr id="8" name="Content Placeholder 7">
            <a:extLst>
              <a:ext uri="{FF2B5EF4-FFF2-40B4-BE49-F238E27FC236}">
                <a16:creationId xmlns:a16="http://schemas.microsoft.com/office/drawing/2014/main" id="{75C15A7A-D2B4-4EB2-9044-26802F0F7DF6}"/>
              </a:ext>
            </a:extLst>
          </p:cNvPr>
          <p:cNvSpPr>
            <a:spLocks noGrp="1"/>
          </p:cNvSpPr>
          <p:nvPr>
            <p:ph idx="1"/>
          </p:nvPr>
        </p:nvSpPr>
        <p:spPr>
          <a:xfrm>
            <a:off x="609600" y="1935164"/>
            <a:ext cx="7633777" cy="4389437"/>
          </a:xfrm>
        </p:spPr>
        <p:txBody>
          <a:bodyPr/>
          <a:lstStyle/>
          <a:p>
            <a:r>
              <a:rPr lang="en-US" sz="3200" dirty="0"/>
              <a:t>Patients are more likely to be treated as a whole person (77%). </a:t>
            </a:r>
          </a:p>
          <a:p>
            <a:r>
              <a:rPr lang="en-US" sz="3200" dirty="0"/>
              <a:t>Patient care delivery is more efficient (81%). </a:t>
            </a:r>
          </a:p>
          <a:p>
            <a:r>
              <a:rPr lang="en-US" sz="3200" dirty="0"/>
              <a:t>Health Care quality improves.</a:t>
            </a:r>
          </a:p>
          <a:p>
            <a:r>
              <a:rPr lang="en-US" sz="3200" dirty="0"/>
              <a:t>Professionals stay enthusiastic about their jobs (70%). </a:t>
            </a:r>
          </a:p>
          <a:p>
            <a:r>
              <a:rPr lang="en-US" sz="3200" dirty="0"/>
              <a:t>Communication ranked #1 (80%)</a:t>
            </a:r>
          </a:p>
          <a:p>
            <a:endParaRPr lang="en-US" dirty="0"/>
          </a:p>
        </p:txBody>
      </p:sp>
      <p:pic>
        <p:nvPicPr>
          <p:cNvPr id="9" name="Picture 8">
            <a:extLst>
              <a:ext uri="{FF2B5EF4-FFF2-40B4-BE49-F238E27FC236}">
                <a16:creationId xmlns:a16="http://schemas.microsoft.com/office/drawing/2014/main" id="{149370AC-5B65-49E5-8BBB-8BB5FAE71A1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8000"/>
                    </a14:imgEffect>
                  </a14:imgLayer>
                </a14:imgProps>
              </a:ext>
            </a:extLst>
          </a:blip>
          <a:stretch>
            <a:fillRect/>
          </a:stretch>
        </p:blipFill>
        <p:spPr>
          <a:xfrm>
            <a:off x="8734855" y="1654309"/>
            <a:ext cx="2847545" cy="3816134"/>
          </a:xfrm>
          <a:prstGeom prst="rect">
            <a:avLst/>
          </a:prstGeom>
        </p:spPr>
      </p:pic>
      <p:sp>
        <p:nvSpPr>
          <p:cNvPr id="3" name="Footer Placeholder 3">
            <a:extLst>
              <a:ext uri="{FF2B5EF4-FFF2-40B4-BE49-F238E27FC236}">
                <a16:creationId xmlns:a16="http://schemas.microsoft.com/office/drawing/2014/main" id="{9CBF8CAE-78A6-2B1D-6121-B7C8B95BF97D}"/>
              </a:ext>
            </a:extLst>
          </p:cNvPr>
          <p:cNvSpPr>
            <a:spLocks noGrp="1"/>
          </p:cNvSpPr>
          <p:nvPr>
            <p:ph type="ftr" sz="quarter" idx="11"/>
          </p:nvPr>
        </p:nvSpPr>
        <p:spPr>
          <a:xfrm>
            <a:off x="779489" y="6356351"/>
            <a:ext cx="10972800" cy="365125"/>
          </a:xfrm>
        </p:spPr>
        <p:txBody>
          <a:bodyPr/>
          <a:lstStyle/>
          <a:p>
            <a:pPr>
              <a:defRPr/>
            </a:pPr>
            <a:r>
              <a:rPr lang="en-US" dirty="0"/>
              <a:t>Vernon MM, Moore NM, Cummins L-A, Reyes SE, Mazzoli AJ, Heboyan V, et al. Respiratory Therapy Faculty Knowledge of and Attitudes Toward Interprofessional Education. Respir Care. 2017;62(7):873–81.</a:t>
            </a:r>
          </a:p>
        </p:txBody>
      </p:sp>
    </p:spTree>
    <p:extLst>
      <p:ext uri="{BB962C8B-B14F-4D97-AF65-F5344CB8AC3E}">
        <p14:creationId xmlns:p14="http://schemas.microsoft.com/office/powerpoint/2010/main" val="2514049246"/>
      </p:ext>
    </p:extLst>
  </p:cSld>
  <p:clrMapOvr>
    <a:masterClrMapping/>
  </p:clrMapOvr>
  <p:transition>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5A55-5107-47F6-BCD2-91BB7AA1A097}"/>
              </a:ext>
            </a:extLst>
          </p:cNvPr>
          <p:cNvSpPr>
            <a:spLocks noGrp="1"/>
          </p:cNvSpPr>
          <p:nvPr>
            <p:ph type="title"/>
          </p:nvPr>
        </p:nvSpPr>
        <p:spPr/>
        <p:txBody>
          <a:bodyPr/>
          <a:lstStyle/>
          <a:p>
            <a:r>
              <a:rPr lang="en-US" dirty="0"/>
              <a:t>Barriers to IPE</a:t>
            </a:r>
          </a:p>
        </p:txBody>
      </p:sp>
      <p:sp>
        <p:nvSpPr>
          <p:cNvPr id="3" name="Content Placeholder 2">
            <a:extLst>
              <a:ext uri="{FF2B5EF4-FFF2-40B4-BE49-F238E27FC236}">
                <a16:creationId xmlns:a16="http://schemas.microsoft.com/office/drawing/2014/main" id="{C6162D13-EC5D-4852-BC7F-6DC6080D7941}"/>
              </a:ext>
            </a:extLst>
          </p:cNvPr>
          <p:cNvSpPr>
            <a:spLocks noGrp="1"/>
          </p:cNvSpPr>
          <p:nvPr>
            <p:ph idx="1"/>
          </p:nvPr>
        </p:nvSpPr>
        <p:spPr/>
        <p:txBody>
          <a:bodyPr/>
          <a:lstStyle/>
          <a:p>
            <a:r>
              <a:rPr lang="en-US" sz="3200" dirty="0"/>
              <a:t>Access to other health-care disciplines</a:t>
            </a:r>
          </a:p>
          <a:p>
            <a:r>
              <a:rPr lang="en-US" sz="3200" dirty="0"/>
              <a:t>Academic calendars, schedules, facilities</a:t>
            </a:r>
          </a:p>
          <a:p>
            <a:r>
              <a:rPr lang="en-US" sz="3200" dirty="0"/>
              <a:t>Lack of adequate clinical training sites</a:t>
            </a:r>
          </a:p>
          <a:p>
            <a:r>
              <a:rPr lang="en-US" sz="3200" dirty="0"/>
              <a:t>Inadequate or no administrative support</a:t>
            </a:r>
          </a:p>
          <a:p>
            <a:r>
              <a:rPr lang="en-US" sz="3200" dirty="0"/>
              <a:t>Insufficient faculty resources</a:t>
            </a:r>
          </a:p>
          <a:p>
            <a:r>
              <a:rPr lang="en-US" sz="3200" dirty="0"/>
              <a:t>Lack of standardized assessment tools</a:t>
            </a:r>
          </a:p>
          <a:p>
            <a:r>
              <a:rPr lang="en-US" sz="3200" dirty="0"/>
              <a:t>Little flexibility within curriculum requirements</a:t>
            </a:r>
          </a:p>
        </p:txBody>
      </p:sp>
      <p:sp>
        <p:nvSpPr>
          <p:cNvPr id="4" name="Footer Placeholder 3">
            <a:extLst>
              <a:ext uri="{FF2B5EF4-FFF2-40B4-BE49-F238E27FC236}">
                <a16:creationId xmlns:a16="http://schemas.microsoft.com/office/drawing/2014/main" id="{DA3209BB-D112-48F8-89EE-04ACBEDB6CD7}"/>
              </a:ext>
            </a:extLst>
          </p:cNvPr>
          <p:cNvSpPr>
            <a:spLocks noGrp="1"/>
          </p:cNvSpPr>
          <p:nvPr>
            <p:ph type="ftr" sz="quarter" idx="11"/>
          </p:nvPr>
        </p:nvSpPr>
        <p:spPr/>
        <p:txBody>
          <a:bodyPr/>
          <a:lstStyle/>
          <a:p>
            <a:pPr>
              <a:defRPr/>
            </a:pPr>
            <a:endParaRPr lang="en-US" dirty="0"/>
          </a:p>
        </p:txBody>
      </p:sp>
      <p:pic>
        <p:nvPicPr>
          <p:cNvPr id="5" name="Picture 4">
            <a:extLst>
              <a:ext uri="{FF2B5EF4-FFF2-40B4-BE49-F238E27FC236}">
                <a16:creationId xmlns:a16="http://schemas.microsoft.com/office/drawing/2014/main" id="{A54FA58B-31A0-4EE5-B1E3-483F840F943B}"/>
              </a:ext>
            </a:extLst>
          </p:cNvPr>
          <p:cNvPicPr>
            <a:picLocks noChangeAspect="1"/>
          </p:cNvPicPr>
          <p:nvPr/>
        </p:nvPicPr>
        <p:blipFill>
          <a:blip r:embed="rId3"/>
          <a:stretch>
            <a:fillRect/>
          </a:stretch>
        </p:blipFill>
        <p:spPr>
          <a:xfrm>
            <a:off x="8447003" y="191868"/>
            <a:ext cx="3135397" cy="3311963"/>
          </a:xfrm>
          <a:prstGeom prst="rect">
            <a:avLst/>
          </a:prstGeom>
        </p:spPr>
      </p:pic>
    </p:spTree>
    <p:extLst>
      <p:ext uri="{BB962C8B-B14F-4D97-AF65-F5344CB8AC3E}">
        <p14:creationId xmlns:p14="http://schemas.microsoft.com/office/powerpoint/2010/main" val="3606016572"/>
      </p:ext>
    </p:extLst>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411FB-94E6-4618-926A-3B76390F2546}"/>
              </a:ext>
            </a:extLst>
          </p:cNvPr>
          <p:cNvSpPr>
            <a:spLocks noGrp="1"/>
          </p:cNvSpPr>
          <p:nvPr>
            <p:ph type="title"/>
          </p:nvPr>
        </p:nvSpPr>
        <p:spPr/>
        <p:txBody>
          <a:bodyPr/>
          <a:lstStyle/>
          <a:p>
            <a:r>
              <a:rPr lang="en-US" dirty="0"/>
              <a:t>Frameworks for IPE</a:t>
            </a:r>
          </a:p>
        </p:txBody>
      </p:sp>
      <p:sp>
        <p:nvSpPr>
          <p:cNvPr id="3" name="Content Placeholder 2">
            <a:extLst>
              <a:ext uri="{FF2B5EF4-FFF2-40B4-BE49-F238E27FC236}">
                <a16:creationId xmlns:a16="http://schemas.microsoft.com/office/drawing/2014/main" id="{1D201478-A5ED-4D6C-B1B5-74A9A104F42D}"/>
              </a:ext>
            </a:extLst>
          </p:cNvPr>
          <p:cNvSpPr>
            <a:spLocks noGrp="1"/>
          </p:cNvSpPr>
          <p:nvPr>
            <p:ph idx="1"/>
          </p:nvPr>
        </p:nvSpPr>
        <p:spPr/>
        <p:txBody>
          <a:bodyPr/>
          <a:lstStyle/>
          <a:p>
            <a:r>
              <a:rPr lang="en-US" sz="3200" dirty="0"/>
              <a:t>Uses principles of adult learning. </a:t>
            </a:r>
          </a:p>
          <a:p>
            <a:r>
              <a:rPr lang="en-US" sz="3200" dirty="0"/>
              <a:t>Incorporates learning methods that reflect real practice. </a:t>
            </a:r>
          </a:p>
          <a:p>
            <a:r>
              <a:rPr lang="en-US" sz="3200" dirty="0"/>
              <a:t>Facilitates interaction between students.</a:t>
            </a:r>
          </a:p>
          <a:p>
            <a:pPr lvl="0"/>
            <a:r>
              <a:rPr lang="en-US" sz="3200" dirty="0">
                <a:solidFill>
                  <a:prstClr val="black"/>
                </a:solidFill>
              </a:rPr>
              <a:t>Enhances learning that is holistic, participatory and practical; it can be applied.</a:t>
            </a:r>
          </a:p>
          <a:p>
            <a:pPr marL="0" lvl="0" indent="0">
              <a:buNone/>
            </a:pPr>
            <a:endParaRPr lang="en-US" sz="3200" dirty="0">
              <a:solidFill>
                <a:prstClr val="black"/>
              </a:solidFill>
            </a:endParaRPr>
          </a:p>
          <a:p>
            <a:pPr marL="0" indent="0">
              <a:buNone/>
            </a:pPr>
            <a:endParaRPr lang="en-US" sz="3200" dirty="0"/>
          </a:p>
        </p:txBody>
      </p:sp>
      <p:sp>
        <p:nvSpPr>
          <p:cNvPr id="4" name="Footer Placeholder 3">
            <a:extLst>
              <a:ext uri="{FF2B5EF4-FFF2-40B4-BE49-F238E27FC236}">
                <a16:creationId xmlns:a16="http://schemas.microsoft.com/office/drawing/2014/main" id="{CC56B88E-594C-42DE-8601-92DB9C876D7A}"/>
              </a:ext>
            </a:extLst>
          </p:cNvPr>
          <p:cNvSpPr>
            <a:spLocks noGrp="1"/>
          </p:cNvSpPr>
          <p:nvPr>
            <p:ph type="ftr" sz="quarter" idx="11"/>
          </p:nvPr>
        </p:nvSpPr>
        <p:spPr>
          <a:xfrm>
            <a:off x="749509" y="6046790"/>
            <a:ext cx="10088380" cy="365125"/>
          </a:xfrm>
        </p:spPr>
        <p:txBody>
          <a:bodyPr/>
          <a:lstStyle/>
          <a:p>
            <a:pPr marL="171450" indent="-171450">
              <a:buFont typeface="Arial" panose="020B0604020202020204" pitchFamily="34" charset="0"/>
              <a:buChar char="•"/>
              <a:defRPr/>
            </a:pPr>
            <a:r>
              <a:rPr lang="en-US" dirty="0"/>
              <a:t>World Health Organization. Framework for Action on Interprofessional Education &amp; Collaborative Practice. Geneva: Health Professions Network Nursing and Midwifery Office, WHO. 2010.</a:t>
            </a:r>
          </a:p>
          <a:p>
            <a:pPr marL="171450" indent="-171450">
              <a:buFont typeface="Arial" panose="020B0604020202020204" pitchFamily="34" charset="0"/>
              <a:buChar char="•"/>
              <a:defRPr/>
            </a:pPr>
            <a:endParaRPr lang="en-US" dirty="0"/>
          </a:p>
        </p:txBody>
      </p:sp>
    </p:spTree>
    <p:extLst>
      <p:ext uri="{BB962C8B-B14F-4D97-AF65-F5344CB8AC3E}">
        <p14:creationId xmlns:p14="http://schemas.microsoft.com/office/powerpoint/2010/main" val="1699626729"/>
      </p:ext>
    </p:extLst>
  </p:cSld>
  <p:clrMapOvr>
    <a:masterClrMapping/>
  </p:clrMapOvr>
  <p:transition>
    <p:zoom dir="in"/>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{BDC4695A-F0E3-0449-AE57-87D4DC13EF5E}tf10001070</Template>
  <TotalTime>3945</TotalTime>
  <Words>2799</Words>
  <Application>Microsoft Macintosh PowerPoint</Application>
  <PresentationFormat>Widescreen</PresentationFormat>
  <Paragraphs>278</Paragraphs>
  <Slides>33</Slides>
  <Notes>22</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33</vt:i4>
      </vt:variant>
    </vt:vector>
  </HeadingPairs>
  <TitlesOfParts>
    <vt:vector size="53" baseType="lpstr">
      <vt:lpstr>Amazon Ember</vt:lpstr>
      <vt:lpstr>Arial</vt:lpstr>
      <vt:lpstr>Arial Narrow</vt:lpstr>
      <vt:lpstr>Calibri</vt:lpstr>
      <vt:lpstr>Calibri Light</vt:lpstr>
      <vt:lpstr>Cambria</vt:lpstr>
      <vt:lpstr>Century Gothic</vt:lpstr>
      <vt:lpstr>Constantia</vt:lpstr>
      <vt:lpstr>Droid Sans</vt:lpstr>
      <vt:lpstr>Gill Sans</vt:lpstr>
      <vt:lpstr>Helvetica Neue</vt:lpstr>
      <vt:lpstr>Raleway</vt:lpstr>
      <vt:lpstr>Source Sans Pro</vt:lpstr>
      <vt:lpstr>Symbol</vt:lpstr>
      <vt:lpstr>Times New Roman</vt:lpstr>
      <vt:lpstr>verdana</vt:lpstr>
      <vt:lpstr>Wingdings</vt:lpstr>
      <vt:lpstr>Wingdings 2</vt:lpstr>
      <vt:lpstr>Flow</vt:lpstr>
      <vt:lpstr>Office Theme</vt:lpstr>
      <vt:lpstr>*Incorporating IPE Into Respiratory Care-2023 </vt:lpstr>
      <vt:lpstr> Conflict of Interest</vt:lpstr>
      <vt:lpstr> Learning Objectives</vt:lpstr>
      <vt:lpstr>CoARC Standards for Competency</vt:lpstr>
      <vt:lpstr>Interprofessional Competencies</vt:lpstr>
      <vt:lpstr>Publications of IPE and Respiratory Therapy</vt:lpstr>
      <vt:lpstr>RT Faculty Support of IPCP</vt:lpstr>
      <vt:lpstr>Barriers to IPE</vt:lpstr>
      <vt:lpstr>Frameworks for IPE</vt:lpstr>
      <vt:lpstr>Strategies to Address IPE and IPCP</vt:lpstr>
      <vt:lpstr> Examples of Required IPE Curricula  </vt:lpstr>
      <vt:lpstr>PowerPoint Presentation</vt:lpstr>
      <vt:lpstr>IPE Education Model for  Cultural Competency</vt:lpstr>
      <vt:lpstr>Healthy Perspectives  Educational Delivery Model</vt:lpstr>
      <vt:lpstr>BuckIPE – an Integrated, Longitudinal Curricular  Framework for Interprofessional Collaboration </vt:lpstr>
      <vt:lpstr>Examples of Required Co-Curricular IPE</vt:lpstr>
      <vt:lpstr>PowerPoint Presentation</vt:lpstr>
      <vt:lpstr>INTERPROFESSIONAL CASES and SIMULATIONS</vt:lpstr>
      <vt:lpstr>Teamwork Before and After IPE </vt:lpstr>
      <vt:lpstr>Our Findings </vt:lpstr>
      <vt:lpstr>Interprofessional Education in a Pediatric Simulation:  Case of an Infant with Fever</vt:lpstr>
      <vt:lpstr>Learning Objectives</vt:lpstr>
      <vt:lpstr>7 Simulations Respiratory Care Students and Medical Students </vt:lpstr>
      <vt:lpstr>PowerPoint Presentation</vt:lpstr>
      <vt:lpstr>BOOKS DISCUSSIONS OF PERSONAL  HEALTH EXPERIENCES</vt:lpstr>
      <vt:lpstr>PowerPoint Presentation</vt:lpstr>
      <vt:lpstr>PowerPoint Presentation</vt:lpstr>
      <vt:lpstr>Our Findings</vt:lpstr>
      <vt:lpstr>Implications for Interprofessional Practice</vt:lpstr>
      <vt:lpstr>Competitions and Free Clinics</vt:lpstr>
      <vt:lpstr>PowerPoint Presentation</vt:lpstr>
      <vt:lpstr>First Time IPE Educators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Shelley C. Mishoe, PhD, FAARC, FASAHP</dc:title>
  <dc:creator>Leona Mishoe</dc:creator>
  <cp:lastModifiedBy>Shelley Mishoe</cp:lastModifiedBy>
  <cp:revision>227</cp:revision>
  <cp:lastPrinted>2019-07-18T00:22:02Z</cp:lastPrinted>
  <dcterms:created xsi:type="dcterms:W3CDTF">2019-06-07T16:15:42Z</dcterms:created>
  <dcterms:modified xsi:type="dcterms:W3CDTF">2023-09-11T02:04:13Z</dcterms:modified>
</cp:coreProperties>
</file>